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6"/>
  </p:notesMasterIdLst>
  <p:handoutMasterIdLst>
    <p:handoutMasterId r:id="rId27"/>
  </p:handoutMasterIdLst>
  <p:sldIdLst>
    <p:sldId id="320" r:id="rId5"/>
    <p:sldId id="325" r:id="rId6"/>
    <p:sldId id="321" r:id="rId7"/>
    <p:sldId id="327" r:id="rId8"/>
    <p:sldId id="328" r:id="rId9"/>
    <p:sldId id="269" r:id="rId10"/>
    <p:sldId id="271" r:id="rId11"/>
    <p:sldId id="329" r:id="rId12"/>
    <p:sldId id="324" r:id="rId13"/>
    <p:sldId id="331" r:id="rId14"/>
    <p:sldId id="332" r:id="rId15"/>
    <p:sldId id="333" r:id="rId16"/>
    <p:sldId id="334" r:id="rId17"/>
    <p:sldId id="337" r:id="rId18"/>
    <p:sldId id="335" r:id="rId19"/>
    <p:sldId id="274" r:id="rId20"/>
    <p:sldId id="275" r:id="rId21"/>
    <p:sldId id="336" r:id="rId22"/>
    <p:sldId id="338" r:id="rId23"/>
    <p:sldId id="326" r:id="rId24"/>
    <p:sldId id="287"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 Prado Hill, Pixita M" initials="DPHPM" lastIdx="4" clrIdx="0">
    <p:extLst>
      <p:ext uri="{19B8F6BF-5375-455C-9EA6-DF929625EA0E}">
        <p15:presenceInfo xmlns:p15="http://schemas.microsoft.com/office/powerpoint/2012/main" userId="S-1-5-21-2133076291-2018317103-1438872087-922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709"/>
    <a:srgbClr val="DA5800"/>
    <a:srgbClr val="D17209"/>
    <a:srgbClr val="C55815"/>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3896" autoAdjust="0"/>
  </p:normalViewPr>
  <p:slideViewPr>
    <p:cSldViewPr>
      <p:cViewPr varScale="1">
        <p:scale>
          <a:sx n="100" d="100"/>
          <a:sy n="100" d="100"/>
        </p:scale>
        <p:origin x="246" y="84"/>
      </p:cViewPr>
      <p:guideLst>
        <p:guide orient="horz" pos="2160"/>
        <p:guide pos="2880"/>
      </p:guideLst>
    </p:cSldViewPr>
  </p:slideViewPr>
  <p:notesTextViewPr>
    <p:cViewPr>
      <p:scale>
        <a:sx n="200" d="100"/>
        <a:sy n="200" d="100"/>
      </p:scale>
      <p:origin x="0" y="0"/>
    </p:cViewPr>
  </p:notesTextViewPr>
  <p:sorterViewPr>
    <p:cViewPr>
      <p:scale>
        <a:sx n="66" d="100"/>
        <a:sy n="66" d="100"/>
      </p:scale>
      <p:origin x="0" y="0"/>
    </p:cViewPr>
  </p:sorterViewPr>
  <p:notesViewPr>
    <p:cSldViewPr>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ody, Kathy R" userId="77771dbd-8a10-436a-aa84-05c9efbb0c9b" providerId="ADAL" clId="{A41D5D21-FCE6-4AAE-8D99-6F62CA3DA840}"/>
    <pc:docChg chg="modSld">
      <pc:chgData name="Doody, Kathy R" userId="77771dbd-8a10-436a-aa84-05c9efbb0c9b" providerId="ADAL" clId="{A41D5D21-FCE6-4AAE-8D99-6F62CA3DA840}" dt="2019-10-26T12:32:24.882" v="38" actId="20577"/>
      <pc:docMkLst>
        <pc:docMk/>
      </pc:docMkLst>
      <pc:sldChg chg="modSp">
        <pc:chgData name="Doody, Kathy R" userId="77771dbd-8a10-436a-aa84-05c9efbb0c9b" providerId="ADAL" clId="{A41D5D21-FCE6-4AAE-8D99-6F62CA3DA840}" dt="2019-10-26T12:32:24.882" v="38" actId="20577"/>
        <pc:sldMkLst>
          <pc:docMk/>
          <pc:sldMk cId="2056354814" sldId="320"/>
        </pc:sldMkLst>
        <pc:spChg chg="mod">
          <ac:chgData name="Doody, Kathy R" userId="77771dbd-8a10-436a-aa84-05c9efbb0c9b" providerId="ADAL" clId="{A41D5D21-FCE6-4AAE-8D99-6F62CA3DA840}" dt="2019-10-26T12:32:24.882" v="38" actId="20577"/>
          <ac:spMkLst>
            <pc:docMk/>
            <pc:sldMk cId="2056354814" sldId="320"/>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02D5B1-C62E-44FD-A3E4-E45C45A23EA0}"/>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26264C13-459B-498A-9BBB-CFAE5C3E7D9D}"/>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08D055A-E544-4D7D-8F71-4A89EB79F9B4}" type="datetimeFigureOut">
              <a:rPr lang="en-US" smtClean="0"/>
              <a:pPr/>
              <a:t>10/26/2019</a:t>
            </a:fld>
            <a:endParaRPr lang="en-US"/>
          </a:p>
        </p:txBody>
      </p:sp>
      <p:sp>
        <p:nvSpPr>
          <p:cNvPr id="4" name="Footer Placeholder 3">
            <a:extLst>
              <a:ext uri="{FF2B5EF4-FFF2-40B4-BE49-F238E27FC236}">
                <a16:creationId xmlns:a16="http://schemas.microsoft.com/office/drawing/2014/main" id="{30D61B81-5230-4CC2-9F31-3E4A827950EA}"/>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F2B5CC8-1C67-439C-8CC4-547C3AFBDD18}"/>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0F8E0A0-307D-4EBF-9D74-D42CEDA6DAE7}" type="slidenum">
              <a:rPr lang="en-US" smtClean="0"/>
              <a:pPr/>
              <a:t>‹#›</a:t>
            </a:fld>
            <a:endParaRPr lang="en-US"/>
          </a:p>
        </p:txBody>
      </p:sp>
    </p:spTree>
    <p:extLst>
      <p:ext uri="{BB962C8B-B14F-4D97-AF65-F5344CB8AC3E}">
        <p14:creationId xmlns:p14="http://schemas.microsoft.com/office/powerpoint/2010/main" val="2112612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B6E981F-26EC-496A-AA35-ABCAD7405308}" type="datetimeFigureOut">
              <a:rPr lang="en-US" smtClean="0"/>
              <a:pPr/>
              <a:t>10/26/2019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E04CB6F-48B4-409D-BD97-F801925C0CFF}" type="slidenum">
              <a:rPr lang="en-US" smtClean="0"/>
              <a:pPr/>
              <a:t>‹#›</a:t>
            </a:fld>
            <a:endParaRPr lang="en-US"/>
          </a:p>
        </p:txBody>
      </p:sp>
    </p:spTree>
    <p:extLst>
      <p:ext uri="{BB962C8B-B14F-4D97-AF65-F5344CB8AC3E}">
        <p14:creationId xmlns:p14="http://schemas.microsoft.com/office/powerpoint/2010/main" val="3455659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04CB6F-48B4-409D-BD97-F801925C0CFF}" type="slidenum">
              <a:rPr lang="en-US" smtClean="0"/>
              <a:pPr/>
              <a:t>1</a:t>
            </a:fld>
            <a:endParaRPr lang="en-US"/>
          </a:p>
        </p:txBody>
      </p:sp>
    </p:spTree>
    <p:extLst>
      <p:ext uri="{BB962C8B-B14F-4D97-AF65-F5344CB8AC3E}">
        <p14:creationId xmlns:p14="http://schemas.microsoft.com/office/powerpoint/2010/main" val="2900410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6357ec91f9_0_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6357ec91f9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6357ec91f9_0_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6357ec91f9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cstate="print">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4725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146175"/>
          </a:xfrm>
        </p:spPr>
        <p:txBody>
          <a:bodyPr/>
          <a:lstStyle>
            <a:lvl1pPr>
              <a:defRPr b="1"/>
            </a:lvl1pPr>
          </a:lstStyle>
          <a:p>
            <a:r>
              <a:rPr lang="en-US" dirty="0"/>
              <a:t>Click to Edit Master Title</a:t>
            </a:r>
          </a:p>
        </p:txBody>
      </p:sp>
      <p:sp>
        <p:nvSpPr>
          <p:cNvPr id="3" name="Subtitle 2"/>
          <p:cNvSpPr>
            <a:spLocks noGrp="1"/>
          </p:cNvSpPr>
          <p:nvPr>
            <p:ph type="subTitle" idx="1"/>
          </p:nvPr>
        </p:nvSpPr>
        <p:spPr>
          <a:xfrm>
            <a:off x="1371600" y="32004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00712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 y="38100"/>
            <a:ext cx="8534400" cy="952500"/>
          </a:xfrm>
        </p:spPr>
        <p:txBody>
          <a:bodyPr>
            <a:normAutofit/>
          </a:bodyPr>
          <a:lstStyle>
            <a:lvl1pPr algn="l">
              <a:defRPr sz="3600" b="1">
                <a:solidFill>
                  <a:srgbClr val="CC6600"/>
                </a:solidFill>
              </a:defRPr>
            </a:lvl1pPr>
          </a:lstStyle>
          <a:p>
            <a:r>
              <a:rPr lang="en-US" dirty="0"/>
              <a:t>Click to Edit Master Title </a:t>
            </a:r>
          </a:p>
        </p:txBody>
      </p:sp>
      <p:sp>
        <p:nvSpPr>
          <p:cNvPr id="3" name="Content Placeholder 2"/>
          <p:cNvSpPr>
            <a:spLocks noGrp="1"/>
          </p:cNvSpPr>
          <p:nvPr>
            <p:ph idx="1"/>
          </p:nvPr>
        </p:nvSpPr>
        <p:spPr>
          <a:xfrm>
            <a:off x="228600" y="1143000"/>
            <a:ext cx="8534400" cy="4572000"/>
          </a:xfrm>
        </p:spPr>
        <p:txBody>
          <a:bodyPr/>
          <a:lstStyle>
            <a:lvl1pPr>
              <a:buClr>
                <a:srgbClr val="CC6600"/>
              </a:buClr>
              <a:defRPr sz="26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34285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 y="38100"/>
            <a:ext cx="8534400" cy="952500"/>
          </a:xfrm>
        </p:spPr>
        <p:txBody>
          <a:bodyPr>
            <a:normAutofit/>
          </a:bodyPr>
          <a:lstStyle>
            <a:lvl1pPr algn="l">
              <a:defRPr sz="3600" b="1">
                <a:solidFill>
                  <a:srgbClr val="CC6600"/>
                </a:solidFill>
              </a:defRPr>
            </a:lvl1pPr>
          </a:lstStyle>
          <a:p>
            <a:r>
              <a:rPr lang="en-US" dirty="0"/>
              <a:t>Click to Edit Master Title </a:t>
            </a:r>
          </a:p>
        </p:txBody>
      </p:sp>
      <p:sp>
        <p:nvSpPr>
          <p:cNvPr id="3" name="Content Placeholder 2"/>
          <p:cNvSpPr>
            <a:spLocks noGrp="1"/>
          </p:cNvSpPr>
          <p:nvPr>
            <p:ph idx="1" hasCustomPrompt="1"/>
          </p:nvPr>
        </p:nvSpPr>
        <p:spPr>
          <a:xfrm>
            <a:off x="228600" y="1143000"/>
            <a:ext cx="4038600" cy="4525963"/>
          </a:xfrm>
        </p:spPr>
        <p:txBody>
          <a:bodyPr/>
          <a:lstStyle>
            <a:lvl1pPr marL="0" indent="0">
              <a:buClr>
                <a:srgbClr val="CC6600"/>
              </a:buClr>
              <a:buFontTx/>
              <a:buNone/>
              <a:defRPr sz="2400" b="0"/>
            </a:lvl1pPr>
            <a:lvl2pPr>
              <a:defRPr sz="2000"/>
            </a:lvl2pPr>
            <a:lvl3pPr>
              <a:defRPr sz="1800"/>
            </a:lvl3pPr>
            <a:lvl4pPr>
              <a:defRPr sz="1800"/>
            </a:lvl4pPr>
            <a:lvl5pPr>
              <a:defRPr sz="1800"/>
            </a:lvl5pPr>
          </a:lstStyle>
          <a:p>
            <a:pPr lvl="0"/>
            <a:r>
              <a:rPr lang="en-US" dirty="0"/>
              <a:t>Click to Edit Master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hasCustomPrompt="1"/>
          </p:nvPr>
        </p:nvSpPr>
        <p:spPr>
          <a:xfrm>
            <a:off x="4648200" y="1143000"/>
            <a:ext cx="4038600" cy="4525963"/>
          </a:xfrm>
        </p:spPr>
        <p:txBody>
          <a:bodyPr/>
          <a:lstStyle>
            <a:lvl1pPr marL="0" indent="0">
              <a:buClr>
                <a:srgbClr val="CC6600"/>
              </a:buClr>
              <a:buFontTx/>
              <a:buNone/>
              <a:defRPr sz="2400" b="0"/>
            </a:lvl1pPr>
            <a:lvl2pPr>
              <a:defRPr sz="2000"/>
            </a:lvl2pPr>
            <a:lvl3pPr>
              <a:defRPr sz="1800"/>
            </a:lvl3pPr>
            <a:lvl4pPr>
              <a:defRPr sz="1800"/>
            </a:lvl4pPr>
            <a:lvl5pPr>
              <a:defRPr sz="1800"/>
            </a:lvl5pPr>
          </a:lstStyle>
          <a:p>
            <a:pPr lvl="0"/>
            <a:r>
              <a:rPr lang="en-US" dirty="0"/>
              <a:t>Click to Edit Master Text </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88069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print">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732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24" name="Google Shape;24;p4"/>
          <p:cNvSpPr/>
          <p:nvPr/>
        </p:nvSpPr>
        <p:spPr>
          <a:xfrm>
            <a:off x="0" y="0"/>
            <a:ext cx="9144000" cy="650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nvGrpSpPr>
          <p:cNvPr id="25" name="Google Shape;25;p4"/>
          <p:cNvGrpSpPr/>
          <p:nvPr/>
        </p:nvGrpSpPr>
        <p:grpSpPr>
          <a:xfrm>
            <a:off x="830393" y="1588342"/>
            <a:ext cx="745763" cy="61101"/>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28" name="Google Shape;28;p4"/>
          <p:cNvSpPr txBox="1">
            <a:spLocks noGrp="1"/>
          </p:cNvSpPr>
          <p:nvPr>
            <p:ph type="title"/>
          </p:nvPr>
        </p:nvSpPr>
        <p:spPr>
          <a:xfrm>
            <a:off x="729450" y="762567"/>
            <a:ext cx="7688700" cy="7136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Google Shape;29;p4"/>
          <p:cNvSpPr txBox="1">
            <a:spLocks noGrp="1"/>
          </p:cNvSpPr>
          <p:nvPr>
            <p:ph type="body" idx="1"/>
          </p:nvPr>
        </p:nvSpPr>
        <p:spPr>
          <a:xfrm>
            <a:off x="727650" y="1921600"/>
            <a:ext cx="7688700" cy="30148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Clr>
                <a:srgbClr val="000000"/>
              </a:buClr>
              <a:buSzPts val="1600"/>
              <a:buChar char="●"/>
              <a:defRPr sz="1600">
                <a:solidFill>
                  <a:srgbClr val="000000"/>
                </a:solidFill>
              </a:defRPr>
            </a:lvl1pPr>
            <a:lvl2pPr marL="914400" lvl="1" indent="-317500">
              <a:spcBef>
                <a:spcPts val="1600"/>
              </a:spcBef>
              <a:spcAft>
                <a:spcPts val="0"/>
              </a:spcAft>
              <a:buClr>
                <a:srgbClr val="000000"/>
              </a:buClr>
              <a:buSzPts val="1400"/>
              <a:buChar char="○"/>
              <a:defRPr sz="1400">
                <a:solidFill>
                  <a:srgbClr val="000000"/>
                </a:solidFill>
              </a:defRPr>
            </a:lvl2pPr>
            <a:lvl3pPr marL="1371600" lvl="2" indent="-304800">
              <a:spcBef>
                <a:spcPts val="1600"/>
              </a:spcBef>
              <a:spcAft>
                <a:spcPts val="0"/>
              </a:spcAft>
              <a:buClr>
                <a:srgbClr val="000000"/>
              </a:buClr>
              <a:buSzPts val="1200"/>
              <a:buChar char="■"/>
              <a:defRPr sz="1200">
                <a:solidFill>
                  <a:srgbClr val="000000"/>
                </a:solidFill>
              </a:defRPr>
            </a:lvl3pPr>
            <a:lvl4pPr marL="1828800" lvl="3" indent="-292100">
              <a:spcBef>
                <a:spcPts val="1600"/>
              </a:spcBef>
              <a:spcAft>
                <a:spcPts val="0"/>
              </a:spcAft>
              <a:buClr>
                <a:srgbClr val="000000"/>
              </a:buClr>
              <a:buSzPts val="1000"/>
              <a:buChar char="●"/>
              <a:defRPr sz="1000">
                <a:solidFill>
                  <a:srgbClr val="000000"/>
                </a:solidFill>
              </a:defRPr>
            </a:lvl4pPr>
            <a:lvl5pPr marL="2286000" lvl="4" indent="-298450">
              <a:spcBef>
                <a:spcPts val="1600"/>
              </a:spcBef>
              <a:spcAft>
                <a:spcPts val="0"/>
              </a:spcAft>
              <a:buClr>
                <a:srgbClr val="000000"/>
              </a:buClr>
              <a:buSzPts val="1100"/>
              <a:buChar char="○"/>
              <a:defRPr>
                <a:solidFill>
                  <a:srgbClr val="000000"/>
                </a:solidFill>
              </a:defRPr>
            </a:lvl5pPr>
            <a:lvl6pPr marL="2743200" lvl="5" indent="-298450">
              <a:spcBef>
                <a:spcPts val="1600"/>
              </a:spcBef>
              <a:spcAft>
                <a:spcPts val="0"/>
              </a:spcAft>
              <a:buClr>
                <a:srgbClr val="000000"/>
              </a:buClr>
              <a:buSzPts val="1100"/>
              <a:buChar char="■"/>
              <a:defRPr>
                <a:solidFill>
                  <a:srgbClr val="000000"/>
                </a:solidFill>
              </a:defRPr>
            </a:lvl6pPr>
            <a:lvl7pPr marL="3200400" lvl="6" indent="-298450">
              <a:spcBef>
                <a:spcPts val="1600"/>
              </a:spcBef>
              <a:spcAft>
                <a:spcPts val="0"/>
              </a:spcAft>
              <a:buClr>
                <a:srgbClr val="000000"/>
              </a:buClr>
              <a:buSzPts val="1100"/>
              <a:buChar char="●"/>
              <a:defRPr>
                <a:solidFill>
                  <a:srgbClr val="000000"/>
                </a:solidFill>
              </a:defRPr>
            </a:lvl7pPr>
            <a:lvl8pPr marL="3657600" lvl="7" indent="-298450">
              <a:spcBef>
                <a:spcPts val="1600"/>
              </a:spcBef>
              <a:spcAft>
                <a:spcPts val="0"/>
              </a:spcAft>
              <a:buClr>
                <a:srgbClr val="000000"/>
              </a:buClr>
              <a:buSzPts val="1100"/>
              <a:buChar char="○"/>
              <a:defRPr>
                <a:solidFill>
                  <a:srgbClr val="000000"/>
                </a:solidFill>
              </a:defRPr>
            </a:lvl8pPr>
            <a:lvl9pPr marL="4114800" lvl="8" indent="-298450">
              <a:spcBef>
                <a:spcPts val="1600"/>
              </a:spcBef>
              <a:spcAft>
                <a:spcPts val="1600"/>
              </a:spcAft>
              <a:buClr>
                <a:srgbClr val="000000"/>
              </a:buClr>
              <a:buSzPts val="1100"/>
              <a:buChar char="■"/>
              <a:defRPr>
                <a:solidFill>
                  <a:srgbClr val="000000"/>
                </a:solidFill>
              </a:defRPr>
            </a:lvl9pPr>
          </a:lstStyle>
          <a:p>
            <a:endParaRPr/>
          </a:p>
        </p:txBody>
      </p:sp>
      <p:sp>
        <p:nvSpPr>
          <p:cNvPr id="30" name="Google Shape;30;p4"/>
          <p:cNvSpPr txBox="1">
            <a:spLocks noGrp="1"/>
          </p:cNvSpPr>
          <p:nvPr>
            <p:ph type="sldNum" idx="12"/>
          </p:nvPr>
        </p:nvSpPr>
        <p:spPr>
          <a:xfrm>
            <a:off x="8536302" y="6333135"/>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3237607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39C43-E342-4A1D-98FB-010A5C7888B3}" type="datetimeFigureOut">
              <a:rPr lang="en-US" smtClean="0"/>
              <a:pPr/>
              <a:t>10/26/2019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1331D-F224-4DC5-8475-9628907EA2A4}" type="slidenum">
              <a:rPr lang="en-US" smtClean="0"/>
              <a:pPr/>
              <a:t>‹#›</a:t>
            </a:fld>
            <a:endParaRPr lang="en-US"/>
          </a:p>
        </p:txBody>
      </p:sp>
    </p:spTree>
    <p:extLst>
      <p:ext uri="{BB962C8B-B14F-4D97-AF65-F5344CB8AC3E}">
        <p14:creationId xmlns:p14="http://schemas.microsoft.com/office/powerpoint/2010/main" val="1846653056"/>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60" r:id="rId4"/>
    <p:sldLayoutId id="2147483655" r:id="rId5"/>
    <p:sldLayoutId id="2147483661"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principalspov.blogspot.com/2014/12/the-three-questions.html" TargetMode="External"/><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hyperlink" Target="https://creativecommons.org/licenses/by-nc/3.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5943599"/>
          </a:xfrm>
        </p:spPr>
        <p:txBody>
          <a:bodyPr>
            <a:noAutofit/>
          </a:bodyPr>
          <a:lstStyle/>
          <a:p>
            <a:br>
              <a:rPr lang="en-US" sz="4800" dirty="0"/>
            </a:br>
            <a:br>
              <a:rPr lang="en-US" sz="4800" dirty="0"/>
            </a:br>
            <a:br>
              <a:rPr lang="en-US" sz="4800" dirty="0">
                <a:solidFill>
                  <a:srgbClr val="002060"/>
                </a:solidFill>
              </a:rPr>
            </a:br>
            <a:r>
              <a:rPr lang="en-US" sz="4800" b="0" dirty="0">
                <a:solidFill>
                  <a:srgbClr val="002060"/>
                </a:solidFill>
              </a:rPr>
              <a:t>SUNY</a:t>
            </a:r>
            <a:br>
              <a:rPr lang="en-US" sz="4800" b="0" dirty="0">
                <a:solidFill>
                  <a:srgbClr val="002060"/>
                </a:solidFill>
              </a:rPr>
            </a:br>
            <a:r>
              <a:rPr lang="en-US" b="0" dirty="0"/>
              <a:t>Student Success Summit </a:t>
            </a:r>
            <a:br>
              <a:rPr lang="en-US" b="0" dirty="0"/>
            </a:br>
            <a:br>
              <a:rPr lang="en-US" b="0" dirty="0"/>
            </a:br>
            <a:r>
              <a:rPr lang="en-US" b="0" dirty="0"/>
              <a:t>October 28, 2019</a:t>
            </a:r>
            <a:br>
              <a:rPr lang="en-US" b="0" dirty="0"/>
            </a:br>
            <a:br>
              <a:rPr lang="en-US" b="0" dirty="0"/>
            </a:br>
            <a:r>
              <a:rPr lang="en-US" sz="3200" b="0" dirty="0"/>
              <a:t>Kathy </a:t>
            </a:r>
            <a:r>
              <a:rPr lang="en-US" sz="3200" b="0" dirty="0" err="1"/>
              <a:t>R.Doody</a:t>
            </a:r>
            <a:r>
              <a:rPr lang="en-US" sz="3200" b="0" dirty="0"/>
              <a:t>, Ph.D.</a:t>
            </a:r>
            <a:br>
              <a:rPr lang="en-US" sz="3200" b="0" dirty="0"/>
            </a:br>
            <a:r>
              <a:rPr lang="en-US" sz="3200" b="0" dirty="0"/>
              <a:t>Katrina Fulcher-Rood, Ph.D.</a:t>
            </a:r>
            <a:br>
              <a:rPr lang="en-US" sz="3200" b="0" dirty="0"/>
            </a:br>
            <a:r>
              <a:rPr lang="en-US" sz="3200" b="0" dirty="0"/>
              <a:t>Pam Schuetze, Ph.D.</a:t>
            </a:r>
            <a:br>
              <a:rPr lang="en-US" sz="3200" b="0" dirty="0"/>
            </a:br>
            <a:r>
              <a:rPr lang="en-US" sz="3200" b="0" dirty="0" err="1"/>
              <a:t>Pixita</a:t>
            </a:r>
            <a:r>
              <a:rPr lang="en-US" sz="3200" b="0" dirty="0"/>
              <a:t> del Prado Hill, </a:t>
            </a:r>
            <a:r>
              <a:rPr lang="en-US" sz="3200" b="0"/>
              <a:t>Ph.D.</a:t>
            </a:r>
            <a:br>
              <a:rPr lang="en-US" sz="3200" b="0" dirty="0"/>
            </a:br>
            <a:br>
              <a:rPr lang="en-US" sz="4800" dirty="0"/>
            </a:br>
            <a:endParaRPr lang="en-US" sz="4800" dirty="0"/>
          </a:p>
        </p:txBody>
      </p:sp>
    </p:spTree>
    <p:extLst>
      <p:ext uri="{BB962C8B-B14F-4D97-AF65-F5344CB8AC3E}">
        <p14:creationId xmlns:p14="http://schemas.microsoft.com/office/powerpoint/2010/main" val="2056354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16BE6-6FE6-42F0-BCFD-C2B296A4D191}"/>
              </a:ext>
            </a:extLst>
          </p:cNvPr>
          <p:cNvSpPr>
            <a:spLocks noGrp="1"/>
          </p:cNvSpPr>
          <p:nvPr>
            <p:ph type="title"/>
          </p:nvPr>
        </p:nvSpPr>
        <p:spPr>
          <a:xfrm>
            <a:off x="228600" y="282515"/>
            <a:ext cx="8534400" cy="952500"/>
          </a:xfrm>
        </p:spPr>
        <p:txBody>
          <a:bodyPr>
            <a:normAutofit fontScale="90000"/>
          </a:bodyPr>
          <a:lstStyle/>
          <a:p>
            <a:r>
              <a:rPr lang="en-US" dirty="0"/>
              <a:t>Structured, Intentional and Authentic </a:t>
            </a:r>
            <a:br>
              <a:rPr lang="en-US" dirty="0"/>
            </a:br>
            <a:endParaRPr lang="en-US" dirty="0"/>
          </a:p>
        </p:txBody>
      </p:sp>
      <p:sp>
        <p:nvSpPr>
          <p:cNvPr id="3" name="Content Placeholder 2">
            <a:extLst>
              <a:ext uri="{FF2B5EF4-FFF2-40B4-BE49-F238E27FC236}">
                <a16:creationId xmlns:a16="http://schemas.microsoft.com/office/drawing/2014/main" id="{A424829C-E88D-4664-B424-4E9611C8EDBD}"/>
              </a:ext>
            </a:extLst>
          </p:cNvPr>
          <p:cNvSpPr>
            <a:spLocks noGrp="1"/>
          </p:cNvSpPr>
          <p:nvPr>
            <p:ph idx="1"/>
          </p:nvPr>
        </p:nvSpPr>
        <p:spPr/>
        <p:txBody>
          <a:bodyPr vert="horz" lIns="91440" tIns="45720" rIns="91440" bIns="45720" rtlCol="0" anchor="t">
            <a:normAutofit lnSpcReduction="10000"/>
          </a:bodyPr>
          <a:lstStyle/>
          <a:p>
            <a:pPr marL="457200" indent="-330200">
              <a:spcBef>
                <a:spcPts val="0"/>
              </a:spcBef>
              <a:buSzPts val="1600"/>
              <a:buChar char="●"/>
            </a:pPr>
            <a:r>
              <a:rPr lang="en-US" dirty="0"/>
              <a:t>Project goals were explicitly stated</a:t>
            </a:r>
          </a:p>
          <a:p>
            <a:pPr marL="457200" indent="-330200">
              <a:spcBef>
                <a:spcPts val="0"/>
              </a:spcBef>
              <a:buSzPts val="1600"/>
              <a:buChar char="●"/>
            </a:pPr>
            <a:r>
              <a:rPr lang="en-US" dirty="0"/>
              <a:t>Students were required to meet with their transdisciplinary team prior to completing their screening </a:t>
            </a:r>
            <a:endParaRPr lang="en-US"/>
          </a:p>
          <a:p>
            <a:pPr marL="457200" lvl="0" indent="-330200">
              <a:spcBef>
                <a:spcPts val="0"/>
              </a:spcBef>
              <a:buSzPts val="1600"/>
              <a:buChar char="●"/>
            </a:pPr>
            <a:r>
              <a:rPr lang="en-US" dirty="0"/>
              <a:t>Completed a pre-collaboration survey before meeting to discuss with group members </a:t>
            </a:r>
          </a:p>
          <a:p>
            <a:pPr marL="457200" lvl="0" indent="-330200">
              <a:spcBef>
                <a:spcPts val="0"/>
              </a:spcBef>
              <a:buSzPts val="1600"/>
              <a:buChar char="●"/>
            </a:pPr>
            <a:r>
              <a:rPr lang="en-US" dirty="0"/>
              <a:t>Survey asked:</a:t>
            </a:r>
          </a:p>
          <a:p>
            <a:pPr marL="914400" lvl="1" indent="-317500">
              <a:spcBef>
                <a:spcPts val="0"/>
              </a:spcBef>
              <a:buSzPts val="1400"/>
              <a:buChar char="○"/>
            </a:pPr>
            <a:r>
              <a:rPr lang="en-US" dirty="0"/>
              <a:t>Scheduling preferences </a:t>
            </a:r>
          </a:p>
          <a:p>
            <a:pPr marL="914400" lvl="1" indent="-317500">
              <a:spcBef>
                <a:spcPts val="0"/>
              </a:spcBef>
              <a:buSzPts val="1400"/>
              <a:buChar char="○"/>
            </a:pPr>
            <a:r>
              <a:rPr lang="en-US" dirty="0"/>
              <a:t>Work habits </a:t>
            </a:r>
          </a:p>
          <a:p>
            <a:pPr marL="914400" lvl="1" indent="-317500">
              <a:spcBef>
                <a:spcPts val="0"/>
              </a:spcBef>
              <a:buSzPts val="1400"/>
              <a:buChar char="○"/>
            </a:pPr>
            <a:r>
              <a:rPr lang="en-US" dirty="0"/>
              <a:t>Contact preferences </a:t>
            </a:r>
          </a:p>
          <a:p>
            <a:pPr marL="914400" lvl="1" indent="-317500">
              <a:spcBef>
                <a:spcPts val="0"/>
              </a:spcBef>
              <a:buSzPts val="1400"/>
              <a:buChar char="○"/>
            </a:pPr>
            <a:r>
              <a:rPr lang="en-US" dirty="0"/>
              <a:t>Preferred method of communication </a:t>
            </a:r>
          </a:p>
          <a:p>
            <a:pPr marL="914400" lvl="1" indent="-317500">
              <a:spcBef>
                <a:spcPts val="0"/>
              </a:spcBef>
              <a:buSzPts val="1400"/>
              <a:buChar char="○"/>
            </a:pPr>
            <a:r>
              <a:rPr lang="en-US" dirty="0"/>
              <a:t>Potential barriers to successful collaboration</a:t>
            </a:r>
          </a:p>
          <a:p>
            <a:endParaRPr lang="en-US" dirty="0"/>
          </a:p>
        </p:txBody>
      </p:sp>
    </p:spTree>
    <p:extLst>
      <p:ext uri="{BB962C8B-B14F-4D97-AF65-F5344CB8AC3E}">
        <p14:creationId xmlns:p14="http://schemas.microsoft.com/office/powerpoint/2010/main" val="1527291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A535F-1B2B-43AA-A782-836B6453EDA7}"/>
              </a:ext>
            </a:extLst>
          </p:cNvPr>
          <p:cNvSpPr>
            <a:spLocks noGrp="1"/>
          </p:cNvSpPr>
          <p:nvPr>
            <p:ph type="title"/>
          </p:nvPr>
        </p:nvSpPr>
        <p:spPr>
          <a:xfrm>
            <a:off x="228600" y="253760"/>
            <a:ext cx="8534400" cy="952500"/>
          </a:xfrm>
        </p:spPr>
        <p:txBody>
          <a:bodyPr>
            <a:normAutofit fontScale="90000"/>
          </a:bodyPr>
          <a:lstStyle/>
          <a:p>
            <a:br>
              <a:rPr lang="en-US" dirty="0"/>
            </a:br>
            <a:r>
              <a:rPr lang="en-US" dirty="0"/>
              <a:t>Requires Preparation, Orientation and Training</a:t>
            </a:r>
            <a:br>
              <a:rPr lang="en-US" dirty="0"/>
            </a:br>
            <a:endParaRPr lang="en-US" dirty="0"/>
          </a:p>
        </p:txBody>
      </p:sp>
      <p:sp>
        <p:nvSpPr>
          <p:cNvPr id="3" name="Content Placeholder 2">
            <a:extLst>
              <a:ext uri="{FF2B5EF4-FFF2-40B4-BE49-F238E27FC236}">
                <a16:creationId xmlns:a16="http://schemas.microsoft.com/office/drawing/2014/main" id="{39933373-B535-4ADD-BE74-86DA39B4E5CB}"/>
              </a:ext>
            </a:extLst>
          </p:cNvPr>
          <p:cNvSpPr>
            <a:spLocks noGrp="1"/>
          </p:cNvSpPr>
          <p:nvPr>
            <p:ph idx="1"/>
          </p:nvPr>
        </p:nvSpPr>
        <p:spPr>
          <a:xfrm>
            <a:off x="228600" y="1516811"/>
            <a:ext cx="8534400" cy="4572000"/>
          </a:xfrm>
        </p:spPr>
        <p:txBody>
          <a:bodyPr vert="horz" lIns="91440" tIns="45720" rIns="91440" bIns="45720" rtlCol="0" anchor="t">
            <a:normAutofit lnSpcReduction="10000"/>
          </a:bodyPr>
          <a:lstStyle/>
          <a:p>
            <a:r>
              <a:rPr lang="en-US" dirty="0"/>
              <a:t>All students engaged in three hours of training to implement Ages and Stages III, including professor-led instruction, and completing mock assessments in small groups, using videotaped footage of children</a:t>
            </a:r>
          </a:p>
          <a:p>
            <a:r>
              <a:rPr lang="en-US" dirty="0"/>
              <a:t>Each professor devoted class time to discussion and review of a professional handbook including:</a:t>
            </a:r>
          </a:p>
          <a:p>
            <a:pPr marL="914400" lvl="1" indent="-317500">
              <a:spcBef>
                <a:spcPts val="0"/>
              </a:spcBef>
              <a:buSzPts val="1400"/>
              <a:buChar char="○"/>
            </a:pPr>
            <a:r>
              <a:rPr lang="en-US" dirty="0"/>
              <a:t>Background </a:t>
            </a:r>
          </a:p>
          <a:p>
            <a:pPr marL="914400" lvl="1" indent="-317500">
              <a:spcBef>
                <a:spcPts val="0"/>
              </a:spcBef>
              <a:buSzPts val="1400"/>
              <a:buChar char="○"/>
            </a:pPr>
            <a:r>
              <a:rPr lang="en-US" dirty="0"/>
              <a:t>Overview of project</a:t>
            </a:r>
          </a:p>
          <a:p>
            <a:pPr marL="914400" lvl="1" indent="-317500">
              <a:spcBef>
                <a:spcPts val="0"/>
              </a:spcBef>
              <a:buSzPts val="1400"/>
              <a:buChar char="○"/>
            </a:pPr>
            <a:r>
              <a:rPr lang="en-US" dirty="0"/>
              <a:t>Student responsibilities </a:t>
            </a:r>
          </a:p>
          <a:p>
            <a:pPr marL="914400" lvl="1" indent="-317500">
              <a:spcBef>
                <a:spcPts val="0"/>
              </a:spcBef>
              <a:buSzPts val="1400"/>
              <a:buChar char="○"/>
            </a:pPr>
            <a:r>
              <a:rPr lang="en-US" dirty="0"/>
              <a:t>Information about community partners </a:t>
            </a:r>
          </a:p>
          <a:p>
            <a:pPr marL="914400" lvl="1" indent="-317500">
              <a:spcBef>
                <a:spcPts val="0"/>
              </a:spcBef>
              <a:buSzPts val="1400"/>
              <a:buChar char="○"/>
            </a:pPr>
            <a:r>
              <a:rPr lang="en-US" dirty="0"/>
              <a:t>Detailed list of steps to be completed </a:t>
            </a:r>
          </a:p>
          <a:p>
            <a:pPr marL="914400" lvl="1" indent="-317500">
              <a:spcBef>
                <a:spcPts val="0"/>
              </a:spcBef>
              <a:buSzPts val="1400"/>
              <a:buChar char="○"/>
            </a:pPr>
            <a:r>
              <a:rPr lang="en-US" dirty="0"/>
              <a:t>Project Checklist</a:t>
            </a:r>
          </a:p>
          <a:p>
            <a:pPr lvl="1"/>
            <a:endParaRPr lang="en-US" dirty="0"/>
          </a:p>
        </p:txBody>
      </p:sp>
    </p:spTree>
    <p:extLst>
      <p:ext uri="{BB962C8B-B14F-4D97-AF65-F5344CB8AC3E}">
        <p14:creationId xmlns:p14="http://schemas.microsoft.com/office/powerpoint/2010/main" val="1071373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1E497-870F-4B2F-A5A0-D7B13B85317C}"/>
              </a:ext>
            </a:extLst>
          </p:cNvPr>
          <p:cNvSpPr>
            <a:spLocks noGrp="1"/>
          </p:cNvSpPr>
          <p:nvPr>
            <p:ph type="title"/>
          </p:nvPr>
        </p:nvSpPr>
        <p:spPr>
          <a:xfrm>
            <a:off x="228600" y="253760"/>
            <a:ext cx="8534400" cy="952500"/>
          </a:xfrm>
        </p:spPr>
        <p:txBody>
          <a:bodyPr>
            <a:normAutofit fontScale="90000"/>
          </a:bodyPr>
          <a:lstStyle/>
          <a:p>
            <a:br>
              <a:rPr lang="en-US" dirty="0"/>
            </a:br>
            <a:r>
              <a:rPr lang="en-US" dirty="0"/>
              <a:t>Must Include Monitoring and Continuous Improvement </a:t>
            </a:r>
            <a:br>
              <a:rPr lang="en-US" dirty="0"/>
            </a:br>
            <a:endParaRPr lang="en-US" dirty="0"/>
          </a:p>
        </p:txBody>
      </p:sp>
      <p:sp>
        <p:nvSpPr>
          <p:cNvPr id="3" name="Content Placeholder 2">
            <a:extLst>
              <a:ext uri="{FF2B5EF4-FFF2-40B4-BE49-F238E27FC236}">
                <a16:creationId xmlns:a16="http://schemas.microsoft.com/office/drawing/2014/main" id="{EE7285C6-A4E2-4A4B-B051-F65D491D3648}"/>
              </a:ext>
            </a:extLst>
          </p:cNvPr>
          <p:cNvSpPr>
            <a:spLocks noGrp="1"/>
          </p:cNvSpPr>
          <p:nvPr>
            <p:ph idx="1"/>
          </p:nvPr>
        </p:nvSpPr>
        <p:spPr>
          <a:xfrm>
            <a:off x="228600" y="1545566"/>
            <a:ext cx="8534400" cy="4572000"/>
          </a:xfrm>
        </p:spPr>
        <p:txBody>
          <a:bodyPr>
            <a:normAutofit lnSpcReduction="10000"/>
          </a:bodyPr>
          <a:lstStyle/>
          <a:p>
            <a:r>
              <a:rPr lang="en-US" dirty="0"/>
              <a:t>During each phase of the project, we engaged in qualitative and quantitative data collection by:</a:t>
            </a:r>
          </a:p>
          <a:p>
            <a:pPr lvl="1"/>
            <a:r>
              <a:rPr lang="en-US" dirty="0"/>
              <a:t>Implementing pre/post surveys</a:t>
            </a:r>
          </a:p>
          <a:p>
            <a:pPr lvl="1"/>
            <a:r>
              <a:rPr lang="en-US" dirty="0"/>
              <a:t>Surveying students</a:t>
            </a:r>
          </a:p>
          <a:p>
            <a:pPr lvl="2"/>
            <a:r>
              <a:rPr lang="en-US" dirty="0"/>
              <a:t>Likert-style items</a:t>
            </a:r>
          </a:p>
          <a:p>
            <a:pPr lvl="2"/>
            <a:r>
              <a:rPr lang="en-US" dirty="0"/>
              <a:t>Open-ended questions</a:t>
            </a:r>
          </a:p>
          <a:p>
            <a:pPr lvl="1"/>
            <a:r>
              <a:rPr lang="en-US" dirty="0"/>
              <a:t>Surveying stakeholders</a:t>
            </a:r>
          </a:p>
          <a:p>
            <a:pPr lvl="1"/>
            <a:r>
              <a:rPr lang="en-US" dirty="0"/>
              <a:t>Guiding students as they engaged in structured self-reflection</a:t>
            </a:r>
          </a:p>
          <a:p>
            <a:pPr lvl="1"/>
            <a:r>
              <a:rPr lang="en-US" dirty="0"/>
              <a:t>Reviewed students’ written assignments and oral presentations for additional feedback</a:t>
            </a:r>
          </a:p>
          <a:p>
            <a:endParaRPr lang="en-US" dirty="0"/>
          </a:p>
        </p:txBody>
      </p:sp>
    </p:spTree>
    <p:extLst>
      <p:ext uri="{BB962C8B-B14F-4D97-AF65-F5344CB8AC3E}">
        <p14:creationId xmlns:p14="http://schemas.microsoft.com/office/powerpoint/2010/main" val="697218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E374A-D462-4A40-A98A-F5F627FF0128}"/>
              </a:ext>
            </a:extLst>
          </p:cNvPr>
          <p:cNvSpPr>
            <a:spLocks noGrp="1"/>
          </p:cNvSpPr>
          <p:nvPr>
            <p:ph type="title"/>
          </p:nvPr>
        </p:nvSpPr>
        <p:spPr>
          <a:xfrm>
            <a:off x="228600" y="325647"/>
            <a:ext cx="8534400" cy="952500"/>
          </a:xfrm>
        </p:spPr>
        <p:txBody>
          <a:bodyPr>
            <a:normAutofit fontScale="90000"/>
          </a:bodyPr>
          <a:lstStyle/>
          <a:p>
            <a:br>
              <a:rPr lang="en-US" dirty="0"/>
            </a:br>
            <a:r>
              <a:rPr lang="en-US" dirty="0"/>
              <a:t>Requires Structured Reflection and Acknowledgment </a:t>
            </a:r>
            <a:br>
              <a:rPr lang="en-US" dirty="0"/>
            </a:br>
            <a:endParaRPr lang="en-US" dirty="0"/>
          </a:p>
        </p:txBody>
      </p:sp>
      <p:sp>
        <p:nvSpPr>
          <p:cNvPr id="3" name="Content Placeholder 2">
            <a:extLst>
              <a:ext uri="{FF2B5EF4-FFF2-40B4-BE49-F238E27FC236}">
                <a16:creationId xmlns:a16="http://schemas.microsoft.com/office/drawing/2014/main" id="{531A02DE-6DD8-4304-9BAB-2BE943DAEBEE}"/>
              </a:ext>
            </a:extLst>
          </p:cNvPr>
          <p:cNvSpPr>
            <a:spLocks noGrp="1"/>
          </p:cNvSpPr>
          <p:nvPr>
            <p:ph idx="1"/>
          </p:nvPr>
        </p:nvSpPr>
        <p:spPr>
          <a:xfrm>
            <a:off x="300487" y="1272396"/>
            <a:ext cx="8534400" cy="4572000"/>
          </a:xfrm>
        </p:spPr>
        <p:txBody>
          <a:bodyPr vert="horz" lIns="91440" tIns="45720" rIns="91440" bIns="45720" rtlCol="0" anchor="t">
            <a:normAutofit lnSpcReduction="10000"/>
          </a:bodyPr>
          <a:lstStyle/>
          <a:p>
            <a:pPr marL="0" indent="0">
              <a:buNone/>
            </a:pPr>
            <a:endParaRPr lang="en-US" dirty="0"/>
          </a:p>
          <a:p>
            <a:pPr marL="457200" indent="-381000">
              <a:spcBef>
                <a:spcPts val="0"/>
              </a:spcBef>
              <a:buSzPts val="2400"/>
              <a:buChar char="●"/>
            </a:pPr>
            <a:r>
              <a:rPr lang="en-US" sz="2800" dirty="0"/>
              <a:t>Structured reflections completed at 4 key points in the project</a:t>
            </a:r>
          </a:p>
          <a:p>
            <a:pPr lvl="1">
              <a:spcBef>
                <a:spcPts val="0"/>
              </a:spcBef>
              <a:buSzPts val="2400"/>
              <a:buFont typeface="Arial,Sans-Serif" pitchFamily="34" charset="0"/>
              <a:buChar char="●"/>
            </a:pPr>
            <a:r>
              <a:rPr lang="en-US" sz="2800" dirty="0">
                <a:ea typeface="+mn-lt"/>
                <a:cs typeface="+mn-lt"/>
              </a:rPr>
              <a:t>Before training</a:t>
            </a:r>
          </a:p>
          <a:p>
            <a:pPr lvl="1">
              <a:spcBef>
                <a:spcPts val="0"/>
              </a:spcBef>
              <a:buSzPts val="2400"/>
              <a:buFont typeface="Arial,Sans-Serif" pitchFamily="34" charset="0"/>
              <a:buChar char="●"/>
            </a:pPr>
            <a:r>
              <a:rPr lang="en-US" sz="2800" dirty="0">
                <a:ea typeface="+mn-lt"/>
                <a:cs typeface="+mn-lt"/>
              </a:rPr>
              <a:t>After training</a:t>
            </a:r>
          </a:p>
          <a:p>
            <a:pPr lvl="1">
              <a:spcBef>
                <a:spcPts val="0"/>
              </a:spcBef>
              <a:buSzPts val="2400"/>
              <a:buFont typeface="Arial,Sans-Serif" pitchFamily="34" charset="0"/>
              <a:buChar char="●"/>
            </a:pPr>
            <a:r>
              <a:rPr lang="en-US" sz="2800" dirty="0">
                <a:ea typeface="+mn-lt"/>
                <a:cs typeface="+mn-lt"/>
              </a:rPr>
              <a:t>After screenings</a:t>
            </a:r>
          </a:p>
          <a:p>
            <a:pPr lvl="1">
              <a:spcBef>
                <a:spcPts val="0"/>
              </a:spcBef>
              <a:buSzPts val="2400"/>
              <a:buFont typeface="Arial,Sans-Serif" pitchFamily="34" charset="0"/>
              <a:buChar char="●"/>
            </a:pPr>
            <a:r>
              <a:rPr lang="en-US" sz="2800" dirty="0">
                <a:ea typeface="+mn-lt"/>
                <a:cs typeface="+mn-lt"/>
              </a:rPr>
              <a:t>At completion of project</a:t>
            </a:r>
          </a:p>
          <a:p>
            <a:pPr marL="457200" indent="-381000">
              <a:spcBef>
                <a:spcPts val="0"/>
              </a:spcBef>
              <a:buSzPts val="2400"/>
              <a:buChar char="●"/>
            </a:pPr>
            <a:r>
              <a:rPr lang="en-US" sz="2800" dirty="0"/>
              <a:t>Content of reflections</a:t>
            </a:r>
          </a:p>
          <a:p>
            <a:pPr lvl="1">
              <a:spcBef>
                <a:spcPts val="0"/>
              </a:spcBef>
              <a:buSzPts val="2400"/>
              <a:buChar char="●"/>
            </a:pPr>
            <a:r>
              <a:rPr lang="en-US" sz="2600" dirty="0"/>
              <a:t>Professional development</a:t>
            </a:r>
          </a:p>
          <a:p>
            <a:pPr lvl="1">
              <a:spcBef>
                <a:spcPts val="0"/>
              </a:spcBef>
              <a:buSzPts val="2400"/>
              <a:buChar char="●"/>
            </a:pPr>
            <a:r>
              <a:rPr lang="en-US" sz="2600" dirty="0"/>
              <a:t>Community/civic engagement</a:t>
            </a:r>
          </a:p>
          <a:p>
            <a:pPr lvl="1">
              <a:spcBef>
                <a:spcPts val="0"/>
              </a:spcBef>
              <a:buSzPts val="2400"/>
              <a:buChar char="●"/>
            </a:pPr>
            <a:r>
              <a:rPr lang="en-US" sz="2600" dirty="0"/>
              <a:t>Career readiness</a:t>
            </a:r>
            <a:endParaRPr lang="en-US" dirty="0"/>
          </a:p>
          <a:p>
            <a:pPr marL="0" indent="0">
              <a:buSzPts val="2400"/>
              <a:buNone/>
            </a:pPr>
            <a:endParaRPr lang="en-US" dirty="0"/>
          </a:p>
        </p:txBody>
      </p:sp>
    </p:spTree>
    <p:extLst>
      <p:ext uri="{BB962C8B-B14F-4D97-AF65-F5344CB8AC3E}">
        <p14:creationId xmlns:p14="http://schemas.microsoft.com/office/powerpoint/2010/main" val="124727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E374A-D462-4A40-A98A-F5F627FF0128}"/>
              </a:ext>
            </a:extLst>
          </p:cNvPr>
          <p:cNvSpPr>
            <a:spLocks noGrp="1"/>
          </p:cNvSpPr>
          <p:nvPr>
            <p:ph type="title"/>
          </p:nvPr>
        </p:nvSpPr>
        <p:spPr>
          <a:xfrm>
            <a:off x="228600" y="325647"/>
            <a:ext cx="8534400" cy="952500"/>
          </a:xfrm>
        </p:spPr>
        <p:txBody>
          <a:bodyPr>
            <a:normAutofit fontScale="90000"/>
          </a:bodyPr>
          <a:lstStyle/>
          <a:p>
            <a:br>
              <a:rPr lang="en-US" dirty="0"/>
            </a:br>
            <a:r>
              <a:rPr lang="en-US" dirty="0"/>
              <a:t>Must be Assessed and Evaluated</a:t>
            </a:r>
          </a:p>
        </p:txBody>
      </p:sp>
      <p:sp>
        <p:nvSpPr>
          <p:cNvPr id="3" name="Content Placeholder 2">
            <a:extLst>
              <a:ext uri="{FF2B5EF4-FFF2-40B4-BE49-F238E27FC236}">
                <a16:creationId xmlns:a16="http://schemas.microsoft.com/office/drawing/2014/main" id="{531A02DE-6DD8-4304-9BAB-2BE943DAEBEE}"/>
              </a:ext>
            </a:extLst>
          </p:cNvPr>
          <p:cNvSpPr>
            <a:spLocks noGrp="1"/>
          </p:cNvSpPr>
          <p:nvPr>
            <p:ph idx="1"/>
          </p:nvPr>
        </p:nvSpPr>
        <p:spPr>
          <a:xfrm>
            <a:off x="300487" y="1660585"/>
            <a:ext cx="8534400" cy="4572000"/>
          </a:xfrm>
        </p:spPr>
        <p:txBody>
          <a:bodyPr/>
          <a:lstStyle/>
          <a:p>
            <a:pPr marL="0" indent="0">
              <a:buNone/>
            </a:pPr>
            <a:r>
              <a:rPr lang="en-US" dirty="0"/>
              <a:t>Quantitative findings:</a:t>
            </a:r>
          </a:p>
          <a:p>
            <a:pPr marL="457200" lvl="0" indent="-381000">
              <a:spcBef>
                <a:spcPts val="0"/>
              </a:spcBef>
              <a:buSzPts val="2400"/>
              <a:buChar char="●"/>
            </a:pPr>
            <a:r>
              <a:rPr lang="en-US" sz="2800" dirty="0"/>
              <a:t>How comfortable are you in working with individuals from other disciplines or professions?  F(1,128) = 5.06, p = .0001</a:t>
            </a:r>
          </a:p>
          <a:p>
            <a:pPr marL="457200" lvl="0" indent="-381000">
              <a:spcBef>
                <a:spcPts val="0"/>
              </a:spcBef>
              <a:buSzPts val="2400"/>
              <a:buChar char="●"/>
            </a:pPr>
            <a:r>
              <a:rPr lang="en-US" sz="2800" dirty="0"/>
              <a:t>How interested are you in working with professionals from other disciplines once you complete your degree? F(1,128) = 2.65, p = .028</a:t>
            </a:r>
          </a:p>
          <a:p>
            <a:pPr marL="0" indent="0">
              <a:buNone/>
            </a:pPr>
            <a:endParaRPr lang="en-US" dirty="0"/>
          </a:p>
        </p:txBody>
      </p:sp>
    </p:spTree>
    <p:extLst>
      <p:ext uri="{BB962C8B-B14F-4D97-AF65-F5344CB8AC3E}">
        <p14:creationId xmlns:p14="http://schemas.microsoft.com/office/powerpoint/2010/main" val="3564275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A6732-18A8-4996-893F-574E628E808A}"/>
              </a:ext>
            </a:extLst>
          </p:cNvPr>
          <p:cNvSpPr>
            <a:spLocks noGrp="1"/>
          </p:cNvSpPr>
          <p:nvPr>
            <p:ph type="title"/>
          </p:nvPr>
        </p:nvSpPr>
        <p:spPr>
          <a:xfrm>
            <a:off x="228600" y="268138"/>
            <a:ext cx="8534400" cy="952500"/>
          </a:xfrm>
        </p:spPr>
        <p:txBody>
          <a:bodyPr>
            <a:normAutofit fontScale="90000"/>
          </a:bodyPr>
          <a:lstStyle/>
          <a:p>
            <a:r>
              <a:rPr lang="en-US" dirty="0"/>
              <a:t>Must be Assessed and Evaluated </a:t>
            </a:r>
            <a:br>
              <a:rPr lang="en-US" dirty="0"/>
            </a:br>
            <a:endParaRPr lang="en-US" dirty="0"/>
          </a:p>
        </p:txBody>
      </p:sp>
      <p:sp>
        <p:nvSpPr>
          <p:cNvPr id="3" name="Content Placeholder 2">
            <a:extLst>
              <a:ext uri="{FF2B5EF4-FFF2-40B4-BE49-F238E27FC236}">
                <a16:creationId xmlns:a16="http://schemas.microsoft.com/office/drawing/2014/main" id="{9F8EC80D-059F-4E71-875F-48CEA98264C0}"/>
              </a:ext>
            </a:extLst>
          </p:cNvPr>
          <p:cNvSpPr>
            <a:spLocks noGrp="1"/>
          </p:cNvSpPr>
          <p:nvPr>
            <p:ph idx="1"/>
          </p:nvPr>
        </p:nvSpPr>
        <p:spPr>
          <a:xfrm>
            <a:off x="228600" y="912962"/>
            <a:ext cx="8534400" cy="5029200"/>
          </a:xfrm>
        </p:spPr>
        <p:txBody>
          <a:bodyPr/>
          <a:lstStyle/>
          <a:p>
            <a:pPr marL="0" indent="0">
              <a:buNone/>
            </a:pPr>
            <a:r>
              <a:rPr lang="en-US" dirty="0"/>
              <a:t>Impact on future career</a:t>
            </a:r>
          </a:p>
          <a:p>
            <a:pPr marL="457200" lvl="0" indent="-330200">
              <a:spcBef>
                <a:spcPts val="0"/>
              </a:spcBef>
              <a:buSzPts val="1600"/>
              <a:buChar char="●"/>
            </a:pPr>
            <a:r>
              <a:rPr lang="en-US" dirty="0"/>
              <a:t>Percentage of students who responded “yes” to: Do you feel this applied learning experience prepared you for your future career:</a:t>
            </a:r>
          </a:p>
          <a:p>
            <a:pPr marL="914400" lvl="1" indent="-317500">
              <a:spcBef>
                <a:spcPts val="0"/>
              </a:spcBef>
              <a:buSzPts val="1400"/>
              <a:buChar char="○"/>
            </a:pPr>
            <a:r>
              <a:rPr lang="en-US" dirty="0"/>
              <a:t>SLP = 97%, PSY = 86%, EXE = 100%</a:t>
            </a:r>
          </a:p>
          <a:p>
            <a:pPr marL="0" indent="0">
              <a:buNone/>
            </a:pPr>
            <a:endParaRPr lang="en-US" dirty="0"/>
          </a:p>
        </p:txBody>
      </p:sp>
      <p:graphicFrame>
        <p:nvGraphicFramePr>
          <p:cNvPr id="4" name="Table 3">
            <a:extLst>
              <a:ext uri="{FF2B5EF4-FFF2-40B4-BE49-F238E27FC236}">
                <a16:creationId xmlns:a16="http://schemas.microsoft.com/office/drawing/2014/main" id="{EBAD2A4F-4EC6-4939-8A72-570E05D7008D}"/>
              </a:ext>
            </a:extLst>
          </p:cNvPr>
          <p:cNvGraphicFramePr>
            <a:graphicFrameLocks noGrp="1"/>
          </p:cNvGraphicFramePr>
          <p:nvPr>
            <p:extLst>
              <p:ext uri="{D42A27DB-BD31-4B8C-83A1-F6EECF244321}">
                <p14:modId xmlns:p14="http://schemas.microsoft.com/office/powerpoint/2010/main" val="1485527914"/>
              </p:ext>
            </p:extLst>
          </p:nvPr>
        </p:nvGraphicFramePr>
        <p:xfrm>
          <a:off x="1394604" y="3118449"/>
          <a:ext cx="5686425" cy="2743020"/>
        </p:xfrm>
        <a:graphic>
          <a:graphicData uri="http://schemas.openxmlformats.org/drawingml/2006/table">
            <a:tbl>
              <a:tblPr>
                <a:noFill/>
              </a:tblPr>
              <a:tblGrid>
                <a:gridCol w="1581150">
                  <a:extLst>
                    <a:ext uri="{9D8B030D-6E8A-4147-A177-3AD203B41FA5}">
                      <a16:colId xmlns:a16="http://schemas.microsoft.com/office/drawing/2014/main" val="2818027522"/>
                    </a:ext>
                  </a:extLst>
                </a:gridCol>
                <a:gridCol w="1038225">
                  <a:extLst>
                    <a:ext uri="{9D8B030D-6E8A-4147-A177-3AD203B41FA5}">
                      <a16:colId xmlns:a16="http://schemas.microsoft.com/office/drawing/2014/main" val="158527418"/>
                    </a:ext>
                  </a:extLst>
                </a:gridCol>
                <a:gridCol w="1038225">
                  <a:extLst>
                    <a:ext uri="{9D8B030D-6E8A-4147-A177-3AD203B41FA5}">
                      <a16:colId xmlns:a16="http://schemas.microsoft.com/office/drawing/2014/main" val="1117193852"/>
                    </a:ext>
                  </a:extLst>
                </a:gridCol>
                <a:gridCol w="1047750">
                  <a:extLst>
                    <a:ext uri="{9D8B030D-6E8A-4147-A177-3AD203B41FA5}">
                      <a16:colId xmlns:a16="http://schemas.microsoft.com/office/drawing/2014/main" val="3752788152"/>
                    </a:ext>
                  </a:extLst>
                </a:gridCol>
                <a:gridCol w="981075">
                  <a:extLst>
                    <a:ext uri="{9D8B030D-6E8A-4147-A177-3AD203B41FA5}">
                      <a16:colId xmlns:a16="http://schemas.microsoft.com/office/drawing/2014/main" val="1550540734"/>
                    </a:ext>
                  </a:extLst>
                </a:gridCol>
              </a:tblGrid>
              <a:tr h="0">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Theme</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SLP</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PSY</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EXE</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Total</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417582232"/>
                  </a:ext>
                </a:extLst>
              </a:tr>
              <a:tr h="0">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How to collaborate</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18 (53%)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4 (18%)</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6 (40%)</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28 (39%)</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3511719784"/>
                  </a:ext>
                </a:extLst>
              </a:tr>
              <a:tr h="352425">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How to work with children</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7 (21%)</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4 (18%)</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 (6%)</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12 (17%)</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2759131592"/>
                  </a:ext>
                </a:extLst>
              </a:tr>
              <a:tr h="352425">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What to expect in future profession</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3 (9%)</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5 (23%)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 (6%)</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9 (13%)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2810917321"/>
                  </a:ext>
                </a:extLst>
              </a:tr>
              <a:tr h="0">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How to screen</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5 (15%)</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2 (9%)</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10 (67%)</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17 (24%)</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2981180710"/>
                  </a:ext>
                </a:extLst>
              </a:tr>
              <a:tr h="352425">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What working in a school would be like</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10 (29%)</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 (5%)</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 (6%)</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dirty="0">
                          <a:latin typeface="Times New Roman"/>
                          <a:ea typeface="Times New Roman"/>
                          <a:cs typeface="Times New Roman"/>
                          <a:sym typeface="Times New Roman"/>
                        </a:rPr>
                        <a:t>12 (17%)</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2464078335"/>
                  </a:ext>
                </a:extLst>
              </a:tr>
            </a:tbl>
          </a:graphicData>
        </a:graphic>
      </p:graphicFrame>
    </p:spTree>
    <p:extLst>
      <p:ext uri="{BB962C8B-B14F-4D97-AF65-F5344CB8AC3E}">
        <p14:creationId xmlns:p14="http://schemas.microsoft.com/office/powerpoint/2010/main" val="1607571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2" name="Title 1">
            <a:extLst>
              <a:ext uri="{FF2B5EF4-FFF2-40B4-BE49-F238E27FC236}">
                <a16:creationId xmlns:a16="http://schemas.microsoft.com/office/drawing/2014/main" id="{25A05326-1850-4E0B-8276-ADCBA9C41191}"/>
              </a:ext>
            </a:extLst>
          </p:cNvPr>
          <p:cNvSpPr>
            <a:spLocks noGrp="1"/>
          </p:cNvSpPr>
          <p:nvPr>
            <p:ph type="title"/>
          </p:nvPr>
        </p:nvSpPr>
        <p:spPr/>
        <p:txBody>
          <a:bodyPr/>
          <a:lstStyle/>
          <a:p>
            <a:r>
              <a:rPr lang="en-US" dirty="0"/>
              <a:t>Must be Assessed and Evaluated (ct.)</a:t>
            </a:r>
          </a:p>
        </p:txBody>
      </p:sp>
      <p:sp>
        <p:nvSpPr>
          <p:cNvPr id="3" name="Content Placeholder 2">
            <a:extLst>
              <a:ext uri="{FF2B5EF4-FFF2-40B4-BE49-F238E27FC236}">
                <a16:creationId xmlns:a16="http://schemas.microsoft.com/office/drawing/2014/main" id="{A0B47F1F-C276-4C30-B041-C924C6DC4675}"/>
              </a:ext>
            </a:extLst>
          </p:cNvPr>
          <p:cNvSpPr>
            <a:spLocks noGrp="1"/>
          </p:cNvSpPr>
          <p:nvPr>
            <p:ph idx="1"/>
          </p:nvPr>
        </p:nvSpPr>
        <p:spPr/>
        <p:txBody>
          <a:bodyPr/>
          <a:lstStyle/>
          <a:p>
            <a:pPr marL="0" indent="0">
              <a:buNone/>
            </a:pPr>
            <a:r>
              <a:rPr lang="en-US" dirty="0"/>
              <a:t>Personal Qualities Developed</a:t>
            </a:r>
          </a:p>
        </p:txBody>
      </p:sp>
      <p:graphicFrame>
        <p:nvGraphicFramePr>
          <p:cNvPr id="200" name="Google Shape;200;p31"/>
          <p:cNvGraphicFramePr/>
          <p:nvPr>
            <p:extLst>
              <p:ext uri="{D42A27DB-BD31-4B8C-83A1-F6EECF244321}">
                <p14:modId xmlns:p14="http://schemas.microsoft.com/office/powerpoint/2010/main" val="3582103693"/>
              </p:ext>
            </p:extLst>
          </p:nvPr>
        </p:nvGraphicFramePr>
        <p:xfrm>
          <a:off x="256114" y="1944400"/>
          <a:ext cx="8631775" cy="2836950"/>
        </p:xfrm>
        <a:graphic>
          <a:graphicData uri="http://schemas.openxmlformats.org/drawingml/2006/table">
            <a:tbl>
              <a:tblPr>
                <a:noFill/>
              </a:tblPr>
              <a:tblGrid>
                <a:gridCol w="2760075">
                  <a:extLst>
                    <a:ext uri="{9D8B030D-6E8A-4147-A177-3AD203B41FA5}">
                      <a16:colId xmlns:a16="http://schemas.microsoft.com/office/drawing/2014/main" val="20000"/>
                    </a:ext>
                  </a:extLst>
                </a:gridCol>
                <a:gridCol w="1459125">
                  <a:extLst>
                    <a:ext uri="{9D8B030D-6E8A-4147-A177-3AD203B41FA5}">
                      <a16:colId xmlns:a16="http://schemas.microsoft.com/office/drawing/2014/main" val="20001"/>
                    </a:ext>
                  </a:extLst>
                </a:gridCol>
                <a:gridCol w="1459125">
                  <a:extLst>
                    <a:ext uri="{9D8B030D-6E8A-4147-A177-3AD203B41FA5}">
                      <a16:colId xmlns:a16="http://schemas.microsoft.com/office/drawing/2014/main" val="20002"/>
                    </a:ext>
                  </a:extLst>
                </a:gridCol>
                <a:gridCol w="1476725">
                  <a:extLst>
                    <a:ext uri="{9D8B030D-6E8A-4147-A177-3AD203B41FA5}">
                      <a16:colId xmlns:a16="http://schemas.microsoft.com/office/drawing/2014/main" val="20003"/>
                    </a:ext>
                  </a:extLst>
                </a:gridCol>
                <a:gridCol w="1476725">
                  <a:extLst>
                    <a:ext uri="{9D8B030D-6E8A-4147-A177-3AD203B41FA5}">
                      <a16:colId xmlns:a16="http://schemas.microsoft.com/office/drawing/2014/main" val="20004"/>
                    </a:ext>
                  </a:extLst>
                </a:gridCol>
              </a:tblGrid>
              <a:tr h="472825">
                <a:tc>
                  <a:txBody>
                    <a:bodyPr/>
                    <a:lstStyle/>
                    <a:p>
                      <a:pPr marL="0" lvl="0" indent="0" algn="l" rtl="0">
                        <a:lnSpc>
                          <a:spcPct val="100000"/>
                        </a:lnSpc>
                        <a:spcBef>
                          <a:spcPts val="1200"/>
                        </a:spcBef>
                        <a:spcAft>
                          <a:spcPts val="1200"/>
                        </a:spcAft>
                        <a:buNone/>
                      </a:pPr>
                      <a:r>
                        <a:rPr lang="en" sz="1200" b="1" dirty="0">
                          <a:latin typeface="Times New Roman"/>
                          <a:ea typeface="Times New Roman"/>
                          <a:cs typeface="Times New Roman"/>
                          <a:sym typeface="Times New Roman"/>
                        </a:rPr>
                        <a:t>Theme</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SLP</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PSY</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EXE</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Total</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472825">
                <a:tc>
                  <a:txBody>
                    <a:bodyPr/>
                    <a:lstStyle/>
                    <a:p>
                      <a:pPr marL="0" lvl="0" indent="0" algn="l" rtl="0">
                        <a:lnSpc>
                          <a:spcPct val="100000"/>
                        </a:lnSpc>
                        <a:spcBef>
                          <a:spcPts val="1200"/>
                        </a:spcBef>
                        <a:spcAft>
                          <a:spcPts val="1200"/>
                        </a:spcAft>
                        <a:buNone/>
                      </a:pPr>
                      <a:r>
                        <a:rPr lang="en" sz="1200" b="1" dirty="0">
                          <a:latin typeface="Times New Roman"/>
                          <a:ea typeface="Times New Roman"/>
                          <a:cs typeface="Times New Roman"/>
                          <a:sym typeface="Times New Roman"/>
                        </a:rPr>
                        <a:t>Communication</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25 (71%)</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17 (68%)</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10 (66%)</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52 (69%)</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72825">
                <a:tc>
                  <a:txBody>
                    <a:bodyPr/>
                    <a:lstStyle/>
                    <a:p>
                      <a:pPr marL="0" lvl="0" indent="0" algn="l" rtl="0">
                        <a:lnSpc>
                          <a:spcPct val="100000"/>
                        </a:lnSpc>
                        <a:spcBef>
                          <a:spcPts val="1200"/>
                        </a:spcBef>
                        <a:spcAft>
                          <a:spcPts val="1200"/>
                        </a:spcAft>
                        <a:buNone/>
                      </a:pPr>
                      <a:r>
                        <a:rPr lang="en" sz="1200" b="1" dirty="0">
                          <a:latin typeface="Times New Roman"/>
                          <a:ea typeface="Times New Roman"/>
                          <a:cs typeface="Times New Roman"/>
                          <a:sym typeface="Times New Roman"/>
                        </a:rPr>
                        <a:t>Leadership</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8 (23%)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11 (44%)</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11 (73%)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30 (40%)</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472825">
                <a:tc>
                  <a:txBody>
                    <a:bodyPr/>
                    <a:lstStyle/>
                    <a:p>
                      <a:pPr marL="0" lvl="0" indent="0" algn="l" rtl="0">
                        <a:lnSpc>
                          <a:spcPct val="100000"/>
                        </a:lnSpc>
                        <a:spcBef>
                          <a:spcPts val="1200"/>
                        </a:spcBef>
                        <a:spcAft>
                          <a:spcPts val="1200"/>
                        </a:spcAft>
                        <a:buNone/>
                      </a:pPr>
                      <a:r>
                        <a:rPr lang="en" sz="1200" b="1" dirty="0">
                          <a:latin typeface="Times New Roman"/>
                          <a:ea typeface="Times New Roman"/>
                          <a:cs typeface="Times New Roman"/>
                          <a:sym typeface="Times New Roman"/>
                        </a:rPr>
                        <a:t>Empathy</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dirty="0">
                          <a:latin typeface="Times New Roman"/>
                          <a:ea typeface="Times New Roman"/>
                          <a:cs typeface="Times New Roman"/>
                          <a:sym typeface="Times New Roman"/>
                        </a:rPr>
                        <a:t>5 (14%)</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3 (12%)</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2 (13%)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10 (13%)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472825">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Collaboration</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dirty="0">
                          <a:latin typeface="Times New Roman"/>
                          <a:ea typeface="Times New Roman"/>
                          <a:cs typeface="Times New Roman"/>
                          <a:sym typeface="Times New Roman"/>
                        </a:rPr>
                        <a:t>2 (6%)</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dirty="0">
                          <a:latin typeface="Times New Roman"/>
                          <a:ea typeface="Times New Roman"/>
                          <a:cs typeface="Times New Roman"/>
                          <a:sym typeface="Times New Roman"/>
                        </a:rPr>
                        <a:t>2 (8%)</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2 (13%)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6 (8%)</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472825">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Value of Group Work</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5 (14%)</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a:latin typeface="Times New Roman"/>
                          <a:ea typeface="Times New Roman"/>
                          <a:cs typeface="Times New Roman"/>
                          <a:sym typeface="Times New Roman"/>
                        </a:rPr>
                        <a:t>3 (12%)</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dirty="0">
                          <a:latin typeface="Times New Roman"/>
                          <a:ea typeface="Times New Roman"/>
                          <a:cs typeface="Times New Roman"/>
                          <a:sym typeface="Times New Roman"/>
                        </a:rPr>
                        <a:t>1 (7%)</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1200"/>
                        </a:spcBef>
                        <a:spcAft>
                          <a:spcPts val="1200"/>
                        </a:spcAft>
                        <a:buNone/>
                      </a:pPr>
                      <a:r>
                        <a:rPr lang="en" sz="1200" b="1" dirty="0">
                          <a:latin typeface="Times New Roman"/>
                          <a:ea typeface="Times New Roman"/>
                          <a:cs typeface="Times New Roman"/>
                          <a:sym typeface="Times New Roman"/>
                        </a:rPr>
                        <a:t>9 (12%)</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4" name="Oval 3">
            <a:extLst>
              <a:ext uri="{FF2B5EF4-FFF2-40B4-BE49-F238E27FC236}">
                <a16:creationId xmlns:a16="http://schemas.microsoft.com/office/drawing/2014/main" id="{C3D188F4-AB69-47C9-BA5B-DC771F2982BF}"/>
              </a:ext>
            </a:extLst>
          </p:cNvPr>
          <p:cNvSpPr/>
          <p:nvPr/>
        </p:nvSpPr>
        <p:spPr>
          <a:xfrm>
            <a:off x="8187688" y="5319625"/>
            <a:ext cx="613324"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t>PS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2"/>
          <p:cNvSpPr txBox="1">
            <a:spLocks noGrp="1"/>
          </p:cNvSpPr>
          <p:nvPr>
            <p:ph type="title"/>
          </p:nvPr>
        </p:nvSpPr>
        <p:spPr>
          <a:prstGeom prst="rect">
            <a:avLst/>
          </a:prstGeom>
        </p:spPr>
        <p:txBody>
          <a:bodyPr spcFirstLastPara="1" vert="horz" wrap="square" lIns="91425" tIns="91425" rIns="91425" bIns="91425" rtlCol="0" anchor="t" anchorCtr="0">
            <a:noAutofit/>
          </a:bodyPr>
          <a:lstStyle/>
          <a:p>
            <a:r>
              <a:rPr lang="en-US" dirty="0"/>
              <a:t>Must be Assessed and Evaluated (ct.)</a:t>
            </a:r>
            <a:endParaRPr dirty="0"/>
          </a:p>
        </p:txBody>
      </p:sp>
      <p:sp>
        <p:nvSpPr>
          <p:cNvPr id="6" name="Content Placeholder 5">
            <a:extLst>
              <a:ext uri="{FF2B5EF4-FFF2-40B4-BE49-F238E27FC236}">
                <a16:creationId xmlns:a16="http://schemas.microsoft.com/office/drawing/2014/main" id="{BE728CB3-C7E9-489F-8791-0BC312939DC3}"/>
              </a:ext>
            </a:extLst>
          </p:cNvPr>
          <p:cNvSpPr>
            <a:spLocks noGrp="1"/>
          </p:cNvSpPr>
          <p:nvPr>
            <p:ph idx="1"/>
          </p:nvPr>
        </p:nvSpPr>
        <p:spPr/>
        <p:txBody>
          <a:bodyPr/>
          <a:lstStyle/>
          <a:p>
            <a:pPr marL="0" indent="0">
              <a:buNone/>
            </a:pPr>
            <a:r>
              <a:rPr lang="en" dirty="0"/>
              <a:t>Aspects of Growth in Communication</a:t>
            </a:r>
            <a:endParaRPr lang="en-US" dirty="0"/>
          </a:p>
        </p:txBody>
      </p:sp>
      <p:graphicFrame>
        <p:nvGraphicFramePr>
          <p:cNvPr id="206" name="Google Shape;206;p32"/>
          <p:cNvGraphicFramePr/>
          <p:nvPr>
            <p:extLst>
              <p:ext uri="{D42A27DB-BD31-4B8C-83A1-F6EECF244321}">
                <p14:modId xmlns:p14="http://schemas.microsoft.com/office/powerpoint/2010/main" val="2789784617"/>
              </p:ext>
            </p:extLst>
          </p:nvPr>
        </p:nvGraphicFramePr>
        <p:xfrm>
          <a:off x="160814" y="2423130"/>
          <a:ext cx="8822375" cy="2622168"/>
        </p:xfrm>
        <a:graphic>
          <a:graphicData uri="http://schemas.openxmlformats.org/drawingml/2006/table">
            <a:tbl>
              <a:tblPr>
                <a:noFill/>
              </a:tblPr>
              <a:tblGrid>
                <a:gridCol w="4411186">
                  <a:extLst>
                    <a:ext uri="{9D8B030D-6E8A-4147-A177-3AD203B41FA5}">
                      <a16:colId xmlns:a16="http://schemas.microsoft.com/office/drawing/2014/main" val="20000"/>
                    </a:ext>
                  </a:extLst>
                </a:gridCol>
                <a:gridCol w="1093989">
                  <a:extLst>
                    <a:ext uri="{9D8B030D-6E8A-4147-A177-3AD203B41FA5}">
                      <a16:colId xmlns:a16="http://schemas.microsoft.com/office/drawing/2014/main" val="20001"/>
                    </a:ext>
                  </a:extLst>
                </a:gridCol>
                <a:gridCol w="1076325">
                  <a:extLst>
                    <a:ext uri="{9D8B030D-6E8A-4147-A177-3AD203B41FA5}">
                      <a16:colId xmlns:a16="http://schemas.microsoft.com/office/drawing/2014/main" val="20002"/>
                    </a:ext>
                  </a:extLst>
                </a:gridCol>
                <a:gridCol w="1093975">
                  <a:extLst>
                    <a:ext uri="{9D8B030D-6E8A-4147-A177-3AD203B41FA5}">
                      <a16:colId xmlns:a16="http://schemas.microsoft.com/office/drawing/2014/main" val="20003"/>
                    </a:ext>
                  </a:extLst>
                </a:gridCol>
                <a:gridCol w="1146900">
                  <a:extLst>
                    <a:ext uri="{9D8B030D-6E8A-4147-A177-3AD203B41FA5}">
                      <a16:colId xmlns:a16="http://schemas.microsoft.com/office/drawing/2014/main" val="20004"/>
                    </a:ext>
                  </a:extLst>
                </a:gridCol>
              </a:tblGrid>
              <a:tr h="427788">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Theme</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SLP</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PSY</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EXE</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Total</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lnSpc>
                          <a:spcPct val="100000"/>
                        </a:lnSpc>
                        <a:spcBef>
                          <a:spcPts val="0"/>
                        </a:spcBef>
                        <a:spcAft>
                          <a:spcPts val="0"/>
                        </a:spcAft>
                        <a:buNone/>
                      </a:pPr>
                      <a:r>
                        <a:rPr lang="en" sz="1200" b="1" dirty="0">
                          <a:latin typeface="Times New Roman"/>
                          <a:ea typeface="Times New Roman"/>
                          <a:cs typeface="Times New Roman"/>
                          <a:sym typeface="Times New Roman"/>
                        </a:rPr>
                        <a:t>With Team Members</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4</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5</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12</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0">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With Children</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2</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4</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7</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0">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Learning Assertive Communication Styles</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2</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2</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7</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0">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Asking For Help</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3</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1</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0</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4</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0">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Conflict Resolution</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4</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0</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0</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a:latin typeface="Times New Roman"/>
                          <a:ea typeface="Times New Roman"/>
                          <a:cs typeface="Times New Roman"/>
                          <a:sym typeface="Times New Roman"/>
                        </a:rPr>
                        <a:t>4</a:t>
                      </a:r>
                      <a:endParaRPr sz="1200" b="1">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0">
                <a:tc>
                  <a:txBody>
                    <a:bodyPr/>
                    <a:lstStyle/>
                    <a:p>
                      <a:pPr marL="0" lvl="0" indent="0" algn="l" rtl="0">
                        <a:lnSpc>
                          <a:spcPct val="100000"/>
                        </a:lnSpc>
                        <a:spcBef>
                          <a:spcPts val="0"/>
                        </a:spcBef>
                        <a:spcAft>
                          <a:spcPts val="0"/>
                        </a:spcAft>
                        <a:buNone/>
                      </a:pPr>
                      <a:r>
                        <a:rPr lang="en" sz="1200" b="1" dirty="0">
                          <a:latin typeface="Times New Roman"/>
                          <a:ea typeface="Times New Roman"/>
                          <a:cs typeface="Times New Roman"/>
                          <a:sym typeface="Times New Roman"/>
                        </a:rPr>
                        <a:t>Professional Language</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dirty="0">
                          <a:latin typeface="Times New Roman"/>
                          <a:ea typeface="Times New Roman"/>
                          <a:cs typeface="Times New Roman"/>
                          <a:sym typeface="Times New Roman"/>
                        </a:rPr>
                        <a:t>2</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dirty="0">
                          <a:latin typeface="Times New Roman"/>
                          <a:ea typeface="Times New Roman"/>
                          <a:cs typeface="Times New Roman"/>
                          <a:sym typeface="Times New Roman"/>
                        </a:rPr>
                        <a:t>1</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dirty="0">
                          <a:latin typeface="Times New Roman"/>
                          <a:ea typeface="Times New Roman"/>
                          <a:cs typeface="Times New Roman"/>
                          <a:sym typeface="Times New Roman"/>
                        </a:rPr>
                        <a:t>2</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00000"/>
                        </a:lnSpc>
                        <a:spcBef>
                          <a:spcPts val="0"/>
                        </a:spcBef>
                        <a:spcAft>
                          <a:spcPts val="0"/>
                        </a:spcAft>
                        <a:buNone/>
                      </a:pPr>
                      <a:r>
                        <a:rPr lang="en" sz="1200" b="1" dirty="0">
                          <a:latin typeface="Times New Roman"/>
                          <a:ea typeface="Times New Roman"/>
                          <a:cs typeface="Times New Roman"/>
                          <a:sym typeface="Times New Roman"/>
                        </a:rPr>
                        <a:t>5</a:t>
                      </a:r>
                      <a:endParaRPr sz="1200" b="1" dirty="0">
                        <a:latin typeface="Times New Roman"/>
                        <a:ea typeface="Times New Roman"/>
                        <a:cs typeface="Times New Roman"/>
                        <a:sym typeface="Times New Roman"/>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4" name="Oval 3">
            <a:extLst>
              <a:ext uri="{FF2B5EF4-FFF2-40B4-BE49-F238E27FC236}">
                <a16:creationId xmlns:a16="http://schemas.microsoft.com/office/drawing/2014/main" id="{9941643B-5255-4D67-A24D-539551E6211D}"/>
              </a:ext>
            </a:extLst>
          </p:cNvPr>
          <p:cNvSpPr/>
          <p:nvPr/>
        </p:nvSpPr>
        <p:spPr>
          <a:xfrm>
            <a:off x="8187688" y="5319625"/>
            <a:ext cx="613324"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KFR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4B15E-540F-4959-80EC-F642C8247D00}"/>
              </a:ext>
            </a:extLst>
          </p:cNvPr>
          <p:cNvSpPr>
            <a:spLocks noGrp="1"/>
          </p:cNvSpPr>
          <p:nvPr>
            <p:ph type="title"/>
          </p:nvPr>
        </p:nvSpPr>
        <p:spPr/>
        <p:txBody>
          <a:bodyPr/>
          <a:lstStyle/>
          <a:p>
            <a:r>
              <a:rPr lang="en-US" dirty="0"/>
              <a:t>Overall conclusions: Student growth</a:t>
            </a:r>
          </a:p>
        </p:txBody>
      </p:sp>
      <p:sp>
        <p:nvSpPr>
          <p:cNvPr id="3" name="Content Placeholder 2">
            <a:extLst>
              <a:ext uri="{FF2B5EF4-FFF2-40B4-BE49-F238E27FC236}">
                <a16:creationId xmlns:a16="http://schemas.microsoft.com/office/drawing/2014/main" id="{3A8ECCFB-15AD-4B2A-A542-3C342B9BD919}"/>
              </a:ext>
            </a:extLst>
          </p:cNvPr>
          <p:cNvSpPr>
            <a:spLocks noGrp="1"/>
          </p:cNvSpPr>
          <p:nvPr>
            <p:ph idx="1"/>
          </p:nvPr>
        </p:nvSpPr>
        <p:spPr>
          <a:xfrm>
            <a:off x="-58947" y="1143000"/>
            <a:ext cx="8821947" cy="4572000"/>
          </a:xfrm>
        </p:spPr>
        <p:txBody>
          <a:bodyPr vert="horz" lIns="91440" tIns="45720" rIns="91440" bIns="45720" rtlCol="0" anchor="t">
            <a:normAutofit fontScale="92500"/>
          </a:bodyPr>
          <a:lstStyle/>
          <a:p>
            <a:pPr lvl="1">
              <a:spcBef>
                <a:spcPts val="0"/>
              </a:spcBef>
              <a:buSzPts val="1600"/>
              <a:buChar char="●"/>
            </a:pPr>
            <a:r>
              <a:rPr lang="en-US" dirty="0"/>
              <a:t>Students were more aware of the SLOs and were given opportunities to reflect on their growth</a:t>
            </a:r>
          </a:p>
          <a:p>
            <a:pPr lvl="1">
              <a:spcBef>
                <a:spcPts val="0"/>
              </a:spcBef>
              <a:buSzPts val="1600"/>
              <a:buChar char="●"/>
            </a:pPr>
            <a:r>
              <a:rPr lang="en-US" dirty="0"/>
              <a:t>Overall, students reported they experienced personal growth in dispositional or “soft skill” areas of communication, collaboration, conflict resolution, and professional conduct</a:t>
            </a:r>
          </a:p>
          <a:p>
            <a:pPr lvl="1">
              <a:spcBef>
                <a:spcPts val="0"/>
              </a:spcBef>
              <a:buSzPts val="1600"/>
              <a:buChar char="●"/>
            </a:pPr>
            <a:r>
              <a:rPr lang="en-US" dirty="0"/>
              <a:t>Students also reported an increase in comfort level in professional skill areas such implementing universal screenings and engaging with young  children, as well as establishing rapport with young children who may be initially resistant</a:t>
            </a:r>
          </a:p>
          <a:p>
            <a:pPr lvl="1">
              <a:spcBef>
                <a:spcPts val="0"/>
              </a:spcBef>
              <a:buSzPts val="1600"/>
              <a:buChar char="●"/>
            </a:pPr>
            <a:r>
              <a:rPr lang="en-US" dirty="0"/>
              <a:t>Lastly, students reported an increase in pedagogical knowledge areas such as understanding the importance of early childhood screenings and monitoring development across all domain areas</a:t>
            </a:r>
            <a:endParaRPr lang="en-US"/>
          </a:p>
          <a:p>
            <a:endParaRPr lang="en-US" dirty="0"/>
          </a:p>
        </p:txBody>
      </p:sp>
    </p:spTree>
    <p:extLst>
      <p:ext uri="{BB962C8B-B14F-4D97-AF65-F5344CB8AC3E}">
        <p14:creationId xmlns:p14="http://schemas.microsoft.com/office/powerpoint/2010/main" val="3278783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4B15E-540F-4959-80EC-F642C8247D00}"/>
              </a:ext>
            </a:extLst>
          </p:cNvPr>
          <p:cNvSpPr>
            <a:spLocks noGrp="1"/>
          </p:cNvSpPr>
          <p:nvPr>
            <p:ph type="title"/>
          </p:nvPr>
        </p:nvSpPr>
        <p:spPr/>
        <p:txBody>
          <a:bodyPr/>
          <a:lstStyle/>
          <a:p>
            <a:r>
              <a:rPr lang="en-US" dirty="0"/>
              <a:t>Overall conclusions: Faculty Growth</a:t>
            </a:r>
          </a:p>
        </p:txBody>
      </p:sp>
      <p:sp>
        <p:nvSpPr>
          <p:cNvPr id="3" name="Content Placeholder 2">
            <a:extLst>
              <a:ext uri="{FF2B5EF4-FFF2-40B4-BE49-F238E27FC236}">
                <a16:creationId xmlns:a16="http://schemas.microsoft.com/office/drawing/2014/main" id="{3A8ECCFB-15AD-4B2A-A542-3C342B9BD919}"/>
              </a:ext>
            </a:extLst>
          </p:cNvPr>
          <p:cNvSpPr>
            <a:spLocks noGrp="1"/>
          </p:cNvSpPr>
          <p:nvPr>
            <p:ph idx="1"/>
          </p:nvPr>
        </p:nvSpPr>
        <p:spPr/>
        <p:txBody>
          <a:bodyPr vert="horz" lIns="91440" tIns="45720" rIns="91440" bIns="45720" rtlCol="0" anchor="t">
            <a:normAutofit/>
          </a:bodyPr>
          <a:lstStyle/>
          <a:p>
            <a:pPr marL="457200" indent="-330200">
              <a:spcBef>
                <a:spcPts val="0"/>
              </a:spcBef>
              <a:buSzPts val="1600"/>
              <a:buChar char="●"/>
            </a:pPr>
            <a:r>
              <a:rPr lang="en-US" dirty="0"/>
              <a:t>Careful reflection on our goals for students and community partners</a:t>
            </a:r>
          </a:p>
          <a:p>
            <a:pPr marL="857250" lvl="1">
              <a:spcBef>
                <a:spcPts val="0"/>
              </a:spcBef>
              <a:buSzPts val="1600"/>
              <a:buChar char="●"/>
            </a:pPr>
            <a:r>
              <a:rPr lang="en-US" dirty="0"/>
              <a:t>Skills</a:t>
            </a:r>
          </a:p>
          <a:p>
            <a:pPr marL="857250" lvl="1">
              <a:spcBef>
                <a:spcPts val="0"/>
              </a:spcBef>
              <a:buSzPts val="1600"/>
              <a:buChar char="●"/>
            </a:pPr>
            <a:r>
              <a:rPr lang="en-US" dirty="0"/>
              <a:t>Knowledge</a:t>
            </a:r>
          </a:p>
          <a:p>
            <a:pPr marL="857250" lvl="1">
              <a:spcBef>
                <a:spcPts val="0"/>
              </a:spcBef>
              <a:buSzPts val="1600"/>
              <a:buChar char="●"/>
            </a:pPr>
            <a:r>
              <a:rPr lang="en-US" dirty="0"/>
              <a:t>Professional behaviors</a:t>
            </a:r>
          </a:p>
          <a:p>
            <a:pPr marL="457200" indent="-330200">
              <a:spcBef>
                <a:spcPts val="0"/>
              </a:spcBef>
              <a:buSzPts val="1600"/>
              <a:buChar char="●"/>
            </a:pPr>
            <a:r>
              <a:rPr lang="en-US" dirty="0"/>
              <a:t>Focused on connecting project SLOs to course SLOs</a:t>
            </a:r>
          </a:p>
          <a:p>
            <a:pPr marL="457200" indent="-330200">
              <a:spcBef>
                <a:spcPts val="0"/>
              </a:spcBef>
              <a:buSzPts val="1600"/>
              <a:buChar char="●"/>
            </a:pPr>
            <a:endParaRPr lang="en-US" dirty="0"/>
          </a:p>
          <a:p>
            <a:pPr marL="457200" indent="-330200">
              <a:spcBef>
                <a:spcPts val="0"/>
              </a:spcBef>
              <a:buSzPts val="1600"/>
              <a:buChar char="●"/>
            </a:pPr>
            <a:endParaRPr lang="en-US" dirty="0"/>
          </a:p>
          <a:p>
            <a:pPr>
              <a:buSzPts val="1600"/>
            </a:pPr>
            <a:endParaRPr lang="en-US" dirty="0"/>
          </a:p>
        </p:txBody>
      </p:sp>
    </p:spTree>
    <p:extLst>
      <p:ext uri="{BB962C8B-B14F-4D97-AF65-F5344CB8AC3E}">
        <p14:creationId xmlns:p14="http://schemas.microsoft.com/office/powerpoint/2010/main" val="3217862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80F74-6122-4746-9DAE-78EF8ED558A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E7B0170-8121-43EE-AD88-8FA30AA73876}"/>
              </a:ext>
            </a:extLst>
          </p:cNvPr>
          <p:cNvSpPr>
            <a:spLocks noGrp="1"/>
          </p:cNvSpPr>
          <p:nvPr>
            <p:ph idx="1"/>
          </p:nvPr>
        </p:nvSpPr>
        <p:spPr/>
        <p:txBody>
          <a:bodyPr>
            <a:normAutofit/>
          </a:bodyPr>
          <a:lstStyle/>
          <a:p>
            <a:pPr marL="0" indent="0" algn="ctr">
              <a:buNone/>
            </a:pPr>
            <a:r>
              <a:rPr lang="en-US" sz="3600" dirty="0"/>
              <a:t>Using the SUNY Approved Applied Learning Criteria to Positively Impact Students: Using Stakeholder Data to Modify an Existing Applied Learning Experience</a:t>
            </a:r>
          </a:p>
          <a:p>
            <a:pPr marL="0" indent="0" algn="ctr">
              <a:buNone/>
            </a:pPr>
            <a:endParaRPr lang="en-US" sz="3600" dirty="0"/>
          </a:p>
          <a:p>
            <a:pPr marL="0" indent="0" algn="ctr">
              <a:buNone/>
            </a:pPr>
            <a:r>
              <a:rPr lang="en-US" sz="3600" dirty="0"/>
              <a:t>Theme: Applied Learning</a:t>
            </a:r>
          </a:p>
        </p:txBody>
      </p:sp>
    </p:spTree>
    <p:extLst>
      <p:ext uri="{BB962C8B-B14F-4D97-AF65-F5344CB8AC3E}">
        <p14:creationId xmlns:p14="http://schemas.microsoft.com/office/powerpoint/2010/main" val="3777024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9DD84-9AA9-4130-941A-F210AFCBF430}"/>
              </a:ext>
            </a:extLst>
          </p:cNvPr>
          <p:cNvSpPr>
            <a:spLocks noGrp="1"/>
          </p:cNvSpPr>
          <p:nvPr>
            <p:ph type="title"/>
          </p:nvPr>
        </p:nvSpPr>
        <p:spPr>
          <a:xfrm>
            <a:off x="228600" y="38100"/>
            <a:ext cx="8534400" cy="2019300"/>
          </a:xfrm>
        </p:spPr>
        <p:txBody>
          <a:bodyPr/>
          <a:lstStyle/>
          <a:p>
            <a:pPr algn="ctr"/>
            <a:r>
              <a:rPr lang="en-US" dirty="0"/>
              <a:t>Questions? </a:t>
            </a:r>
          </a:p>
        </p:txBody>
      </p:sp>
      <p:pic>
        <p:nvPicPr>
          <p:cNvPr id="5" name="Content Placeholder 4" descr="A close up of a box&#10;&#10;Description automatically generated">
            <a:extLst>
              <a:ext uri="{FF2B5EF4-FFF2-40B4-BE49-F238E27FC236}">
                <a16:creationId xmlns:a16="http://schemas.microsoft.com/office/drawing/2014/main" id="{75F5CD96-359F-40AB-AFCD-4A92AF68E99D}"/>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67050" y="2214562"/>
            <a:ext cx="2857500" cy="2428875"/>
          </a:xfrm>
        </p:spPr>
      </p:pic>
      <p:sp>
        <p:nvSpPr>
          <p:cNvPr id="6" name="TextBox 5">
            <a:extLst>
              <a:ext uri="{FF2B5EF4-FFF2-40B4-BE49-F238E27FC236}">
                <a16:creationId xmlns:a16="http://schemas.microsoft.com/office/drawing/2014/main" id="{A1F86042-7A44-477F-89A0-F49171F91782}"/>
              </a:ext>
            </a:extLst>
          </p:cNvPr>
          <p:cNvSpPr txBox="1"/>
          <p:nvPr/>
        </p:nvSpPr>
        <p:spPr>
          <a:xfrm>
            <a:off x="3067050" y="4643437"/>
            <a:ext cx="2857500" cy="369332"/>
          </a:xfrm>
          <a:prstGeom prst="rect">
            <a:avLst/>
          </a:prstGeom>
          <a:noFill/>
        </p:spPr>
        <p:txBody>
          <a:bodyPr wrap="square" rtlCol="0">
            <a:spAutoFit/>
          </a:bodyPr>
          <a:lstStyle/>
          <a:p>
            <a:r>
              <a:rPr lang="en-US" sz="900">
                <a:hlinkClick r:id="rId3" tooltip="http://principalspov.blogspot.com/2014/12/the-three-questions.html"/>
              </a:rPr>
              <a:t>This Photo</a:t>
            </a:r>
            <a:r>
              <a:rPr lang="en-US" sz="900"/>
              <a:t> by Unknown Author is licensed under </a:t>
            </a:r>
            <a:r>
              <a:rPr lang="en-US" sz="900">
                <a:hlinkClick r:id="rId4" tooltip="https://creativecommons.org/licenses/by-nc/3.0/"/>
              </a:rPr>
              <a:t>CC BY-NC</a:t>
            </a:r>
            <a:endParaRPr lang="en-US" sz="900"/>
          </a:p>
        </p:txBody>
      </p:sp>
    </p:spTree>
    <p:extLst>
      <p:ext uri="{BB962C8B-B14F-4D97-AF65-F5344CB8AC3E}">
        <p14:creationId xmlns:p14="http://schemas.microsoft.com/office/powerpoint/2010/main" val="1639766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633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3289" y="457200"/>
            <a:ext cx="8534400" cy="952500"/>
          </a:xfrm>
        </p:spPr>
        <p:txBody>
          <a:bodyPr>
            <a:normAutofit/>
          </a:bodyPr>
          <a:lstStyle/>
          <a:p>
            <a:r>
              <a:rPr lang="en-US" dirty="0"/>
              <a:t>Session Agenda</a:t>
            </a:r>
          </a:p>
        </p:txBody>
      </p:sp>
      <p:sp>
        <p:nvSpPr>
          <p:cNvPr id="7" name="Content Placeholder 2">
            <a:extLst>
              <a:ext uri="{FF2B5EF4-FFF2-40B4-BE49-F238E27FC236}">
                <a16:creationId xmlns:a16="http://schemas.microsoft.com/office/drawing/2014/main" id="{0F33A84E-1298-4BB3-B0BD-BFB31A8E950E}"/>
              </a:ext>
            </a:extLst>
          </p:cNvPr>
          <p:cNvSpPr txBox="1">
            <a:spLocks/>
          </p:cNvSpPr>
          <p:nvPr/>
        </p:nvSpPr>
        <p:spPr>
          <a:xfrm>
            <a:off x="228600" y="1598762"/>
            <a:ext cx="8915400" cy="45720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Clr>
                <a:srgbClr val="CC6600"/>
              </a:buClr>
              <a:buFont typeface="Arial" pitchFamily="34" charset="0"/>
              <a:buChar char="•"/>
              <a:defRPr sz="2600" b="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b="1" dirty="0"/>
              <a:t>Define Applied Learning as per SUNY Resolution</a:t>
            </a:r>
          </a:p>
          <a:p>
            <a:r>
              <a:rPr lang="en-US" sz="3600" b="1" dirty="0"/>
              <a:t>Review SUNY Approved Applied Learning Criteria</a:t>
            </a:r>
          </a:p>
          <a:p>
            <a:r>
              <a:rPr lang="en-US" sz="3600" b="1" dirty="0"/>
              <a:t>Project Overview and Alignment to Criteria</a:t>
            </a:r>
          </a:p>
          <a:p>
            <a:r>
              <a:rPr lang="en-US" sz="3600" b="1" dirty="0"/>
              <a:t>Review of qualitative and quantitative results </a:t>
            </a:r>
          </a:p>
          <a:p>
            <a:r>
              <a:rPr lang="en-US" sz="3600" b="1" dirty="0"/>
              <a:t>Questions/Feedback</a:t>
            </a:r>
          </a:p>
          <a:p>
            <a:pPr marL="0" indent="0">
              <a:buFont typeface="Arial" pitchFamily="34" charset="0"/>
              <a:buNone/>
            </a:pPr>
            <a:r>
              <a:rPr lang="en-US" b="1" dirty="0"/>
              <a:t>     </a:t>
            </a:r>
            <a:endParaRPr lang="en-US" dirty="0"/>
          </a:p>
          <a:p>
            <a:endParaRPr lang="en-US" dirty="0"/>
          </a:p>
        </p:txBody>
      </p:sp>
    </p:spTree>
    <p:extLst>
      <p:ext uri="{BB962C8B-B14F-4D97-AF65-F5344CB8AC3E}">
        <p14:creationId xmlns:p14="http://schemas.microsoft.com/office/powerpoint/2010/main" val="499037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2DB2-37EC-4EA7-8B03-140276AA250A}"/>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913ABF40-6DA9-4C0C-BA1A-B69962D0B40A}"/>
              </a:ext>
            </a:extLst>
          </p:cNvPr>
          <p:cNvSpPr>
            <a:spLocks noGrp="1"/>
          </p:cNvSpPr>
          <p:nvPr>
            <p:ph idx="1"/>
          </p:nvPr>
        </p:nvSpPr>
        <p:spPr/>
        <p:txBody>
          <a:bodyPr vert="horz" lIns="91440" tIns="45720" rIns="91440" bIns="45720" rtlCol="0" anchor="t">
            <a:normAutofit/>
          </a:bodyPr>
          <a:lstStyle/>
          <a:p>
            <a:r>
              <a:rPr lang="en-US" dirty="0"/>
              <a:t>Students administered developmental screenings using the Ages and Stages III​ to young children, aged 2 months to 5 years</a:t>
            </a:r>
          </a:p>
          <a:p>
            <a:r>
              <a:rPr lang="en-US" dirty="0"/>
              <a:t>Implemented screenings at a university-housed day care center and a transitional residency facility </a:t>
            </a:r>
          </a:p>
          <a:p>
            <a:r>
              <a:rPr lang="en-US" dirty="0"/>
              <a:t>Students participated from Speech-Language Pathology, Exceptional Education, and Psychology ​</a:t>
            </a:r>
          </a:p>
          <a:p>
            <a:r>
              <a:rPr lang="en-US" dirty="0"/>
              <a:t>Each member of the student team took lead on administering one early childhood screening ​</a:t>
            </a:r>
          </a:p>
          <a:p>
            <a:r>
              <a:rPr lang="en-US" dirty="0"/>
              <a:t>Students completed written and oral assignments</a:t>
            </a:r>
          </a:p>
        </p:txBody>
      </p:sp>
    </p:spTree>
    <p:extLst>
      <p:ext uri="{BB962C8B-B14F-4D97-AF65-F5344CB8AC3E}">
        <p14:creationId xmlns:p14="http://schemas.microsoft.com/office/powerpoint/2010/main" val="2638385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EA66-CE7A-4AD2-AA3A-847316DF6F78}"/>
              </a:ext>
            </a:extLst>
          </p:cNvPr>
          <p:cNvSpPr>
            <a:spLocks noGrp="1"/>
          </p:cNvSpPr>
          <p:nvPr>
            <p:ph type="title"/>
          </p:nvPr>
        </p:nvSpPr>
        <p:spPr>
          <a:xfrm>
            <a:off x="228600" y="38100"/>
            <a:ext cx="8534400" cy="1409700"/>
          </a:xfrm>
        </p:spPr>
        <p:txBody>
          <a:bodyPr>
            <a:normAutofit/>
          </a:bodyPr>
          <a:lstStyle/>
          <a:p>
            <a:r>
              <a:rPr lang="en-US" dirty="0"/>
              <a:t>Project goals</a:t>
            </a:r>
          </a:p>
        </p:txBody>
      </p:sp>
      <p:sp>
        <p:nvSpPr>
          <p:cNvPr id="3" name="Content Placeholder 2">
            <a:extLst>
              <a:ext uri="{FF2B5EF4-FFF2-40B4-BE49-F238E27FC236}">
                <a16:creationId xmlns:a16="http://schemas.microsoft.com/office/drawing/2014/main" id="{30C39DD6-435D-4A3C-97E0-F8DBBA7222CC}"/>
              </a:ext>
            </a:extLst>
          </p:cNvPr>
          <p:cNvSpPr>
            <a:spLocks noGrp="1"/>
          </p:cNvSpPr>
          <p:nvPr>
            <p:ph idx="1"/>
          </p:nvPr>
        </p:nvSpPr>
        <p:spPr>
          <a:xfrm>
            <a:off x="75271" y="1282390"/>
            <a:ext cx="8952570" cy="4572000"/>
          </a:xfrm>
        </p:spPr>
        <p:txBody>
          <a:bodyPr vert="horz" lIns="91440" tIns="45720" rIns="91440" bIns="45720" rtlCol="0" anchor="t">
            <a:normAutofit lnSpcReduction="10000"/>
          </a:bodyPr>
          <a:lstStyle/>
          <a:p>
            <a:pPr marL="127000" indent="0">
              <a:spcBef>
                <a:spcPts val="0"/>
              </a:spcBef>
              <a:buClr>
                <a:srgbClr val="000000"/>
              </a:buClr>
              <a:buSzPts val="1600"/>
              <a:buNone/>
            </a:pPr>
            <a:r>
              <a:rPr lang="en-US" sz="2800" dirty="0">
                <a:solidFill>
                  <a:srgbClr val="000000"/>
                </a:solidFill>
              </a:rPr>
              <a:t>​</a:t>
            </a:r>
            <a:r>
              <a:rPr lang="en-US" sz="2800" b="1" dirty="0">
                <a:ea typeface="+mn-lt"/>
                <a:cs typeface="+mn-lt"/>
              </a:rPr>
              <a:t>Use of applied learning to provide students with </a:t>
            </a:r>
            <a:endParaRPr lang="en-US" sz="2800" dirty="0">
              <a:ea typeface="+mn-lt"/>
              <a:cs typeface="+mn-lt"/>
            </a:endParaRPr>
          </a:p>
          <a:p>
            <a:pPr marL="127000" indent="0">
              <a:spcBef>
                <a:spcPts val="0"/>
              </a:spcBef>
              <a:buClr>
                <a:srgbClr val="000000"/>
              </a:buClr>
              <a:buSzPts val="1600"/>
              <a:buNone/>
            </a:pPr>
            <a:r>
              <a:rPr lang="en-US" sz="2800" b="1" dirty="0">
                <a:ea typeface="+mn-lt"/>
                <a:cs typeface="+mn-lt"/>
              </a:rPr>
              <a:t>opportunity to:</a:t>
            </a:r>
            <a:endParaRPr lang="en-US" sz="2800" dirty="0">
              <a:ea typeface="+mn-lt"/>
              <a:cs typeface="+mn-lt"/>
            </a:endParaRPr>
          </a:p>
          <a:p>
            <a:pPr marL="457200" lvl="0" indent="-330200">
              <a:spcBef>
                <a:spcPts val="0"/>
              </a:spcBef>
              <a:buClr>
                <a:srgbClr val="000000"/>
              </a:buClr>
              <a:buSzPts val="1600"/>
              <a:buChar char="●"/>
            </a:pPr>
            <a:r>
              <a:rPr lang="en-US" sz="2400" dirty="0">
                <a:solidFill>
                  <a:srgbClr val="000000"/>
                </a:solidFill>
              </a:rPr>
              <a:t>Complete training in administration of universal developmental screenings</a:t>
            </a:r>
            <a:endParaRPr lang="en-US" sz="2400" dirty="0"/>
          </a:p>
          <a:p>
            <a:pPr marL="457200" lvl="0" indent="-330200">
              <a:spcBef>
                <a:spcPts val="0"/>
              </a:spcBef>
              <a:buClr>
                <a:srgbClr val="000000"/>
              </a:buClr>
              <a:buSzPts val="1600"/>
              <a:buChar char="●"/>
            </a:pPr>
            <a:r>
              <a:rPr lang="en-US" sz="2400" dirty="0">
                <a:solidFill>
                  <a:srgbClr val="000000"/>
                </a:solidFill>
              </a:rPr>
              <a:t>Administer developmental screenings to young children in two different structured settings​</a:t>
            </a:r>
          </a:p>
          <a:p>
            <a:pPr marL="457200" lvl="0" indent="-330200">
              <a:spcBef>
                <a:spcPts val="0"/>
              </a:spcBef>
              <a:buClr>
                <a:srgbClr val="000000"/>
              </a:buClr>
              <a:buSzPts val="1600"/>
              <a:buChar char="●"/>
            </a:pPr>
            <a:r>
              <a:rPr lang="en-US" sz="2400" dirty="0">
                <a:solidFill>
                  <a:srgbClr val="000000"/>
                </a:solidFill>
              </a:rPr>
              <a:t>Collaborate across disciplines​</a:t>
            </a:r>
          </a:p>
          <a:p>
            <a:pPr marL="457200" lvl="0" indent="-330200">
              <a:spcBef>
                <a:spcPts val="0"/>
              </a:spcBef>
              <a:buClr>
                <a:srgbClr val="000000"/>
              </a:buClr>
              <a:buSzPts val="1600"/>
              <a:buChar char="●"/>
            </a:pPr>
            <a:r>
              <a:rPr lang="en-US" sz="2400" dirty="0">
                <a:solidFill>
                  <a:srgbClr val="000000"/>
                </a:solidFill>
              </a:rPr>
              <a:t>Become engaged in authentic learning environments</a:t>
            </a:r>
          </a:p>
          <a:p>
            <a:pPr marL="457200" lvl="0" indent="-330200">
              <a:spcBef>
                <a:spcPts val="0"/>
              </a:spcBef>
              <a:buSzPts val="1600"/>
              <a:buChar char="●"/>
            </a:pPr>
            <a:r>
              <a:rPr lang="en-US" sz="2400" dirty="0"/>
              <a:t>Experience peer mentoring relationship</a:t>
            </a:r>
          </a:p>
          <a:p>
            <a:pPr marL="457200" lvl="0" indent="-330200">
              <a:spcBef>
                <a:spcPts val="0"/>
              </a:spcBef>
              <a:buSzPts val="1600"/>
              <a:buChar char="●"/>
            </a:pPr>
            <a:r>
              <a:rPr lang="en-US" sz="2400" dirty="0"/>
              <a:t>Engage in structured and guided self-reflection</a:t>
            </a:r>
          </a:p>
          <a:p>
            <a:pPr marL="457200" lvl="0" indent="-330200">
              <a:spcBef>
                <a:spcPts val="0"/>
              </a:spcBef>
              <a:buSzPts val="1600"/>
              <a:buChar char="●"/>
            </a:pPr>
            <a:r>
              <a:rPr lang="en-US" sz="2400" dirty="0"/>
              <a:t>Evaluate their own contribution</a:t>
            </a:r>
          </a:p>
          <a:p>
            <a:pPr marL="457200" lvl="0" indent="-330200">
              <a:spcBef>
                <a:spcPts val="0"/>
              </a:spcBef>
              <a:buSzPts val="1600"/>
              <a:buChar char="●"/>
            </a:pPr>
            <a:r>
              <a:rPr lang="en-US" sz="2400" dirty="0"/>
              <a:t>Develop professional behaviors and skills in real-world setting</a:t>
            </a:r>
          </a:p>
          <a:p>
            <a:endParaRPr lang="en-US" dirty="0"/>
          </a:p>
        </p:txBody>
      </p:sp>
    </p:spTree>
    <p:extLst>
      <p:ext uri="{BB962C8B-B14F-4D97-AF65-F5344CB8AC3E}">
        <p14:creationId xmlns:p14="http://schemas.microsoft.com/office/powerpoint/2010/main" val="2528417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98341"/>
            <a:ext cx="5105400" cy="952500"/>
          </a:xfrm>
        </p:spPr>
        <p:txBody>
          <a:bodyPr>
            <a:normAutofit fontScale="90000"/>
          </a:bodyPr>
          <a:lstStyle/>
          <a:p>
            <a:br>
              <a:rPr lang="en-US" sz="2400" dirty="0"/>
            </a:br>
            <a:br>
              <a:rPr lang="en-US" sz="2400" dirty="0"/>
            </a:br>
            <a:r>
              <a:rPr lang="en-US" sz="2400" dirty="0"/>
              <a:t>   </a:t>
            </a:r>
            <a:r>
              <a:rPr lang="en-US" sz="3100" dirty="0">
                <a:solidFill>
                  <a:srgbClr val="002060"/>
                </a:solidFill>
              </a:rPr>
              <a:t>What is applied learning? </a:t>
            </a:r>
            <a:endParaRPr lang="en-US" dirty="0"/>
          </a:p>
        </p:txBody>
      </p:sp>
      <p:sp>
        <p:nvSpPr>
          <p:cNvPr id="3" name="Content Placeholder 2">
            <a:extLst>
              <a:ext uri="{FF2B5EF4-FFF2-40B4-BE49-F238E27FC236}">
                <a16:creationId xmlns:a16="http://schemas.microsoft.com/office/drawing/2014/main" id="{2BC31322-7AF1-4C9E-BE16-4237773F2BBF}"/>
              </a:ext>
            </a:extLst>
          </p:cNvPr>
          <p:cNvSpPr>
            <a:spLocks noGrp="1"/>
          </p:cNvSpPr>
          <p:nvPr>
            <p:ph idx="1"/>
          </p:nvPr>
        </p:nvSpPr>
        <p:spPr>
          <a:xfrm>
            <a:off x="451449" y="1342845"/>
            <a:ext cx="7924800" cy="4648200"/>
          </a:xfrm>
        </p:spPr>
        <p:txBody>
          <a:bodyPr>
            <a:normAutofit/>
          </a:bodyPr>
          <a:lstStyle/>
          <a:p>
            <a:pPr marL="0" indent="0">
              <a:buNone/>
            </a:pPr>
            <a:endParaRPr lang="en-US" dirty="0"/>
          </a:p>
          <a:p>
            <a:r>
              <a:rPr lang="en-US" dirty="0"/>
              <a:t>An educational approach whereby students learn by engaging in direct application of skills, theories, and models.</a:t>
            </a:r>
          </a:p>
          <a:p>
            <a:r>
              <a:rPr lang="en-US" dirty="0"/>
              <a:t>Reciprocal interaction between application of knowledge gained from authentic experiences and academic course content.</a:t>
            </a:r>
          </a:p>
          <a:p>
            <a:r>
              <a:rPr lang="en-US" dirty="0"/>
              <a:t>A high impact practice as defined Association of American Colleges and University definition</a:t>
            </a:r>
          </a:p>
          <a:p>
            <a:r>
              <a:rPr lang="en-US" dirty="0"/>
              <a:t>“Learning by doing”</a:t>
            </a:r>
          </a:p>
          <a:p>
            <a:pPr marL="0" indent="0">
              <a:buNone/>
            </a:pPr>
            <a:endParaRPr lang="en-US" dirty="0"/>
          </a:p>
        </p:txBody>
      </p:sp>
    </p:spTree>
    <p:extLst>
      <p:ext uri="{BB962C8B-B14F-4D97-AF65-F5344CB8AC3E}">
        <p14:creationId xmlns:p14="http://schemas.microsoft.com/office/powerpoint/2010/main" val="1877290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977" y="340025"/>
            <a:ext cx="8077200" cy="952500"/>
          </a:xfrm>
        </p:spPr>
        <p:txBody>
          <a:bodyPr>
            <a:normAutofit fontScale="90000"/>
          </a:bodyPr>
          <a:lstStyle/>
          <a:p>
            <a:r>
              <a:rPr lang="en-US" dirty="0"/>
              <a:t>From Chancellor Kristina Johnson’s State of the University System’s Address:</a:t>
            </a:r>
          </a:p>
        </p:txBody>
      </p:sp>
      <p:sp>
        <p:nvSpPr>
          <p:cNvPr id="3" name="Content Placeholder 2"/>
          <p:cNvSpPr>
            <a:spLocks noGrp="1"/>
          </p:cNvSpPr>
          <p:nvPr>
            <p:ph idx="1"/>
          </p:nvPr>
        </p:nvSpPr>
        <p:spPr>
          <a:xfrm>
            <a:off x="166418" y="1708030"/>
            <a:ext cx="8915400" cy="4572000"/>
          </a:xfrm>
        </p:spPr>
        <p:txBody>
          <a:bodyPr>
            <a:normAutofit/>
          </a:bodyPr>
          <a:lstStyle/>
          <a:p>
            <a:r>
              <a:rPr lang="en-US" dirty="0"/>
              <a:t>"No matter what field a student decides to go into, you can bet that social networking, communications skills, and critical thinking will be required.  So we will emphasize these adaptive skills in all we do. We also will give them the enormous advantage of entering the workplace having </a:t>
            </a:r>
            <a:r>
              <a:rPr lang="en-US" dirty="0">
                <a:solidFill>
                  <a:srgbClr val="FF0000"/>
                </a:solidFill>
              </a:rPr>
              <a:t>learned through experiences</a:t>
            </a:r>
            <a:r>
              <a:rPr lang="en-US" dirty="0"/>
              <a:t>—with internships, apprenticeships, research projects, and other </a:t>
            </a:r>
            <a:r>
              <a:rPr lang="en-US" dirty="0">
                <a:solidFill>
                  <a:srgbClr val="FF0000"/>
                </a:solidFill>
              </a:rPr>
              <a:t>out of the classroom experiences </a:t>
            </a:r>
            <a:r>
              <a:rPr lang="en-US" dirty="0"/>
              <a:t>that prepare them for their unique futures”, </a:t>
            </a:r>
          </a:p>
          <a:p>
            <a:endParaRPr lang="en-US" dirty="0"/>
          </a:p>
        </p:txBody>
      </p:sp>
    </p:spTree>
    <p:extLst>
      <p:ext uri="{BB962C8B-B14F-4D97-AF65-F5344CB8AC3E}">
        <p14:creationId xmlns:p14="http://schemas.microsoft.com/office/powerpoint/2010/main" val="1583283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9199E-B78C-450A-A7D3-BB0F0B4E4866}"/>
              </a:ext>
            </a:extLst>
          </p:cNvPr>
          <p:cNvSpPr>
            <a:spLocks noGrp="1"/>
          </p:cNvSpPr>
          <p:nvPr>
            <p:ph type="title"/>
          </p:nvPr>
        </p:nvSpPr>
        <p:spPr/>
        <p:txBody>
          <a:bodyPr/>
          <a:lstStyle/>
          <a:p>
            <a:pPr algn="ctr"/>
            <a:r>
              <a:rPr lang="en-US" dirty="0"/>
              <a:t>Evolution of Project</a:t>
            </a:r>
          </a:p>
        </p:txBody>
      </p:sp>
      <p:sp>
        <p:nvSpPr>
          <p:cNvPr id="3" name="Content Placeholder 2">
            <a:extLst>
              <a:ext uri="{FF2B5EF4-FFF2-40B4-BE49-F238E27FC236}">
                <a16:creationId xmlns:a16="http://schemas.microsoft.com/office/drawing/2014/main" id="{1820A9E8-6345-4235-AA1C-E14C4F7A800C}"/>
              </a:ext>
            </a:extLst>
          </p:cNvPr>
          <p:cNvSpPr>
            <a:spLocks noGrp="1"/>
          </p:cNvSpPr>
          <p:nvPr>
            <p:ph idx="1"/>
          </p:nvPr>
        </p:nvSpPr>
        <p:spPr/>
        <p:txBody>
          <a:bodyPr>
            <a:normAutofit/>
          </a:bodyPr>
          <a:lstStyle/>
          <a:p>
            <a:r>
              <a:rPr lang="en-US" dirty="0"/>
              <a:t>Each year, we add a new focus to the project.  This year’s focus: </a:t>
            </a:r>
            <a:r>
              <a:rPr lang="en-US" dirty="0">
                <a:solidFill>
                  <a:srgbClr val="FF0000"/>
                </a:solidFill>
              </a:rPr>
              <a:t>increasing the professional development of our students</a:t>
            </a:r>
          </a:p>
          <a:p>
            <a:r>
              <a:rPr lang="en-US" dirty="0"/>
              <a:t>We also explicitly added new dimensions to the project to align with the components of the project to SUNY’s Approved Applied Learning Criteria</a:t>
            </a:r>
          </a:p>
          <a:p>
            <a:r>
              <a:rPr lang="en-US" dirty="0"/>
              <a:t>We will discuss how we modified the project to incorporate each of the </a:t>
            </a:r>
            <a:r>
              <a:rPr lang="en-US" dirty="0">
                <a:solidFill>
                  <a:srgbClr val="FF0000"/>
                </a:solidFill>
              </a:rPr>
              <a:t>five applied learning criteria </a:t>
            </a:r>
            <a:r>
              <a:rPr lang="en-US" dirty="0"/>
              <a:t>into our project while monitoring the professional development of our students. </a:t>
            </a:r>
          </a:p>
        </p:txBody>
      </p:sp>
    </p:spTree>
    <p:extLst>
      <p:ext uri="{BB962C8B-B14F-4D97-AF65-F5344CB8AC3E}">
        <p14:creationId xmlns:p14="http://schemas.microsoft.com/office/powerpoint/2010/main" val="2244124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F50EE-94B1-45A5-B112-C4042890E078}"/>
              </a:ext>
            </a:extLst>
          </p:cNvPr>
          <p:cNvSpPr>
            <a:spLocks noGrp="1"/>
          </p:cNvSpPr>
          <p:nvPr>
            <p:ph type="title"/>
          </p:nvPr>
        </p:nvSpPr>
        <p:spPr>
          <a:xfrm>
            <a:off x="228600" y="325647"/>
            <a:ext cx="8534400" cy="952500"/>
          </a:xfrm>
        </p:spPr>
        <p:txBody>
          <a:bodyPr>
            <a:normAutofit fontScale="90000"/>
          </a:bodyPr>
          <a:lstStyle/>
          <a:p>
            <a:r>
              <a:rPr lang="en-US" dirty="0"/>
              <a:t>Criteria for SUNY Approved Applied Learning Activities</a:t>
            </a:r>
          </a:p>
        </p:txBody>
      </p:sp>
      <p:sp>
        <p:nvSpPr>
          <p:cNvPr id="3" name="Content Placeholder 2">
            <a:extLst>
              <a:ext uri="{FF2B5EF4-FFF2-40B4-BE49-F238E27FC236}">
                <a16:creationId xmlns:a16="http://schemas.microsoft.com/office/drawing/2014/main" id="{D18832EE-ADEA-4706-9604-CF6D1AC02BC7}"/>
              </a:ext>
            </a:extLst>
          </p:cNvPr>
          <p:cNvSpPr>
            <a:spLocks noGrp="1"/>
          </p:cNvSpPr>
          <p:nvPr>
            <p:ph idx="1"/>
          </p:nvPr>
        </p:nvSpPr>
        <p:spPr>
          <a:xfrm>
            <a:off x="228600" y="1676400"/>
            <a:ext cx="8686800" cy="4572000"/>
          </a:xfrm>
        </p:spPr>
        <p:txBody>
          <a:bodyPr/>
          <a:lstStyle/>
          <a:p>
            <a:pPr marL="0" indent="0">
              <a:lnSpc>
                <a:spcPct val="150000"/>
              </a:lnSpc>
              <a:buNone/>
            </a:pPr>
            <a:r>
              <a:rPr lang="en-US" dirty="0"/>
              <a:t>Activities must be: </a:t>
            </a:r>
          </a:p>
          <a:p>
            <a:pPr>
              <a:lnSpc>
                <a:spcPct val="150000"/>
              </a:lnSpc>
            </a:pPr>
            <a:r>
              <a:rPr lang="en-US" dirty="0"/>
              <a:t>Structured, Intentional and Authentic </a:t>
            </a:r>
          </a:p>
          <a:p>
            <a:pPr>
              <a:lnSpc>
                <a:spcPct val="150000"/>
              </a:lnSpc>
            </a:pPr>
            <a:r>
              <a:rPr lang="en-US" dirty="0"/>
              <a:t>Requires Preparation, Orientation and Training</a:t>
            </a:r>
          </a:p>
          <a:p>
            <a:pPr>
              <a:lnSpc>
                <a:spcPct val="150000"/>
              </a:lnSpc>
            </a:pPr>
            <a:r>
              <a:rPr lang="en-US" dirty="0"/>
              <a:t>Must Include Monitoring and Continuous Improvement </a:t>
            </a:r>
          </a:p>
          <a:p>
            <a:pPr>
              <a:lnSpc>
                <a:spcPct val="150000"/>
              </a:lnSpc>
            </a:pPr>
            <a:r>
              <a:rPr lang="en-US" dirty="0"/>
              <a:t>Requires Structured Reflection and Acknowledgment </a:t>
            </a:r>
          </a:p>
          <a:p>
            <a:pPr>
              <a:lnSpc>
                <a:spcPct val="150000"/>
              </a:lnSpc>
            </a:pPr>
            <a:r>
              <a:rPr lang="en-US" dirty="0"/>
              <a:t>Must be Assessed and Evaluated </a:t>
            </a:r>
          </a:p>
        </p:txBody>
      </p:sp>
    </p:spTree>
    <p:extLst>
      <p:ext uri="{BB962C8B-B14F-4D97-AF65-F5344CB8AC3E}">
        <p14:creationId xmlns:p14="http://schemas.microsoft.com/office/powerpoint/2010/main" val="290227590"/>
      </p:ext>
    </p:extLst>
  </p:cSld>
  <p:clrMapOvr>
    <a:masterClrMapping/>
  </p:clrMapOvr>
</p:sld>
</file>

<file path=ppt/theme/theme1.xml><?xml version="1.0" encoding="utf-8"?>
<a:theme xmlns:a="http://schemas.openxmlformats.org/drawingml/2006/main" name="crest">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50BF106D0D4F74F871DE4F791EF95DB" ma:contentTypeVersion="13" ma:contentTypeDescription="Create a new document." ma:contentTypeScope="" ma:versionID="eee029be6a9456c2a82d67a5adccee72">
  <xsd:schema xmlns:xsd="http://www.w3.org/2001/XMLSchema" xmlns:xs="http://www.w3.org/2001/XMLSchema" xmlns:p="http://schemas.microsoft.com/office/2006/metadata/properties" xmlns:ns3="9f32b8a3-747d-497a-b219-ed5a27547497" xmlns:ns4="fee6c84c-6559-4ca2-9594-fa6df59e27cc" targetNamespace="http://schemas.microsoft.com/office/2006/metadata/properties" ma:root="true" ma:fieldsID="b8ecfd908b9fab506c458a6672112bb7" ns3:_="" ns4:_="">
    <xsd:import namespace="9f32b8a3-747d-497a-b219-ed5a27547497"/>
    <xsd:import namespace="fee6c84c-6559-4ca2-9594-fa6df59e27c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32b8a3-747d-497a-b219-ed5a2754749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ee6c84c-6559-4ca2-9594-fa6df59e27c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D4EFB0-686B-4BC8-ACD5-E134366D679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D6ED43B-8031-4E34-8186-1E17F5F57F89}">
  <ds:schemaRefs>
    <ds:schemaRef ds:uri="http://schemas.microsoft.com/sharepoint/v3/contenttype/forms"/>
  </ds:schemaRefs>
</ds:datastoreItem>
</file>

<file path=customXml/itemProps3.xml><?xml version="1.0" encoding="utf-8"?>
<ds:datastoreItem xmlns:ds="http://schemas.openxmlformats.org/officeDocument/2006/customXml" ds:itemID="{822D8EAD-1979-4FDE-BC4C-D54C41EC3F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32b8a3-747d-497a-b219-ed5a27547497"/>
    <ds:schemaRef ds:uri="fee6c84c-6559-4ca2-9594-fa6df59e27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crest</Template>
  <TotalTime>4687</TotalTime>
  <Words>910</Words>
  <Application>Microsoft Office PowerPoint</Application>
  <PresentationFormat>On-screen Show (4:3)</PresentationFormat>
  <Paragraphs>210</Paragraphs>
  <Slides>21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Arial,Sans-Serif</vt:lpstr>
      <vt:lpstr>Calibri</vt:lpstr>
      <vt:lpstr>Times New Roman</vt:lpstr>
      <vt:lpstr>Trebuchet MS</vt:lpstr>
      <vt:lpstr>crest</vt:lpstr>
      <vt:lpstr>   SUNY Student Success Summit   October 28, 2019  Kathy R.Doody, Ph.D. Katrina Fulcher-Rood, Ph.D. Pam Schuetze, Ph.D. Pixita del Prado Hill, Ph.D.  </vt:lpstr>
      <vt:lpstr>PowerPoint Presentation</vt:lpstr>
      <vt:lpstr>Session Agenda</vt:lpstr>
      <vt:lpstr>Project Overview</vt:lpstr>
      <vt:lpstr>Project goals</vt:lpstr>
      <vt:lpstr>     What is applied learning? </vt:lpstr>
      <vt:lpstr>From Chancellor Kristina Johnson’s State of the University System’s Address:</vt:lpstr>
      <vt:lpstr>Evolution of Project</vt:lpstr>
      <vt:lpstr>Criteria for SUNY Approved Applied Learning Activities</vt:lpstr>
      <vt:lpstr>Structured, Intentional and Authentic  </vt:lpstr>
      <vt:lpstr> Requires Preparation, Orientation and Training </vt:lpstr>
      <vt:lpstr> Must Include Monitoring and Continuous Improvement  </vt:lpstr>
      <vt:lpstr> Requires Structured Reflection and Acknowledgment  </vt:lpstr>
      <vt:lpstr> Must be Assessed and Evaluated</vt:lpstr>
      <vt:lpstr>Must be Assessed and Evaluated  </vt:lpstr>
      <vt:lpstr>Must be Assessed and Evaluated (ct.)</vt:lpstr>
      <vt:lpstr>Must be Assessed and Evaluated (ct.)</vt:lpstr>
      <vt:lpstr>Overall conclusions: Student growth</vt:lpstr>
      <vt:lpstr>Overall conclusions: Faculty Growth</vt:lpstr>
      <vt:lpstr>Questions? </vt:lpstr>
      <vt:lpstr>PowerPoint Presentation</vt:lpstr>
    </vt:vector>
  </TitlesOfParts>
  <Company>Buffalo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norrisma1</dc:creator>
  <cp:lastModifiedBy>Doody, Kathy R</cp:lastModifiedBy>
  <cp:revision>355</cp:revision>
  <cp:lastPrinted>2018-02-05T15:52:03Z</cp:lastPrinted>
  <dcterms:created xsi:type="dcterms:W3CDTF">2013-01-29T14:57:17Z</dcterms:created>
  <dcterms:modified xsi:type="dcterms:W3CDTF">2019-10-26T12:32:26Z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0x010100350BF106D0D4F74F871DE4F791EF95DB</vt:lpwstr>
  </property>
</Properties>
</file>