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" panose="020B060402020202020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1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88ff06831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88ff06831_3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88ff06831_3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88ff06831_3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88ff06831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88ff06831_3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8ff06831_3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8ff06831_3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88ff06831_3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88ff06831_3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88ff06831_3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88ff06831_3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88ff06831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88ff06831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88ff06831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88ff06831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88ff06831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88ff06831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88ff06831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88ff06831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7c10c4b3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7c10c4b3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8ff06831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8ff06831_3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8ff06831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8ff06831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ylienbritt.wixsite.com/multimedia/blo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77260504/diffimooc-week-4-blog-quizlet-flash-card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oups.diigo.com/group/diffimoo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Awareness</a:t>
            </a:r>
            <a:endParaRPr/>
          </a:p>
        </p:txBody>
      </p:sp>
      <p:sp>
        <p:nvSpPr>
          <p:cNvPr id="188" name="Google Shape;188;p22"/>
          <p:cNvSpPr txBox="1"/>
          <p:nvPr/>
        </p:nvSpPr>
        <p:spPr>
          <a:xfrm>
            <a:off x="951525" y="1561925"/>
            <a:ext cx="7224600" cy="25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06268"/>
                </a:solidFill>
                <a:highlight>
                  <a:srgbClr val="FCFCFD"/>
                </a:highlight>
              </a:rPr>
              <a:t> The Residents and Visitors map (White and LeCornu, 2017) provides educators a highly visual tool to determine the extent to which students use social media tools for work-related or productivity purposes.</a:t>
            </a:r>
            <a:endParaRPr sz="2400">
              <a:solidFill>
                <a:srgbClr val="506268"/>
              </a:solidFill>
              <a:highlight>
                <a:srgbClr val="FCFC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06268"/>
              </a:solidFill>
              <a:highlight>
                <a:srgbClr val="FCFC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06268"/>
                </a:solidFill>
                <a:highlight>
                  <a:srgbClr val="FCFCFD"/>
                </a:highlight>
              </a:rPr>
              <a:t>Alternative to Digital Native/Digital Immigrant</a:t>
            </a:r>
            <a:endParaRPr sz="2400">
              <a:solidFill>
                <a:srgbClr val="506268"/>
              </a:solidFill>
              <a:highlight>
                <a:srgbClr val="FCFCFD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Co-Learners</a:t>
            </a:r>
            <a:endParaRPr/>
          </a:p>
        </p:txBody>
      </p:sp>
      <p:sp>
        <p:nvSpPr>
          <p:cNvPr id="194" name="Google Shape;194;p23"/>
          <p:cNvSpPr txBox="1"/>
          <p:nvPr/>
        </p:nvSpPr>
        <p:spPr>
          <a:xfrm>
            <a:off x="981275" y="1532200"/>
            <a:ext cx="73437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" sz="2400">
                <a:solidFill>
                  <a:srgbClr val="506268"/>
                </a:solidFill>
                <a:highlight>
                  <a:srgbClr val="FCFCFD"/>
                </a:highlight>
              </a:rPr>
              <a:t>Educators situate themselves as co-learners</a:t>
            </a:r>
            <a:endParaRPr sz="2400">
              <a:solidFill>
                <a:srgbClr val="506268"/>
              </a:solidFill>
              <a:highlight>
                <a:srgbClr val="FCFCFD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06268"/>
              </a:buClr>
              <a:buSzPts val="2400"/>
              <a:buAutoNum type="arabicPeriod"/>
            </a:pPr>
            <a:r>
              <a:rPr lang="en" sz="2400">
                <a:solidFill>
                  <a:srgbClr val="506268"/>
                </a:solidFill>
                <a:highlight>
                  <a:srgbClr val="FCFCFD"/>
                </a:highlight>
              </a:rPr>
              <a:t>Students move between teaching/learning as do Faculty</a:t>
            </a:r>
            <a:endParaRPr sz="2400">
              <a:solidFill>
                <a:srgbClr val="506268"/>
              </a:solidFill>
              <a:highlight>
                <a:srgbClr val="FCFCFD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06268"/>
              </a:buClr>
              <a:buSzPts val="2400"/>
              <a:buAutoNum type="arabicPeriod"/>
            </a:pPr>
            <a:r>
              <a:rPr lang="en" sz="2400">
                <a:solidFill>
                  <a:srgbClr val="506268"/>
                </a:solidFill>
                <a:highlight>
                  <a:srgbClr val="FCFCFD"/>
                </a:highlight>
              </a:rPr>
              <a:t>Accept we will not know everything about the internet or our students - , and be receptive to student knowledge/culture/ways of being</a:t>
            </a:r>
            <a:endParaRPr sz="2400">
              <a:solidFill>
                <a:srgbClr val="506268"/>
              </a:solidFill>
              <a:highlight>
                <a:srgbClr val="FCFCFD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06268"/>
              </a:buClr>
              <a:buSzPts val="2400"/>
              <a:buAutoNum type="arabicPeriod"/>
            </a:pPr>
            <a:r>
              <a:rPr lang="en" sz="2400">
                <a:solidFill>
                  <a:srgbClr val="506268"/>
                </a:solidFill>
                <a:highlight>
                  <a:srgbClr val="FCFCFD"/>
                </a:highlight>
              </a:rPr>
              <a:t>Engage in activities that are required of students. </a:t>
            </a:r>
            <a:endParaRPr sz="2400">
              <a:solidFill>
                <a:srgbClr val="506268"/>
              </a:solidFill>
              <a:highlight>
                <a:srgbClr val="FCFCFD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3"/>
              </a:rPr>
              <a:t>Open Hub Model</a:t>
            </a:r>
            <a:endParaRPr dirty="0"/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100" y="1402575"/>
            <a:ext cx="5401778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FERPA</a:t>
            </a: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936675" y="1755175"/>
            <a:ext cx="73881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NO evaluative statements made other than in the secure gradebook.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Students are fully aware that hey should not disclose their address, place of employment, telephone number or other identifying information.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Students are given a choice of whether to use their real name.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Students may choose levels of sharing so that they are allowed to move through stages in order to find their comfort level for openness.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Sharing a Pragmatic Networked Model for Open Pedagogy: The Open Hub Model of Knowledge Generation in Higher Education Environments</a:t>
            </a:r>
            <a:endParaRPr sz="2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Lee Graham, Ph.D.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Verena Roberts Ed.D. Candidate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all started with a tweet</a:t>
            </a: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Exploration - 2013:</a:t>
            </a:r>
            <a:endParaRPr sz="1800"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MOOCMOOC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ETMOOC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cMOOCS &amp; Connectivism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Communities of Practice: #edchat #ntchat #edtechchat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2"/>
          </p:nvPr>
        </p:nvSpPr>
        <p:spPr>
          <a:xfrm>
            <a:off x="45052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#diffimooc 2014</a:t>
            </a:r>
            <a:endParaRPr sz="1800"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Varied Projects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Students self-chose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Organization through Google Sheets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Express Content Knowledge in any way possible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Twitter: optional and highly utilized</a:t>
            </a: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425" y="1472725"/>
            <a:ext cx="1905825" cy="337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9950" y="1472724"/>
            <a:ext cx="1760679" cy="33734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/>
          <p:nvPr/>
        </p:nvSpPr>
        <p:spPr>
          <a:xfrm>
            <a:off x="327175" y="2542500"/>
            <a:ext cx="19059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Communities of Learners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6842050" y="2542500"/>
            <a:ext cx="19059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Content Focused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3017850" y="313100"/>
            <a:ext cx="26016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libri"/>
                <a:ea typeface="Calibri"/>
                <a:cs typeface="Calibri"/>
                <a:sym typeface="Calibri"/>
              </a:rPr>
              <a:t>Student Hosted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Modifications</a:t>
            </a:r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759675" y="1485300"/>
            <a:ext cx="79815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Set of tools for each week to complete project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Blogroll on the side of the anchor page rather than in the Google Sheet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Use of Tweetdeck/Hootsuite for Twitter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Eliminated assumption that tools were intuitive and ss didn’t need direct instruction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Twitter/Tweetdeck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Wordpress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Youtube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Screencast-o-Matic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Linking social media to maximize amplification of postings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Provided extra credit for use of and participation in twitter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Required the creation of a blog in preferred format (Wordpress, Weebly, Google Sites) - direct instruction in Wordpress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Incorporated more modeling of tools/projects</a:t>
            </a: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Maintained</a:t>
            </a:r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Hashtag</a:t>
            </a:r>
            <a:r>
              <a:rPr lang="en" sz="1800" dirty="0"/>
              <a:t> for organization of the </a:t>
            </a:r>
            <a:r>
              <a:rPr lang="en-US" sz="1800" dirty="0"/>
              <a:t>various media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/>
              <a:t>Use of </a:t>
            </a:r>
            <a:r>
              <a:rPr lang="en" sz="1800" b="1" dirty="0"/>
              <a:t>Google Sheets</a:t>
            </a:r>
            <a:r>
              <a:rPr lang="en" sz="1800" dirty="0"/>
              <a:t> for initial collection of blog addresses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dirty="0"/>
              <a:t>Videos</a:t>
            </a:r>
            <a:r>
              <a:rPr lang="en" sz="1800" dirty="0"/>
              <a:t> for explanation/direct instruction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 i="1" dirty="0"/>
              <a:t>Twitter (students saw this as the anchor of the experience)</a:t>
            </a:r>
            <a:endParaRPr sz="18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819150" y="648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Away from Connectivism to Open Learning Design Principles 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1040725" y="1695700"/>
            <a:ext cx="7135500" cy="26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06268"/>
              </a:buClr>
              <a:buSzPts val="1800"/>
              <a:buAutoNum type="arabicPeriod"/>
            </a:pPr>
            <a:r>
              <a:rPr lang="en" sz="1800">
                <a:solidFill>
                  <a:srgbClr val="506268"/>
                </a:solidFill>
              </a:rPr>
              <a:t>Control the space</a:t>
            </a:r>
            <a:endParaRPr sz="1800">
              <a:solidFill>
                <a:srgbClr val="50626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06268"/>
              </a:buClr>
              <a:buSzPts val="1800"/>
              <a:buAutoNum type="arabicPeriod"/>
            </a:pPr>
            <a:r>
              <a:rPr lang="en" sz="1800">
                <a:solidFill>
                  <a:srgbClr val="506268"/>
                </a:solidFill>
              </a:rPr>
              <a:t>Learn</a:t>
            </a:r>
            <a:endParaRPr sz="1800">
              <a:solidFill>
                <a:srgbClr val="50626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06268"/>
              </a:buClr>
              <a:buSzPts val="1800"/>
              <a:buAutoNum type="arabicPeriod"/>
            </a:pPr>
            <a:r>
              <a:rPr lang="en" sz="1800">
                <a:solidFill>
                  <a:srgbClr val="506268"/>
                </a:solidFill>
              </a:rPr>
              <a:t>Grow into new roles and responsibilities</a:t>
            </a:r>
            <a:endParaRPr sz="1800">
              <a:solidFill>
                <a:srgbClr val="50626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06268"/>
              </a:buClr>
              <a:buSzPts val="1800"/>
              <a:buAutoNum type="arabicPeriod"/>
            </a:pPr>
            <a:r>
              <a:rPr lang="en" sz="1800">
                <a:solidFill>
                  <a:srgbClr val="506268"/>
                </a:solidFill>
              </a:rPr>
              <a:t>Practice oral and written language</a:t>
            </a:r>
            <a:endParaRPr sz="1800">
              <a:solidFill>
                <a:srgbClr val="50626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06268"/>
              </a:buClr>
              <a:buSzPts val="1800"/>
              <a:buAutoNum type="arabicPeriod"/>
            </a:pPr>
            <a:r>
              <a:rPr lang="en" sz="1800">
                <a:solidFill>
                  <a:srgbClr val="506268"/>
                </a:solidFill>
              </a:rPr>
              <a:t>Express self and cultural identity through multimodal forms</a:t>
            </a:r>
            <a:endParaRPr sz="1800">
              <a:solidFill>
                <a:srgbClr val="50626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06268"/>
              </a:buClr>
              <a:buSzPts val="1800"/>
              <a:buAutoNum type="arabicPeriod"/>
            </a:pPr>
            <a:r>
              <a:rPr lang="en" sz="1800">
                <a:solidFill>
                  <a:srgbClr val="506268"/>
                </a:solidFill>
              </a:rPr>
              <a:t>Develop resources for other learners</a:t>
            </a:r>
            <a:endParaRPr sz="1800">
              <a:solidFill>
                <a:srgbClr val="50626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06268"/>
              </a:buClr>
              <a:buSzPts val="1800"/>
              <a:buAutoNum type="arabicPeriod"/>
            </a:pPr>
            <a:r>
              <a:rPr lang="en" sz="1800">
                <a:solidFill>
                  <a:srgbClr val="506268"/>
                </a:solidFill>
              </a:rPr>
              <a:t>Engage with the world (Kral and Schwab, 2012)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Safety, Copyright &amp; Creative Commons</a:t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981275" y="1829500"/>
            <a:ext cx="7016400" cy="20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Thorough instruction on what might be shared openly/reworked/remastered and what can not be.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Thorough understanding of the licenses and which they may choose from to share their work.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Thorough understanding of strategies for avoiding viruses &amp; malware as long as effective anti-virus and anti-malware programs.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Privacy of their own students and conditions for displaying these images.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Preconditions for Open Learning</a:t>
            </a:r>
            <a:endParaRPr/>
          </a:p>
        </p:txBody>
      </p:sp>
      <p:sp>
        <p:nvSpPr>
          <p:cNvPr id="182" name="Google Shape;182;p21"/>
          <p:cNvSpPr txBox="1"/>
          <p:nvPr/>
        </p:nvSpPr>
        <p:spPr>
          <a:xfrm>
            <a:off x="951525" y="1591650"/>
            <a:ext cx="7284000" cy="17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6268"/>
                </a:solidFill>
                <a:highlight>
                  <a:srgbClr val="FCFCFD"/>
                </a:highlight>
              </a:rPr>
              <a:t>Cronin (2017) examined the relationship between openness and praxis in university educators by identifying four levels of OEPs that determine the extent and manner of OEP praxis:</a:t>
            </a:r>
            <a:endParaRPr sz="1800">
              <a:solidFill>
                <a:srgbClr val="506268"/>
              </a:solidFill>
              <a:highlight>
                <a:srgbClr val="FCFCFD"/>
              </a:highlight>
            </a:endParaRPr>
          </a:p>
          <a:p>
            <a:pPr marL="3810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6268"/>
                </a:solidFill>
                <a:highlight>
                  <a:srgbClr val="FCFCFD"/>
                </a:highlight>
              </a:rPr>
              <a:t>Macro: Global level (will I share openly?)</a:t>
            </a:r>
            <a:endParaRPr sz="1800">
              <a:solidFill>
                <a:srgbClr val="506268"/>
              </a:solidFill>
              <a:highlight>
                <a:srgbClr val="FCFCFD"/>
              </a:highlight>
            </a:endParaRPr>
          </a:p>
          <a:p>
            <a:pPr marL="3810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6268"/>
                </a:solidFill>
                <a:highlight>
                  <a:srgbClr val="FCFCFD"/>
                </a:highlight>
              </a:rPr>
              <a:t>Meso: Community/network level (who will I share with?)</a:t>
            </a:r>
            <a:endParaRPr sz="1800">
              <a:solidFill>
                <a:srgbClr val="506268"/>
              </a:solidFill>
              <a:highlight>
                <a:srgbClr val="FCFCFD"/>
              </a:highlight>
            </a:endParaRPr>
          </a:p>
          <a:p>
            <a:pPr marL="3810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6268"/>
                </a:solidFill>
                <a:highlight>
                  <a:srgbClr val="FCFCFD"/>
                </a:highlight>
              </a:rPr>
              <a:t>Micro: Individual level (who will I share as?)</a:t>
            </a:r>
            <a:endParaRPr sz="1800">
              <a:solidFill>
                <a:srgbClr val="506268"/>
              </a:solidFill>
              <a:highlight>
                <a:srgbClr val="FCFCFD"/>
              </a:highlight>
            </a:endParaRPr>
          </a:p>
          <a:p>
            <a:pPr marL="3810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6268"/>
                </a:solidFill>
                <a:highlight>
                  <a:srgbClr val="FCFCFD"/>
                </a:highlight>
              </a:rPr>
              <a:t>Nano: Interaction level (will I share this?)</a:t>
            </a:r>
            <a:endParaRPr sz="1800">
              <a:solidFill>
                <a:srgbClr val="506268"/>
              </a:solidFill>
              <a:highlight>
                <a:srgbClr val="FCFC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589</Words>
  <Application>Microsoft Office PowerPoint</Application>
  <PresentationFormat>On-screen Show (16:9)</PresentationFormat>
  <Paragraphs>76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Nunito</vt:lpstr>
      <vt:lpstr>Roboto</vt:lpstr>
      <vt:lpstr>Arial</vt:lpstr>
      <vt:lpstr>Shift</vt:lpstr>
      <vt:lpstr>PowerPoint Presentation</vt:lpstr>
      <vt:lpstr>Sharing a Pragmatic Networked Model for Open Pedagogy: The Open Hub Model of Knowledge Generation in Higher Education Environments </vt:lpstr>
      <vt:lpstr>It all started with a tweet</vt:lpstr>
      <vt:lpstr>Twitter: optional and highly utilized</vt:lpstr>
      <vt:lpstr>Modifications</vt:lpstr>
      <vt:lpstr>Maintained</vt:lpstr>
      <vt:lpstr>Moving Away from Connectivism to Open Learning Design Principles </vt:lpstr>
      <vt:lpstr>Safety, Copyright &amp; Creative Commons</vt:lpstr>
      <vt:lpstr>Preconditions for Open Learning</vt:lpstr>
      <vt:lpstr>Teacher Awareness</vt:lpstr>
      <vt:lpstr>Co-Learners</vt:lpstr>
      <vt:lpstr>Open Hub Model</vt:lpstr>
      <vt:lpstr>FERPA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Graham, Lee</cp:lastModifiedBy>
  <cp:revision>2</cp:revision>
  <dcterms:modified xsi:type="dcterms:W3CDTF">2019-05-29T15:49:20Z</dcterms:modified>
</cp:coreProperties>
</file>