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uli"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Montserrat" panose="020B0604020202020204" charset="0"/>
      <p:regular r:id="rId31"/>
      <p:bold r:id="rId32"/>
      <p:italic r:id="rId33"/>
      <p:boldItalic r:id="rId34"/>
    </p:embeddedFont>
    <p:embeddedFont>
      <p:font typeface="Oswald" panose="020B0604020202020204" charset="0"/>
      <p:regular r:id="rId35"/>
      <p:bold r:id="rId36"/>
    </p:embeddedFont>
    <p:embeddedFont>
      <p:font typeface="Verdana" panose="020B0604030504040204" pitchFamily="34" charset="0"/>
      <p:regular r:id="rId37"/>
      <p:bold r:id="rId38"/>
      <p:italic r:id="rId39"/>
      <p:boldItalic r:id="rId40"/>
    </p:embeddedFont>
    <p:embeddedFont>
      <p:font typeface="Tahoma" panose="020B0604030504040204" pitchFamily="34" charset="0"/>
      <p:regular r:id="rId41"/>
      <p:bold r:id="rId42"/>
    </p:embeddedFont>
    <p:embeddedFont>
      <p:font typeface="Comic Sans MS" panose="030F0702030302020204" pitchFamily="66"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36BC1F-0A6D-4CA8-AEA5-D08051AE9D07}">
  <a:tblStyle styleId="{AD36BC1F-0A6D-4CA8-AEA5-D08051AE9D0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D67880-96A0-488E-8AA8-FB00569C91C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Microsoft Word is a common authoring program for creating accessible documents. Today, I will discuss MS Word 2016. Please note, I am presenting this webinar through the lens of a PC (Windows) user. Nevertheless, the same accessibility principles apply across different versions of Word and operating systems (such as Mac).</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Microsoft Word has accessibility features built into it. What this means is, accessibility is not automatic. Rather, Microsoft Office products, like Word, provides the infrastructure for you - the content creator - to make it more accessible.</a:t>
            </a:r>
            <a:endParaRPr/>
          </a:p>
          <a:p>
            <a:pPr marL="0" lvl="0" indent="0" algn="l" rtl="0">
              <a:spcBef>
                <a:spcPts val="0"/>
              </a:spcBef>
              <a:spcAft>
                <a:spcPts val="0"/>
              </a:spcAft>
              <a:buNone/>
            </a:pPr>
            <a:endParaRPr/>
          </a:p>
          <a:p>
            <a:pPr marL="0" lvl="0" indent="0" algn="l" rtl="0">
              <a:spcBef>
                <a:spcPts val="0"/>
              </a:spcBef>
              <a:spcAft>
                <a:spcPts val="0"/>
              </a:spcAft>
              <a:buNone/>
            </a:pPr>
            <a:r>
              <a:rPr lang="en"/>
              <a:t>Ultimately: you need to know about the accessibility principles and how to incorporate them in this tool. </a:t>
            </a:r>
            <a:endParaRPr/>
          </a:p>
          <a:p>
            <a:pPr marL="0" lvl="0" indent="0" algn="l" rtl="0">
              <a:spcBef>
                <a:spcPts val="0"/>
              </a:spcBef>
              <a:spcAft>
                <a:spcPts val="0"/>
              </a:spcAft>
              <a:buNone/>
            </a:pPr>
            <a:endParaRPr/>
          </a:p>
          <a:p>
            <a:pPr marL="0" lvl="0" indent="0" algn="l" rtl="0">
              <a:spcBef>
                <a:spcPts val="0"/>
              </a:spcBef>
              <a:spcAft>
                <a:spcPts val="0"/>
              </a:spcAft>
              <a:buNone/>
            </a:pPr>
            <a:r>
              <a:rPr lang="en"/>
              <a:t>In this presentation, I will introduce common errors and review basic steps to add to your workflows that will make your document more accessible to users with different disabilities.</a:t>
            </a:r>
            <a:endParaRPr/>
          </a:p>
          <a:p>
            <a:pPr marL="0" lvl="0" indent="0" algn="l" rtl="0">
              <a:spcBef>
                <a:spcPts val="0"/>
              </a:spcBef>
              <a:spcAft>
                <a:spcPts val="0"/>
              </a:spcAft>
              <a:buNone/>
            </a:pPr>
            <a:endParaRPr/>
          </a:p>
          <a:p>
            <a:pPr marL="0" lvl="0" indent="0" algn="l" rtl="0">
              <a:spcBef>
                <a:spcPts val="0"/>
              </a:spcBef>
              <a:spcAft>
                <a:spcPts val="0"/>
              </a:spcAft>
              <a:buNone/>
            </a:pPr>
            <a:r>
              <a:rPr lang="en"/>
              <a:t>Before I begin - I’d also like to add: both this software and our awareness of accessibility techniques has evolved greatly over time. Most especially in the last decade. Truthfully, I did not learn this in high school or college. I doubt many of us did. We learned it when we found out about it. So I hope that eases any anxiety, especially if you don’t feel particularly tech savvy. It’s something that will feel normal after doing it a few times.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584812f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584812f6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To add the title and description to the table, right click on the table and select Table Properties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This is where you will find Alt Text for tables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584812f6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584812f6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If your table spans across multiple pages, you need to select Repeat the Header Row so that the header row maintains across page breaks. This marks the first row as a heading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You should avoid merged and split cells, because they make it difficult to decipher audibly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584812f6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584812f6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Lastly - Instead of using tabs or tables, you could simply redesign your documents by using headers to accomplish the same thing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584812f6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584812f6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use the tab key to create what appears to look like two or more columns, simply use the accessible columns feature in MS Word. Otherwise, screen readers will read from the left column to the right column, and not in the way you intended</a:t>
            </a:r>
            <a:endParaRPr/>
          </a:p>
          <a:p>
            <a:pPr marL="0" lvl="0" indent="0" algn="l" rtl="0">
              <a:spcBef>
                <a:spcPts val="0"/>
              </a:spcBef>
              <a:spcAft>
                <a:spcPts val="0"/>
              </a:spcAft>
              <a:buNone/>
            </a:pPr>
            <a:endParaRPr/>
          </a:p>
          <a:p>
            <a:pPr marL="0" lvl="0" indent="0" algn="l" rtl="0">
              <a:spcBef>
                <a:spcPts val="0"/>
              </a:spcBef>
              <a:spcAft>
                <a:spcPts val="0"/>
              </a:spcAft>
              <a:buNone/>
            </a:pPr>
            <a:r>
              <a:rPr lang="en"/>
              <a:t>Columns may be located in the Layout tab on the ribbon.</a:t>
            </a:r>
            <a:endParaRPr/>
          </a:p>
          <a:p>
            <a:pPr marL="0" lvl="0" indent="0" algn="l" rtl="0">
              <a:spcBef>
                <a:spcPts val="0"/>
              </a:spcBef>
              <a:spcAft>
                <a:spcPts val="0"/>
              </a:spcAft>
              <a:buNone/>
            </a:pPr>
            <a:endParaRPr/>
          </a:p>
          <a:p>
            <a:pPr marL="0" lvl="0" indent="0" algn="l" rtl="0">
              <a:spcBef>
                <a:spcPts val="0"/>
              </a:spcBef>
              <a:spcAft>
                <a:spcPts val="0"/>
              </a:spcAft>
              <a:buNone/>
            </a:pPr>
            <a:r>
              <a:rPr lang="en"/>
              <a:t>Select Columns in the Page Setup Group, and choose the number of columns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584812f6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584812f6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copy and paste a URL into a document, it automatically creates a hyperlink. To change the URL into a meaningful hyperlink, right click the link and change the text to display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dfe477b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dfe477b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On this slide is a table detailing numerous examples of how hyperlinks may be posted in problematic and accessible examples, with descriptions of the underlying issues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Hyperlinks should be understood out of context. Meaning, the text should concisely describe where the link goes.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When hyperlinks display vague or non-descriptive text (such as “click here”), it doesn’t tell the user where they are going or what they are opening. This creates a barrier for screen reader users who use keyboard shortcuts to quickly find the link they are looking for. Descriptive text also helps users on the Autism Spectrum, to help them know what to expect and give them a sense of control.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For links that open documents, such as Word, PDF, PPT, it is important to identify the application within the description of the linked text.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dfe477b7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dfe477b7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examples on this slide show how difficult it may be to read content with poor color contrast for red/green colorblindness, normal vision, and blue/yellow colorblindness. Use common sense. This is something that must be checked in Word manually. If you publish the document to the Web, there are free color contrast checkers online.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Using color as the only method of conveying information is problematic for users who may be color blind, blind or have low vision. Of course you can use color, but if you’re using color to convey meaning, use other signifiers in addition, such as asterisks, for students to ascertain the information.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5107503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5107503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not get into these more complicated elements in MS Word. </a:t>
            </a:r>
            <a:endParaRPr/>
          </a:p>
          <a:p>
            <a:pPr marL="0" lvl="0" indent="0" algn="l" rtl="0">
              <a:spcBef>
                <a:spcPts val="0"/>
              </a:spcBef>
              <a:spcAft>
                <a:spcPts val="0"/>
              </a:spcAft>
              <a:buNone/>
            </a:pPr>
            <a:endParaRPr/>
          </a:p>
          <a:p>
            <a:pPr marL="0" lvl="0" indent="0" algn="l" rtl="0">
              <a:spcBef>
                <a:spcPts val="0"/>
              </a:spcBef>
              <a:spcAft>
                <a:spcPts val="0"/>
              </a:spcAft>
              <a:buNone/>
            </a:pPr>
            <a:r>
              <a:rPr lang="en"/>
              <a:t>Truthfully, making these accessible in Word is challenging or impossible. These may require additional plug-ins or enhancements in another authoring tool (like Acrobat) to provide optimal accessibility functionality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e8fe2e8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e8fe2e8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never know when you’re going to need to update information in the original source document. Plus, typically screen readers are better at reading word documents than remediated PDFs. So a student may ask if you have a Word version of the PDF you made from it some time ago</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If you must - once you make your document as accessible as possible, save the document as a PDF. This retains the accessibility features. Do not Print to PDF. That removes all the great accessibility work you just did. There’s a few ways to save as a PDF, depending on if you have Acrobat installed on your computer. Even if you don’t, you can still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584812f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584812f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Microsoft Office’s website is a great resource, and is generally easy to find the answers you’re looking for.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you’d like to learn more about MS Word at your own pace, Deque University offers an online course. It typically takes 1 hour to complete and there is a certificate of completion at the end.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e8fe2e82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e8fe2e8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Accessibility Checker is a great place to start with a blank document. It checks the file for a range of issues impacting the accessibility and ease of use for individuals with disabilities. You can use this with existing documents too. It will tell you what the issue is, why it’s important, and how to remediate it. It will not fix it for you though. You need to understand the core accessibility principles to enhance the accessibility of the document.</a:t>
            </a:r>
            <a:endParaRPr/>
          </a:p>
          <a:p>
            <a:pPr marL="0" lvl="0" indent="0" algn="l" rtl="0">
              <a:spcBef>
                <a:spcPts val="0"/>
              </a:spcBef>
              <a:spcAft>
                <a:spcPts val="0"/>
              </a:spcAft>
              <a:buNone/>
            </a:pPr>
            <a:endParaRPr/>
          </a:p>
          <a:p>
            <a:pPr marL="0" lvl="0" indent="0" algn="l" rtl="0">
              <a:spcBef>
                <a:spcPts val="0"/>
              </a:spcBef>
              <a:spcAft>
                <a:spcPts val="0"/>
              </a:spcAft>
              <a:buNone/>
            </a:pPr>
            <a:r>
              <a:rPr lang="en"/>
              <a:t>To locate the Accessibility Checker, select the File tab and click Check for Issues &gt; Check Accessibility</a:t>
            </a:r>
            <a:endParaRPr/>
          </a:p>
          <a:p>
            <a:pPr marL="0" lvl="0" indent="0" algn="l" rtl="0">
              <a:spcBef>
                <a:spcPts val="0"/>
              </a:spcBef>
              <a:spcAft>
                <a:spcPts val="0"/>
              </a:spcAft>
              <a:buNone/>
            </a:pPr>
            <a:endParaRPr/>
          </a:p>
          <a:p>
            <a:pPr marL="0" lvl="0" indent="0" algn="l" rtl="0">
              <a:spcBef>
                <a:spcPts val="0"/>
              </a:spcBef>
              <a:spcAft>
                <a:spcPts val="0"/>
              </a:spcAft>
              <a:buNone/>
            </a:pPr>
            <a:r>
              <a:rPr lang="en"/>
              <a:t>Errors are the most serious issues, and should always be fixed. This means there is a significant barrier to users with disabilities</a:t>
            </a:r>
            <a:endParaRPr/>
          </a:p>
          <a:p>
            <a:pPr marL="0" lvl="0" indent="0" algn="l" rtl="0">
              <a:spcBef>
                <a:spcPts val="0"/>
              </a:spcBef>
              <a:spcAft>
                <a:spcPts val="0"/>
              </a:spcAft>
              <a:buNone/>
            </a:pPr>
            <a:endParaRPr/>
          </a:p>
          <a:p>
            <a:pPr marL="0" lvl="0" indent="0" algn="l" rtl="0">
              <a:spcBef>
                <a:spcPts val="0"/>
              </a:spcBef>
              <a:spcAft>
                <a:spcPts val="0"/>
              </a:spcAft>
              <a:buNone/>
            </a:pPr>
            <a:r>
              <a:rPr lang="en"/>
              <a:t>Warnings can also pose problems to users with disabilities, making it difficult to access aspects of the document</a:t>
            </a:r>
            <a:endParaRPr/>
          </a:p>
          <a:p>
            <a:pPr marL="0" lvl="0" indent="0" algn="l" rtl="0">
              <a:spcBef>
                <a:spcPts val="0"/>
              </a:spcBef>
              <a:spcAft>
                <a:spcPts val="0"/>
              </a:spcAft>
              <a:buNone/>
            </a:pPr>
            <a:endParaRPr/>
          </a:p>
          <a:p>
            <a:pPr marL="0" lvl="0" indent="0" algn="l" rtl="0">
              <a:spcBef>
                <a:spcPts val="0"/>
              </a:spcBef>
              <a:spcAft>
                <a:spcPts val="0"/>
              </a:spcAft>
              <a:buNone/>
            </a:pPr>
            <a:r>
              <a:rPr lang="en"/>
              <a:t>Tips are potential problems that are not earth shattering but would improve the usability of the document </a:t>
            </a:r>
            <a:endParaRPr/>
          </a:p>
          <a:p>
            <a:pPr marL="0" lvl="0" indent="0" algn="l" rtl="0">
              <a:spcBef>
                <a:spcPts val="0"/>
              </a:spcBef>
              <a:spcAft>
                <a:spcPts val="0"/>
              </a:spcAft>
              <a:buNone/>
            </a:pPr>
            <a:endParaRPr/>
          </a:p>
          <a:p>
            <a:pPr marL="0" lvl="0" indent="0" algn="l" rtl="0">
              <a:spcBef>
                <a:spcPts val="0"/>
              </a:spcBef>
              <a:spcAft>
                <a:spcPts val="0"/>
              </a:spcAft>
              <a:buNone/>
            </a:pPr>
            <a:r>
              <a:rPr lang="en"/>
              <a:t>Unfortunately, artificial intelligence can only go so far. Human review is necessary for certain things such as checking color contrast. If words are emphasized using bold but should be headings, it won’t catch that either. The checkers can’t tell if the image descriptions are inaccurate or badly written.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584812f65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584812f6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5107503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5107503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considerations require </a:t>
            </a:r>
            <a:r>
              <a:rPr lang="en" i="1"/>
              <a:t>some </a:t>
            </a:r>
            <a:r>
              <a:rPr lang="en"/>
              <a:t>additional attention to your workflows, but most of it is not substantially time consuming. It’s just knowing they exist and using them. It’s easier to address these issues from the beginning than go back and retroactively fix them. </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dfe477b7a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dfe477b7a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Designing clear and consistent navigation in your document will allow users to focus on your content and improve user experience. As we learned in numerous presentations this week, whitespacing and using headers can make it easier for people to consume digital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For Word documents that are intended to be read online, Sans-serif fonts have been found easier to read on devices. Serif fonts have hooks at the end of letter strokes that can cause letters to run together, which can be challenging for users with visual impairments and dyslexia. </a:t>
            </a:r>
            <a:endParaRPr/>
          </a:p>
          <a:p>
            <a:pPr marL="0" lvl="0" indent="0" algn="l" rtl="0">
              <a:spcBef>
                <a:spcPts val="0"/>
              </a:spcBef>
              <a:spcAft>
                <a:spcPts val="0"/>
              </a:spcAft>
              <a:buNone/>
            </a:pPr>
            <a:endParaRPr/>
          </a:p>
          <a:p>
            <a:pPr marL="0" lvl="0" indent="0" algn="l" rtl="0">
              <a:spcBef>
                <a:spcPts val="0"/>
              </a:spcBef>
              <a:spcAft>
                <a:spcPts val="0"/>
              </a:spcAft>
              <a:buNone/>
            </a:pPr>
            <a:r>
              <a:rPr lang="en"/>
              <a:t>At minimum, use an 11 point font for paragraph text, and use a minimum 14 point font for headings. Making fonts easier to read can support individuals to take in the information quicker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584812f6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584812f6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Use built in features wherever possible. This includes headings, paragraphs and lists. All of these can be found on the Home ribbon. Headings are located in the Styles pane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Adding headings to your documents provides important semantic structure. This is important for consistency and ease of navigation. Ultimately, this improves attentiveness, reduces anxiety, and enhances accessibility for screen reader users. Assigning headings also creates a table of contents, which benefits all users. Once you assign headings, you can find the headings in the Navigation Pane. Or, if you create a table of contents, it will generate one from the headings.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Screen reader users navigate the document by jumping from heading to heading using keyboard shortcuts. Assign headings based on their hierarchy in the document. If it’s a title, it should be assigned as Heading 1. Only one heading should be designated as Heading 1. Sub-headings with importance should follow as Heading 2. Remaining headings can continue in this pattern (heading 3, 4) and so on. Don’t skip a heading level. Simply modify it to look how you want. To do this, go to the Home ribbon, and modify headings in the Styles pane.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same rationale for headings applies to paragraphs and lists. The built-in paragraphs and lists features in Word will maintain their structure if you export the document to HTML or save it as a PDF document. And using the ordered lists will tell a screenreader user it is a list, so they can tell how many items are in the list, should they choose to continue reading. Lists are also beneficial for dyslexic users who may have difficulty reading blocks of text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allow sufficient white space, avoid using the space or tab bar to achieve this. I know this is what people were used to doing, before MS Word added all these structuring features and fancy ribbons. This is what that warning “Repeated Blank Characters” means. To get rid of this warning, use the Paragraphs pane to adjust spacing. Otherwise, screen readers will read aloud “blank, blank blank” while the user tries to navigate through the document.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dfe477b7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dfe477b7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 element in your document that is not text based needs to have alt text associated with it</a:t>
            </a:r>
            <a:endParaRPr/>
          </a:p>
          <a:p>
            <a:pPr marL="0" lvl="0" indent="0" algn="l" rtl="0">
              <a:spcBef>
                <a:spcPts val="0"/>
              </a:spcBef>
              <a:spcAft>
                <a:spcPts val="0"/>
              </a:spcAft>
              <a:buNone/>
            </a:pPr>
            <a:endParaRPr/>
          </a:p>
          <a:p>
            <a:pPr marL="0" lvl="0" indent="0" algn="l" rtl="0">
              <a:spcBef>
                <a:spcPts val="0"/>
              </a:spcBef>
              <a:spcAft>
                <a:spcPts val="0"/>
              </a:spcAft>
              <a:buNone/>
            </a:pPr>
            <a:r>
              <a:rPr lang="en"/>
              <a:t>This includes images, shapes, graphs, charts, multimedia and so on</a:t>
            </a:r>
            <a:endParaRPr/>
          </a:p>
          <a:p>
            <a:pPr marL="0" lvl="0" indent="0" algn="l" rtl="0">
              <a:spcBef>
                <a:spcPts val="0"/>
              </a:spcBef>
              <a:spcAft>
                <a:spcPts val="0"/>
              </a:spcAft>
              <a:buNone/>
            </a:pPr>
            <a:endParaRPr/>
          </a:p>
          <a:p>
            <a:pPr marL="0" lvl="0" indent="0" algn="l" rtl="0">
              <a:spcBef>
                <a:spcPts val="0"/>
              </a:spcBef>
              <a:spcAft>
                <a:spcPts val="0"/>
              </a:spcAft>
              <a:buNone/>
            </a:pPr>
            <a:r>
              <a:rPr lang="en"/>
              <a:t>Alt text is a description of the image that conveys the meaning of it, so someone who cannot see the image can still understand what it represents</a:t>
            </a:r>
            <a:endParaRPr/>
          </a:p>
          <a:p>
            <a:pPr marL="0" lvl="0" indent="0" algn="l" rtl="0">
              <a:spcBef>
                <a:spcPts val="0"/>
              </a:spcBef>
              <a:spcAft>
                <a:spcPts val="0"/>
              </a:spcAft>
              <a:buNone/>
            </a:pPr>
            <a:endParaRPr/>
          </a:p>
          <a:p>
            <a:pPr marL="0" lvl="0" indent="0" algn="l" rtl="0">
              <a:spcBef>
                <a:spcPts val="0"/>
              </a:spcBef>
              <a:spcAft>
                <a:spcPts val="0"/>
              </a:spcAft>
              <a:buNone/>
            </a:pPr>
            <a:r>
              <a:rPr lang="en"/>
              <a:t>To locate the alt text feature, right click the image, select format picture, and enter a description</a:t>
            </a:r>
            <a:endParaRPr/>
          </a:p>
          <a:p>
            <a:pPr marL="0" lvl="0" indent="0" algn="l" rtl="0">
              <a:spcBef>
                <a:spcPts val="0"/>
              </a:spcBef>
              <a:spcAft>
                <a:spcPts val="0"/>
              </a:spcAft>
              <a:buNone/>
            </a:pPr>
            <a:endParaRPr/>
          </a:p>
          <a:p>
            <a:pPr marL="0" lvl="0" indent="0" algn="l" rtl="0">
              <a:spcBef>
                <a:spcPts val="0"/>
              </a:spcBef>
              <a:spcAft>
                <a:spcPts val="0"/>
              </a:spcAft>
              <a:buNone/>
            </a:pPr>
            <a:r>
              <a:rPr lang="en"/>
              <a:t>Alt text should be written based on the context of the graphic</a:t>
            </a:r>
            <a:endParaRPr/>
          </a:p>
          <a:p>
            <a:pPr marL="0" lvl="0" indent="0" algn="l" rtl="0">
              <a:spcBef>
                <a:spcPts val="0"/>
              </a:spcBef>
              <a:spcAft>
                <a:spcPts val="0"/>
              </a:spcAft>
              <a:buNone/>
            </a:pPr>
            <a:endParaRPr/>
          </a:p>
          <a:p>
            <a:pPr marL="0" lvl="0" indent="0" algn="l" rtl="0">
              <a:spcBef>
                <a:spcPts val="0"/>
              </a:spcBef>
              <a:spcAft>
                <a:spcPts val="0"/>
              </a:spcAft>
              <a:buNone/>
            </a:pPr>
            <a:r>
              <a:rPr lang="en"/>
              <a:t>It can be purely decorative or more specific </a:t>
            </a:r>
            <a:endParaRPr/>
          </a:p>
          <a:p>
            <a:pPr marL="0" lvl="0" indent="0" algn="l" rtl="0">
              <a:spcBef>
                <a:spcPts val="0"/>
              </a:spcBef>
              <a:spcAft>
                <a:spcPts val="0"/>
              </a:spcAft>
              <a:buNone/>
            </a:pPr>
            <a:endParaRPr/>
          </a:p>
          <a:p>
            <a:pPr marL="0" lvl="0" indent="0" algn="l" rtl="0">
              <a:spcBef>
                <a:spcPts val="0"/>
              </a:spcBef>
              <a:spcAft>
                <a:spcPts val="0"/>
              </a:spcAft>
              <a:buNone/>
            </a:pPr>
            <a:r>
              <a:rPr lang="en"/>
              <a:t>In older versions of Word like 2016, it’s not simple to silence a decorative image. Microsoft recommends putting two quotation marks “” in the Descriptive field. Screen readers will still read it has a graphic, and the accessibility checker may still say the image needs alt text, but you can ignore the checker’s warning for that image.</a:t>
            </a:r>
            <a:endParaRPr/>
          </a:p>
          <a:p>
            <a:pPr marL="0" lvl="0" indent="0" algn="l" rtl="0">
              <a:spcBef>
                <a:spcPts val="0"/>
              </a:spcBef>
              <a:spcAft>
                <a:spcPts val="0"/>
              </a:spcAft>
              <a:buNone/>
            </a:pPr>
            <a:endParaRPr/>
          </a:p>
          <a:p>
            <a:pPr marL="0" lvl="0" indent="0" algn="l" rtl="0">
              <a:spcBef>
                <a:spcPts val="0"/>
              </a:spcBef>
              <a:spcAft>
                <a:spcPts val="0"/>
              </a:spcAft>
              <a:buNone/>
            </a:pPr>
            <a:r>
              <a:rPr lang="en"/>
              <a:t>For graphics that require alt text for context, write a description in the Descriptive field that accurately reflects what you intend to convey</a:t>
            </a:r>
            <a:endParaRPr sz="1400">
              <a:solidFill>
                <a:srgbClr val="202729"/>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0592bb2f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0592bb2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basic images, think about the image in context </a:t>
            </a:r>
            <a:endParaRPr/>
          </a:p>
          <a:p>
            <a:pPr marL="0" lvl="0" indent="0" algn="l" rtl="0">
              <a:spcBef>
                <a:spcPts val="0"/>
              </a:spcBef>
              <a:spcAft>
                <a:spcPts val="0"/>
              </a:spcAft>
              <a:buNone/>
            </a:pPr>
            <a:endParaRPr/>
          </a:p>
          <a:p>
            <a:pPr marL="0" lvl="0" indent="0" algn="l" rtl="0">
              <a:spcBef>
                <a:spcPts val="0"/>
              </a:spcBef>
              <a:spcAft>
                <a:spcPts val="0"/>
              </a:spcAft>
              <a:buNone/>
            </a:pPr>
            <a:r>
              <a:rPr lang="en"/>
              <a:t>The photo is used at the beginning of the unit to introduce the topic.</a:t>
            </a:r>
            <a:endParaRPr/>
          </a:p>
          <a:p>
            <a:pPr marL="0" lvl="0" indent="0" algn="l" rtl="0">
              <a:spcBef>
                <a:spcPts val="0"/>
              </a:spcBef>
              <a:spcAft>
                <a:spcPts val="0"/>
              </a:spcAft>
              <a:buNone/>
            </a:pPr>
            <a:r>
              <a:rPr lang="en"/>
              <a:t>The goal of the image is to help students get a modern picture of Kentucky but the image is decorative beyond that idea. Describe setting and main elements.</a:t>
            </a:r>
            <a:endParaRPr/>
          </a:p>
          <a:p>
            <a:pPr marL="0" lvl="0" indent="0" algn="l" rtl="0">
              <a:spcBef>
                <a:spcPts val="0"/>
              </a:spcBef>
              <a:spcAft>
                <a:spcPts val="0"/>
              </a:spcAft>
              <a:buNone/>
            </a:pPr>
            <a:r>
              <a:rPr lang="en"/>
              <a:t>In context, Description 1 is the best fit.</a:t>
            </a:r>
            <a:endParaRPr sz="13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dfe477b7a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dfe477b7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For complex images, which may require more than 120 characters to provide an adequate description, you may need to include a longer description in the document’s visible text.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It is not necessary to describe visual characteristics (e.g., green arrow).</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0592bb2f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0592bb2f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Provide a text alternative that summarizes the content of each chart or graph. At minimum, provide a title and description.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Charts and graphs could be converted into accessible tables. This is easier to understand for everybody. In this pie chart, you can barely tell the yellow pie is 2% greater than the red pie. It’s visually difficult to understand the difference between two groups.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Title: Program Expenses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Description: </a:t>
            </a:r>
            <a:r>
              <a:rPr lang="en"/>
              <a:t>This figure is a pie graph that can be shown in the following table.</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blogs.wright.edu/learn/accessibility/word/tabs-tables-and-columns-in-microsoft-word/"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atlantic.com/business/archive/2014/09/the-college-where-students-can-minor-in-craft-beer/38004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suny.edu/sunypp/docs/884.pdf" TargetMode="External"/><Relationship Id="rId5" Type="http://schemas.openxmlformats.org/officeDocument/2006/relationships/hyperlink" Target="https://www.google.com/" TargetMode="External"/><Relationship Id="rId4" Type="http://schemas.openxmlformats.org/officeDocument/2006/relationships/hyperlink" Target="http://www.theguardian.com/media/greenslade/2014/sep/12/coffee-south-carolin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xploreaccess.org/accessible-online-cours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blue.suny.edu" TargetMode="External"/><Relationship Id="rId5" Type="http://schemas.openxmlformats.org/officeDocument/2006/relationships/hyperlink" Target="https://fb.me/g/56jEjb4Jg/cvlyIVBh" TargetMode="External"/><Relationship Id="rId4" Type="http://schemas.openxmlformats.org/officeDocument/2006/relationships/hyperlink" Target="mailto:SUNY-EIT-subscribe-request@LS.SYSADM.SUNY.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Nazely.Kurkjian@suny.ed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diagramcenter.org/making-images-accessible.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iagramcenter.org/making-images-accessible.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diagramcenter.org/making-images-accessibl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3541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Creating Accessible </a:t>
            </a:r>
            <a:endParaRPr b="1"/>
          </a:p>
          <a:p>
            <a:pPr marL="0" lvl="0" indent="0" algn="ctr" rtl="0">
              <a:spcBef>
                <a:spcPts val="0"/>
              </a:spcBef>
              <a:spcAft>
                <a:spcPts val="0"/>
              </a:spcAft>
              <a:buNone/>
            </a:pPr>
            <a:r>
              <a:rPr lang="en" b="1"/>
              <a:t>Word Documents </a:t>
            </a:r>
            <a:endParaRPr b="1"/>
          </a:p>
          <a:p>
            <a:pPr marL="0" lvl="0" indent="0" algn="ctr" rtl="0">
              <a:spcBef>
                <a:spcPts val="0"/>
              </a:spcBef>
              <a:spcAft>
                <a:spcPts val="0"/>
              </a:spcAft>
              <a:buNone/>
            </a:pPr>
            <a:r>
              <a:rPr lang="en" sz="3600" b="1"/>
              <a:t>(Microsoft Word 2016)</a:t>
            </a:r>
            <a:endParaRPr sz="3600" b="1"/>
          </a:p>
        </p:txBody>
      </p:sp>
      <p:sp>
        <p:nvSpPr>
          <p:cNvPr id="55" name="Google Shape;55;p13"/>
          <p:cNvSpPr txBox="1">
            <a:spLocks noGrp="1"/>
          </p:cNvSpPr>
          <p:nvPr>
            <p:ph type="subTitle" idx="1"/>
          </p:nvPr>
        </p:nvSpPr>
        <p:spPr>
          <a:xfrm>
            <a:off x="311700" y="35199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rPr>
              <a:t>Nazely Kurkjian</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Tables</a:t>
            </a:r>
            <a:endParaRPr/>
          </a:p>
        </p:txBody>
      </p:sp>
      <p:pic>
        <p:nvPicPr>
          <p:cNvPr id="121" name="Google Shape;121;p22" descr="By right clicking on a table, one can provide an alt text description through Table Properties &gt; Alt Text, and then enter a title and description"/>
          <p:cNvPicPr preferRelativeResize="0"/>
          <p:nvPr/>
        </p:nvPicPr>
        <p:blipFill>
          <a:blip r:embed="rId3">
            <a:alphaModFix/>
          </a:blip>
          <a:stretch>
            <a:fillRect/>
          </a:stretch>
        </p:blipFill>
        <p:spPr>
          <a:xfrm>
            <a:off x="2209300" y="163725"/>
            <a:ext cx="4609949" cy="4816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Tables 2</a:t>
            </a:r>
            <a:endParaRPr/>
          </a:p>
        </p:txBody>
      </p:sp>
      <p:pic>
        <p:nvPicPr>
          <p:cNvPr id="127" name="Google Shape;127;p23" descr="In the Layout tab, select Repeat Header Rows "/>
          <p:cNvPicPr preferRelativeResize="0"/>
          <p:nvPr/>
        </p:nvPicPr>
        <p:blipFill>
          <a:blip r:embed="rId3">
            <a:alphaModFix/>
          </a:blip>
          <a:stretch>
            <a:fillRect/>
          </a:stretch>
        </p:blipFill>
        <p:spPr>
          <a:xfrm>
            <a:off x="290975" y="1418719"/>
            <a:ext cx="8520600" cy="16211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Tables 3</a:t>
            </a:r>
            <a:endParaRPr/>
          </a:p>
        </p:txBody>
      </p:sp>
      <p:sp>
        <p:nvSpPr>
          <p:cNvPr id="133" name="Google Shape;133;p24"/>
          <p:cNvSpPr txBox="1">
            <a:spLocks noGrp="1"/>
          </p:cNvSpPr>
          <p:nvPr>
            <p:ph type="body" idx="1"/>
          </p:nvPr>
        </p:nvSpPr>
        <p:spPr>
          <a:xfrm>
            <a:off x="311700" y="1152475"/>
            <a:ext cx="8520600" cy="3757200"/>
          </a:xfrm>
          <a:prstGeom prst="rect">
            <a:avLst/>
          </a:prstGeom>
        </p:spPr>
        <p:txBody>
          <a:bodyPr spcFirstLastPara="1" wrap="square" lIns="91425" tIns="91425" rIns="91425" bIns="91425" anchor="t" anchorCtr="0">
            <a:noAutofit/>
          </a:bodyPr>
          <a:lstStyle/>
          <a:p>
            <a:pPr marL="0" lvl="0" indent="0" algn="l" rtl="0">
              <a:lnSpc>
                <a:spcPct val="162000"/>
              </a:lnSpc>
              <a:spcBef>
                <a:spcPts val="0"/>
              </a:spcBef>
              <a:spcAft>
                <a:spcPts val="0"/>
              </a:spcAft>
              <a:buClr>
                <a:schemeClr val="dk1"/>
              </a:buClr>
              <a:buSzPts val="1100"/>
              <a:buFont typeface="Arial"/>
              <a:buNone/>
            </a:pPr>
            <a:r>
              <a:rPr lang="en" sz="1550">
                <a:solidFill>
                  <a:srgbClr val="333333"/>
                </a:solidFill>
                <a:highlight>
                  <a:srgbClr val="FFFFFF"/>
                </a:highlight>
                <a:latin typeface="Oswald"/>
                <a:ea typeface="Oswald"/>
                <a:cs typeface="Oswald"/>
                <a:sym typeface="Oswald"/>
              </a:rPr>
              <a:t>January 19 through 23: Photography for Social Reform, the Early Days</a:t>
            </a:r>
            <a:endParaRPr sz="1550">
              <a:solidFill>
                <a:srgbClr val="333333"/>
              </a:solidFill>
              <a:highlight>
                <a:srgbClr val="FFFFFF"/>
              </a:highlight>
              <a:latin typeface="Oswald"/>
              <a:ea typeface="Oswald"/>
              <a:cs typeface="Oswald"/>
              <a:sym typeface="Oswald"/>
            </a:endParaRPr>
          </a:p>
          <a:p>
            <a:pPr marL="0" lvl="0" indent="0" algn="l" rtl="0">
              <a:spcBef>
                <a:spcPts val="1400"/>
              </a:spcBef>
              <a:spcAft>
                <a:spcPts val="0"/>
              </a:spcAft>
              <a:buClr>
                <a:schemeClr val="dk1"/>
              </a:buClr>
              <a:buSzPts val="1100"/>
              <a:buFont typeface="Arial"/>
              <a:buNone/>
            </a:pPr>
            <a:r>
              <a:rPr lang="en" sz="1250">
                <a:solidFill>
                  <a:srgbClr val="333333"/>
                </a:solidFill>
                <a:highlight>
                  <a:srgbClr val="FFFFFF"/>
                </a:highlight>
              </a:rPr>
              <a:t>Photographers Jacob Riis and Lewis Hine.</a:t>
            </a:r>
            <a:endParaRPr sz="1250">
              <a:solidFill>
                <a:srgbClr val="333333"/>
              </a:solidFill>
              <a:highlight>
                <a:srgbClr val="FFFFFF"/>
              </a:highlight>
            </a:endParaRPr>
          </a:p>
          <a:p>
            <a:pPr marL="0" lvl="0" indent="0" algn="l" rtl="0">
              <a:spcBef>
                <a:spcPts val="1800"/>
              </a:spcBef>
              <a:spcAft>
                <a:spcPts val="0"/>
              </a:spcAft>
              <a:buClr>
                <a:schemeClr val="dk1"/>
              </a:buClr>
              <a:buSzPts val="1100"/>
              <a:buFont typeface="Arial"/>
              <a:buNone/>
            </a:pPr>
            <a:r>
              <a:rPr lang="en" sz="1250">
                <a:solidFill>
                  <a:srgbClr val="333333"/>
                </a:solidFill>
                <a:highlight>
                  <a:srgbClr val="FFFFFF"/>
                </a:highlight>
              </a:rPr>
              <a:t>Read pages 95 through 120.</a:t>
            </a:r>
            <a:endParaRPr sz="1250">
              <a:solidFill>
                <a:srgbClr val="333333"/>
              </a:solidFill>
              <a:highlight>
                <a:srgbClr val="FFFFFF"/>
              </a:highlight>
            </a:endParaRPr>
          </a:p>
          <a:p>
            <a:pPr marL="0" lvl="0" indent="0" algn="l" rtl="0">
              <a:spcBef>
                <a:spcPts val="1800"/>
              </a:spcBef>
              <a:spcAft>
                <a:spcPts val="0"/>
              </a:spcAft>
              <a:buClr>
                <a:schemeClr val="dk1"/>
              </a:buClr>
              <a:buSzPts val="1100"/>
              <a:buFont typeface="Arial"/>
              <a:buNone/>
            </a:pPr>
            <a:r>
              <a:rPr lang="en" sz="1250">
                <a:solidFill>
                  <a:srgbClr val="333333"/>
                </a:solidFill>
                <a:highlight>
                  <a:srgbClr val="FFFFFF"/>
                </a:highlight>
              </a:rPr>
              <a:t>Take Module 3 Quiz.</a:t>
            </a:r>
            <a:endParaRPr sz="1250">
              <a:solidFill>
                <a:srgbClr val="333333"/>
              </a:solidFill>
              <a:highlight>
                <a:srgbClr val="FFFFFF"/>
              </a:highlight>
            </a:endParaRPr>
          </a:p>
          <a:p>
            <a:pPr marL="0" lvl="0" indent="0" algn="l" rtl="0">
              <a:lnSpc>
                <a:spcPct val="162000"/>
              </a:lnSpc>
              <a:spcBef>
                <a:spcPts val="1800"/>
              </a:spcBef>
              <a:spcAft>
                <a:spcPts val="0"/>
              </a:spcAft>
              <a:buClr>
                <a:schemeClr val="dk1"/>
              </a:buClr>
              <a:buSzPts val="1100"/>
              <a:buFont typeface="Arial"/>
              <a:buNone/>
            </a:pPr>
            <a:r>
              <a:rPr lang="en" sz="1550">
                <a:solidFill>
                  <a:srgbClr val="333333"/>
                </a:solidFill>
                <a:highlight>
                  <a:srgbClr val="FFFFFF"/>
                </a:highlight>
                <a:latin typeface="Oswald"/>
                <a:ea typeface="Oswald"/>
                <a:cs typeface="Oswald"/>
                <a:sym typeface="Oswald"/>
              </a:rPr>
              <a:t>January 26 through 30: Twentieth Century Reformers</a:t>
            </a:r>
            <a:endParaRPr sz="1550">
              <a:solidFill>
                <a:srgbClr val="333333"/>
              </a:solidFill>
              <a:highlight>
                <a:srgbClr val="FFFFFF"/>
              </a:highlight>
              <a:latin typeface="Oswald"/>
              <a:ea typeface="Oswald"/>
              <a:cs typeface="Oswald"/>
              <a:sym typeface="Oswald"/>
            </a:endParaRPr>
          </a:p>
          <a:p>
            <a:pPr marL="0" lvl="0" indent="0" algn="l" rtl="0">
              <a:spcBef>
                <a:spcPts val="1400"/>
              </a:spcBef>
              <a:spcAft>
                <a:spcPts val="0"/>
              </a:spcAft>
              <a:buClr>
                <a:schemeClr val="dk1"/>
              </a:buClr>
              <a:buSzPts val="1100"/>
              <a:buFont typeface="Arial"/>
              <a:buNone/>
            </a:pPr>
            <a:r>
              <a:rPr lang="en" sz="1350">
                <a:solidFill>
                  <a:srgbClr val="333333"/>
                </a:solidFill>
                <a:highlight>
                  <a:srgbClr val="FFFFFF"/>
                </a:highlight>
              </a:rPr>
              <a:t>Photographers W. Eugene Smith and Sebastião Salgado.</a:t>
            </a:r>
            <a:endParaRPr sz="1350">
              <a:solidFill>
                <a:srgbClr val="333333"/>
              </a:solidFill>
              <a:highlight>
                <a:srgbClr val="FFFFFF"/>
              </a:highlight>
            </a:endParaRPr>
          </a:p>
          <a:p>
            <a:pPr marL="0" lvl="0" indent="0" algn="l" rtl="0">
              <a:spcBef>
                <a:spcPts val="1800"/>
              </a:spcBef>
              <a:spcAft>
                <a:spcPts val="0"/>
              </a:spcAft>
              <a:buClr>
                <a:schemeClr val="dk1"/>
              </a:buClr>
              <a:buSzPts val="1100"/>
              <a:buFont typeface="Arial"/>
              <a:buNone/>
            </a:pPr>
            <a:r>
              <a:rPr lang="en" sz="1350">
                <a:solidFill>
                  <a:srgbClr val="333333"/>
                </a:solidFill>
                <a:highlight>
                  <a:srgbClr val="FFFFFF"/>
                </a:highlight>
              </a:rPr>
              <a:t>Read pages 143 through 187.</a:t>
            </a:r>
            <a:endParaRPr sz="1350">
              <a:solidFill>
                <a:srgbClr val="333333"/>
              </a:solidFill>
              <a:highlight>
                <a:srgbClr val="FFFFFF"/>
              </a:highlight>
            </a:endParaRPr>
          </a:p>
          <a:p>
            <a:pPr marL="0" lvl="0" indent="0" algn="l" rtl="0">
              <a:spcBef>
                <a:spcPts val="1800"/>
              </a:spcBef>
              <a:spcAft>
                <a:spcPts val="0"/>
              </a:spcAft>
              <a:buClr>
                <a:schemeClr val="dk1"/>
              </a:buClr>
              <a:buSzPts val="1100"/>
              <a:buFont typeface="Arial"/>
              <a:buNone/>
            </a:pPr>
            <a:r>
              <a:rPr lang="en" sz="1350">
                <a:solidFill>
                  <a:srgbClr val="333333"/>
                </a:solidFill>
                <a:highlight>
                  <a:srgbClr val="FFFFFF"/>
                </a:highlight>
              </a:rPr>
              <a:t>Take Module 4 Quiz.</a:t>
            </a:r>
            <a:endParaRPr sz="1350">
              <a:solidFill>
                <a:srgbClr val="333333"/>
              </a:solidFill>
              <a:highlight>
                <a:srgbClr val="FFFFFF"/>
              </a:highlight>
            </a:endParaRPr>
          </a:p>
          <a:p>
            <a:pPr marL="0" lvl="0" indent="0" algn="l" rtl="0">
              <a:spcBef>
                <a:spcPts val="1800"/>
              </a:spcBef>
              <a:spcAft>
                <a:spcPts val="1600"/>
              </a:spcAft>
              <a:buNone/>
            </a:pPr>
            <a:endParaRPr sz="1450" b="1">
              <a:solidFill>
                <a:srgbClr val="333333"/>
              </a:solidFill>
              <a:highlight>
                <a:srgbClr val="FFFFFF"/>
              </a:highlight>
            </a:endParaRPr>
          </a:p>
        </p:txBody>
      </p:sp>
      <p:sp>
        <p:nvSpPr>
          <p:cNvPr id="134" name="Google Shape;134;p24"/>
          <p:cNvSpPr txBox="1"/>
          <p:nvPr/>
        </p:nvSpPr>
        <p:spPr>
          <a:xfrm>
            <a:off x="6168300" y="4695400"/>
            <a:ext cx="3265500"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3"/>
              </a:rPr>
              <a:t>Accessibility for Online Course Content</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Columns</a:t>
            </a:r>
            <a:endParaRPr/>
          </a:p>
        </p:txBody>
      </p:sp>
      <p:pic>
        <p:nvPicPr>
          <p:cNvPr id="140" name="Google Shape;140;p25"/>
          <p:cNvPicPr preferRelativeResize="0"/>
          <p:nvPr/>
        </p:nvPicPr>
        <p:blipFill>
          <a:blip r:embed="rId3">
            <a:alphaModFix/>
          </a:blip>
          <a:stretch>
            <a:fillRect/>
          </a:stretch>
        </p:blipFill>
        <p:spPr>
          <a:xfrm>
            <a:off x="533400" y="1322525"/>
            <a:ext cx="8143300" cy="1850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Hyperlinks</a:t>
            </a:r>
            <a:endParaRPr/>
          </a:p>
        </p:txBody>
      </p:sp>
      <p:pic>
        <p:nvPicPr>
          <p:cNvPr id="146" name="Google Shape;146;p26" descr="Right click on URL to change the text to display the hyperlink"/>
          <p:cNvPicPr preferRelativeResize="0"/>
          <p:nvPr/>
        </p:nvPicPr>
        <p:blipFill>
          <a:blip r:embed="rId3">
            <a:alphaModFix/>
          </a:blip>
          <a:stretch>
            <a:fillRect/>
          </a:stretch>
        </p:blipFill>
        <p:spPr>
          <a:xfrm>
            <a:off x="1143000" y="1170125"/>
            <a:ext cx="6717401" cy="3515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Google Shape;151;p27" descr="Examples of problematic hyperlinks and accessible hyperlinks, with descriptions of the underlying issues" title="Meaningful Hyperlinks"/>
          <p:cNvGraphicFramePr/>
          <p:nvPr/>
        </p:nvGraphicFramePr>
        <p:xfrm>
          <a:off x="406600" y="254950"/>
          <a:ext cx="3000000" cy="3000000"/>
        </p:xfrm>
        <a:graphic>
          <a:graphicData uri="http://schemas.openxmlformats.org/drawingml/2006/table">
            <a:tbl>
              <a:tblPr>
                <a:noFill/>
                <a:tableStyleId>{BDD67880-96A0-488E-8AA8-FB00569C91C5}</a:tableStyleId>
              </a:tblPr>
              <a:tblGrid>
                <a:gridCol w="2555325">
                  <a:extLst>
                    <a:ext uri="{9D8B030D-6E8A-4147-A177-3AD203B41FA5}">
                      <a16:colId xmlns:a16="http://schemas.microsoft.com/office/drawing/2014/main" val="20000"/>
                    </a:ext>
                  </a:extLst>
                </a:gridCol>
                <a:gridCol w="2555325">
                  <a:extLst>
                    <a:ext uri="{9D8B030D-6E8A-4147-A177-3AD203B41FA5}">
                      <a16:colId xmlns:a16="http://schemas.microsoft.com/office/drawing/2014/main" val="20001"/>
                    </a:ext>
                  </a:extLst>
                </a:gridCol>
                <a:gridCol w="3192000">
                  <a:extLst>
                    <a:ext uri="{9D8B030D-6E8A-4147-A177-3AD203B41FA5}">
                      <a16:colId xmlns:a16="http://schemas.microsoft.com/office/drawing/2014/main" val="20002"/>
                    </a:ext>
                  </a:extLst>
                </a:gridCol>
              </a:tblGrid>
              <a:tr h="430250">
                <a:tc>
                  <a:txBody>
                    <a:bodyPr/>
                    <a:lstStyle/>
                    <a:p>
                      <a:pPr marL="0" lvl="0" indent="0" algn="ctr" rtl="0">
                        <a:spcBef>
                          <a:spcPts val="0"/>
                        </a:spcBef>
                        <a:spcAft>
                          <a:spcPts val="0"/>
                        </a:spcAft>
                        <a:buClr>
                          <a:srgbClr val="111111"/>
                        </a:buClr>
                        <a:buFont typeface="Proxima Nova"/>
                        <a:buNone/>
                      </a:pPr>
                      <a:r>
                        <a:rPr lang="en" b="1"/>
                        <a:t>Original Example</a:t>
                      </a:r>
                      <a:endParaRPr b="1"/>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rgbClr val="111111"/>
                        </a:buClr>
                        <a:buFont typeface="Proxima Nova"/>
                        <a:buNone/>
                      </a:pPr>
                      <a:r>
                        <a:rPr lang="en" b="1"/>
                        <a:t>Problem</a:t>
                      </a:r>
                      <a:endParaRPr b="1"/>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rgbClr val="111111"/>
                        </a:buClr>
                        <a:buFont typeface="Proxima Nova"/>
                        <a:buNone/>
                      </a:pPr>
                      <a:r>
                        <a:rPr lang="en" b="1"/>
                        <a:t>Corrected Example</a:t>
                      </a:r>
                      <a:endParaRPr b="1"/>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85700">
                <a:tc>
                  <a:txBody>
                    <a:bodyPr/>
                    <a:lstStyle/>
                    <a:p>
                      <a:pPr marL="0" lvl="0" indent="0" algn="l" rtl="0">
                        <a:spcBef>
                          <a:spcPts val="0"/>
                        </a:spcBef>
                        <a:spcAft>
                          <a:spcPts val="0"/>
                        </a:spcAft>
                        <a:buClr>
                          <a:srgbClr val="1155CC"/>
                        </a:buClr>
                        <a:buFont typeface="Proxima Nova"/>
                        <a:buNone/>
                      </a:pPr>
                      <a:r>
                        <a:rPr lang="en" u="sng">
                          <a:solidFill>
                            <a:schemeClr val="hlink"/>
                          </a:solidFill>
                          <a:hlinkClick r:id="rId3"/>
                        </a:rPr>
                        <a:t>Article 1</a:t>
                      </a:r>
                      <a:endParaRPr/>
                    </a:p>
                    <a:p>
                      <a:pPr marL="0" lvl="0" indent="0" algn="l" rtl="0">
                        <a:spcBef>
                          <a:spcPts val="0"/>
                        </a:spcBef>
                        <a:spcAft>
                          <a:spcPts val="0"/>
                        </a:spcAft>
                        <a:buClr>
                          <a:srgbClr val="000000"/>
                        </a:buClr>
                        <a:buFont typeface="Arial"/>
                        <a:buNone/>
                      </a:pP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111111"/>
                        </a:buClr>
                        <a:buFont typeface="Proxima Nova"/>
                        <a:buNone/>
                      </a:pPr>
                      <a:r>
                        <a:rPr lang="en"/>
                        <a:t>Link titles are not descriptive of the underlying content.</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1155CC"/>
                        </a:buClr>
                        <a:buFont typeface="Proxima Nova"/>
                        <a:buNone/>
                      </a:pPr>
                      <a:r>
                        <a:rPr lang="en" u="sng">
                          <a:solidFill>
                            <a:schemeClr val="hlink"/>
                          </a:solidFill>
                          <a:hlinkClick r:id="rId3"/>
                        </a:rPr>
                        <a:t>Article: The College Where Students Can Minor in Craft Beer</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141700">
                <a:tc>
                  <a:txBody>
                    <a:bodyPr/>
                    <a:lstStyle/>
                    <a:p>
                      <a:pPr marL="0" lvl="0" indent="0" algn="l" rtl="0">
                        <a:spcBef>
                          <a:spcPts val="0"/>
                        </a:spcBef>
                        <a:spcAft>
                          <a:spcPts val="0"/>
                        </a:spcAft>
                        <a:buClr>
                          <a:srgbClr val="1155CC"/>
                        </a:buClr>
                        <a:buFont typeface="Proxima Nova"/>
                        <a:buNone/>
                      </a:pPr>
                      <a:r>
                        <a:rPr lang="en" u="sng">
                          <a:solidFill>
                            <a:schemeClr val="hlink"/>
                          </a:solidFill>
                          <a:hlinkClick r:id="rId4"/>
                        </a:rPr>
                        <a:t>http://www.theguardian.com/media/greenslade/2014/sep/12/coffee-south-carolina</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111111"/>
                        </a:buClr>
                        <a:buFont typeface="Proxima Nova"/>
                        <a:buNone/>
                      </a:pPr>
                      <a:r>
                        <a:rPr lang="en"/>
                        <a:t>The hyperlink is too long and not contextual.</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1155CC"/>
                        </a:buClr>
                        <a:buFont typeface="Proxima Nova"/>
                        <a:buNone/>
                      </a:pPr>
                      <a:r>
                        <a:rPr lang="en" u="sng">
                          <a:solidFill>
                            <a:schemeClr val="hlink"/>
                          </a:solidFill>
                          <a:hlinkClick r:id="rId4"/>
                        </a:rPr>
                        <a:t>Journalists Drink More Coffee than Anyone</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29725">
                <a:tc>
                  <a:txBody>
                    <a:bodyPr/>
                    <a:lstStyle/>
                    <a:p>
                      <a:pPr marL="0" lvl="0" indent="0" algn="l" rtl="0">
                        <a:spcBef>
                          <a:spcPts val="0"/>
                        </a:spcBef>
                        <a:spcAft>
                          <a:spcPts val="0"/>
                        </a:spcAft>
                        <a:buClr>
                          <a:srgbClr val="111111"/>
                        </a:buClr>
                        <a:buFont typeface="Proxima Nova"/>
                        <a:buNone/>
                      </a:pPr>
                      <a:r>
                        <a:rPr lang="en"/>
                        <a:t>Google search engine, </a:t>
                      </a:r>
                      <a:r>
                        <a:rPr lang="en" u="sng">
                          <a:solidFill>
                            <a:schemeClr val="hlink"/>
                          </a:solidFill>
                          <a:hlinkClick r:id="rId5"/>
                        </a:rPr>
                        <a:t>click here</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111111"/>
                        </a:buClr>
                        <a:buFont typeface="Proxima Nova"/>
                        <a:buNone/>
                      </a:pPr>
                      <a:r>
                        <a:rPr lang="en"/>
                        <a:t>The link titles are not unique.</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1155CC"/>
                        </a:buClr>
                        <a:buFont typeface="Proxima Nova"/>
                        <a:buNone/>
                      </a:pPr>
                      <a:r>
                        <a:rPr lang="en" u="sng">
                          <a:solidFill>
                            <a:schemeClr val="hlink"/>
                          </a:solidFill>
                          <a:hlinkClick r:id="rId5"/>
                        </a:rPr>
                        <a:t>Google</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110575">
                <a:tc>
                  <a:txBody>
                    <a:bodyPr/>
                    <a:lstStyle/>
                    <a:p>
                      <a:pPr marL="0" lvl="0" indent="0" algn="l" rtl="0">
                        <a:spcBef>
                          <a:spcPts val="0"/>
                        </a:spcBef>
                        <a:spcAft>
                          <a:spcPts val="0"/>
                        </a:spcAft>
                        <a:buClr>
                          <a:srgbClr val="000000"/>
                        </a:buClr>
                        <a:buSzPts val="1100"/>
                        <a:buFont typeface="Arial"/>
                        <a:buNone/>
                      </a:pPr>
                      <a:r>
                        <a:rPr lang="en" u="sng">
                          <a:solidFill>
                            <a:schemeClr val="hlink"/>
                          </a:solidFill>
                          <a:hlinkClick r:id="rId6"/>
                        </a:rPr>
                        <a:t>SUNY Electronic &amp; Information Technology (EIT) Accessibility Committee Final Report and Recommendations</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a:t>If the browser does not alert the screen reader user that the link is a non-HTML link, it can cause confusion. It assumes that individuals have the program (e.g., Acrobat) installed, to open the content.</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u="sng">
                          <a:solidFill>
                            <a:schemeClr val="hlink"/>
                          </a:solidFill>
                          <a:hlinkClick r:id="rId6"/>
                        </a:rPr>
                        <a:t>SUNY Electronic &amp; Information Technology (EIT) Accessibility Committee Final Report and Recommendations (PDF)</a:t>
                      </a:r>
                      <a:endParaRPr/>
                    </a:p>
                  </a:txBody>
                  <a:tcPr marL="63500" marR="63500" marT="63500" marB="635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329775" y="173750"/>
            <a:ext cx="5090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Color</a:t>
            </a:r>
            <a:endParaRPr/>
          </a:p>
        </p:txBody>
      </p:sp>
      <p:pic>
        <p:nvPicPr>
          <p:cNvPr id="157" name="Google Shape;157;p28" descr="Red/Green colorblind, normal vision, and blue/yellow colorblind examples" title="Good Color Contrast Chart"/>
          <p:cNvPicPr preferRelativeResize="0"/>
          <p:nvPr/>
        </p:nvPicPr>
        <p:blipFill rotWithShape="1">
          <a:blip r:embed="rId3">
            <a:alphaModFix/>
          </a:blip>
          <a:srcRect/>
          <a:stretch/>
        </p:blipFill>
        <p:spPr>
          <a:xfrm>
            <a:off x="3059159" y="865325"/>
            <a:ext cx="5781600" cy="1970700"/>
          </a:xfrm>
          <a:prstGeom prst="rect">
            <a:avLst/>
          </a:prstGeom>
          <a:noFill/>
          <a:ln>
            <a:noFill/>
          </a:ln>
        </p:spPr>
      </p:pic>
      <p:pic>
        <p:nvPicPr>
          <p:cNvPr id="158" name="Google Shape;158;p28" descr="Red/Green Colorblind, normal vision, and blue/yellow colorblind" title="Bad Color Contrast Chart"/>
          <p:cNvPicPr preferRelativeResize="0"/>
          <p:nvPr/>
        </p:nvPicPr>
        <p:blipFill rotWithShape="1">
          <a:blip r:embed="rId4">
            <a:alphaModFix/>
          </a:blip>
          <a:srcRect/>
          <a:stretch/>
        </p:blipFill>
        <p:spPr>
          <a:xfrm>
            <a:off x="3135350" y="3097370"/>
            <a:ext cx="5686800" cy="1815300"/>
          </a:xfrm>
          <a:prstGeom prst="rect">
            <a:avLst/>
          </a:prstGeom>
          <a:noFill/>
          <a:ln>
            <a:noFill/>
          </a:ln>
        </p:spPr>
      </p:pic>
      <p:sp>
        <p:nvSpPr>
          <p:cNvPr id="159" name="Google Shape;159;p28"/>
          <p:cNvSpPr txBox="1"/>
          <p:nvPr/>
        </p:nvSpPr>
        <p:spPr>
          <a:xfrm>
            <a:off x="116250" y="3877550"/>
            <a:ext cx="3128100" cy="9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t>WebAIM Color Contrast Checker</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Colour Contrast Analyser</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Complex Elements</a:t>
            </a:r>
            <a:endParaRPr/>
          </a:p>
        </p:txBody>
      </p:sp>
      <p:sp>
        <p:nvSpPr>
          <p:cNvPr id="165" name="Google Shape;165;p29"/>
          <p:cNvSpPr txBox="1">
            <a:spLocks noGrp="1"/>
          </p:cNvSpPr>
          <p:nvPr>
            <p:ph type="body" idx="1"/>
          </p:nvPr>
        </p:nvSpPr>
        <p:spPr>
          <a:xfrm>
            <a:off x="311700" y="1152475"/>
            <a:ext cx="74892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Char char="●"/>
            </a:pPr>
            <a:r>
              <a:rPr lang="en" sz="2400">
                <a:solidFill>
                  <a:schemeClr val="dk1"/>
                </a:solidFill>
              </a:rPr>
              <a:t>Text wrapping/In-line with text</a:t>
            </a:r>
            <a:endParaRPr sz="2400">
              <a:solidFill>
                <a:schemeClr val="dk1"/>
              </a:solidFill>
            </a:endParaRPr>
          </a:p>
          <a:p>
            <a:pPr marL="457200" lvl="0" indent="-381000" algn="l" rtl="0">
              <a:lnSpc>
                <a:spcPct val="150000"/>
              </a:lnSpc>
              <a:spcBef>
                <a:spcPts val="0"/>
              </a:spcBef>
              <a:spcAft>
                <a:spcPts val="0"/>
              </a:spcAft>
              <a:buClr>
                <a:srgbClr val="000000"/>
              </a:buClr>
              <a:buSzPts val="2400"/>
              <a:buChar char="●"/>
            </a:pPr>
            <a:r>
              <a:rPr lang="en" sz="2400">
                <a:solidFill>
                  <a:schemeClr val="dk1"/>
                </a:solidFill>
              </a:rPr>
              <a:t>Floating elements, such as SmartArt, text boxes, shapes, etc.</a:t>
            </a:r>
            <a:endParaRPr sz="2400">
              <a:solidFill>
                <a:srgbClr val="000000"/>
              </a:solidFill>
            </a:endParaRPr>
          </a:p>
          <a:p>
            <a:pPr marL="457200" lvl="0" indent="-381000" algn="l" rtl="0">
              <a:lnSpc>
                <a:spcPct val="150000"/>
              </a:lnSpc>
              <a:spcBef>
                <a:spcPts val="0"/>
              </a:spcBef>
              <a:spcAft>
                <a:spcPts val="0"/>
              </a:spcAft>
              <a:buClr>
                <a:srgbClr val="000000"/>
              </a:buClr>
              <a:buSzPts val="2400"/>
              <a:buChar char="●"/>
            </a:pPr>
            <a:r>
              <a:rPr lang="en" sz="2400">
                <a:solidFill>
                  <a:srgbClr val="000000"/>
                </a:solidFill>
              </a:rPr>
              <a:t>Data tables with multiple layers of headers</a:t>
            </a:r>
            <a:endParaRPr sz="2400">
              <a:solidFill>
                <a:srgbClr val="000000"/>
              </a:solidFill>
            </a:endParaRPr>
          </a:p>
          <a:p>
            <a:pPr marL="457200" lvl="0" indent="-381000" algn="l" rtl="0">
              <a:lnSpc>
                <a:spcPct val="150000"/>
              </a:lnSpc>
              <a:spcBef>
                <a:spcPts val="0"/>
              </a:spcBef>
              <a:spcAft>
                <a:spcPts val="0"/>
              </a:spcAft>
              <a:buClr>
                <a:srgbClr val="000000"/>
              </a:buClr>
              <a:buSzPts val="2400"/>
              <a:buChar char="●"/>
            </a:pPr>
            <a:r>
              <a:rPr lang="en" sz="2400">
                <a:solidFill>
                  <a:srgbClr val="000000"/>
                </a:solidFill>
              </a:rPr>
              <a:t>Math expressions</a:t>
            </a:r>
            <a:endParaRPr sz="2400">
              <a:solidFill>
                <a:srgbClr val="000000"/>
              </a:solidFill>
            </a:endParaRPr>
          </a:p>
          <a:p>
            <a:pPr marL="457200" lvl="0" indent="-381000" algn="l" rtl="0">
              <a:lnSpc>
                <a:spcPct val="150000"/>
              </a:lnSpc>
              <a:spcBef>
                <a:spcPts val="0"/>
              </a:spcBef>
              <a:spcAft>
                <a:spcPts val="0"/>
              </a:spcAft>
              <a:buClr>
                <a:srgbClr val="000000"/>
              </a:buClr>
              <a:buSzPts val="2400"/>
              <a:buChar char="●"/>
            </a:pPr>
            <a:r>
              <a:rPr lang="en" sz="2400">
                <a:solidFill>
                  <a:srgbClr val="000000"/>
                </a:solidFill>
              </a:rPr>
              <a:t>Headers &amp; footers</a:t>
            </a:r>
            <a:endParaRPr sz="24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Recommendations</a:t>
            </a:r>
            <a:endParaRPr/>
          </a:p>
        </p:txBody>
      </p:sp>
      <p:sp>
        <p:nvSpPr>
          <p:cNvPr id="171" name="Google Shape;171;p30"/>
          <p:cNvSpPr txBox="1">
            <a:spLocks noGrp="1"/>
          </p:cNvSpPr>
          <p:nvPr>
            <p:ph type="body" idx="1"/>
          </p:nvPr>
        </p:nvSpPr>
        <p:spPr>
          <a:xfrm>
            <a:off x="311700" y="923875"/>
            <a:ext cx="3114000" cy="38574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600"/>
              </a:spcBef>
              <a:spcAft>
                <a:spcPts val="0"/>
              </a:spcAft>
              <a:buClr>
                <a:schemeClr val="dk1"/>
              </a:buClr>
              <a:buSzPts val="2400"/>
              <a:buAutoNum type="arabicPeriod"/>
            </a:pPr>
            <a:r>
              <a:rPr lang="en" sz="2400">
                <a:solidFill>
                  <a:schemeClr val="dk1"/>
                </a:solidFill>
              </a:rPr>
              <a:t>Keep the original source document</a:t>
            </a:r>
            <a:endParaRPr sz="2400">
              <a:solidFill>
                <a:schemeClr val="dk1"/>
              </a:solidFill>
            </a:endParaRPr>
          </a:p>
          <a:p>
            <a:pPr marL="457200" lvl="0" indent="-381000" algn="l" rtl="0">
              <a:lnSpc>
                <a:spcPct val="115000"/>
              </a:lnSpc>
              <a:spcBef>
                <a:spcPts val="0"/>
              </a:spcBef>
              <a:spcAft>
                <a:spcPts val="0"/>
              </a:spcAft>
              <a:buClr>
                <a:schemeClr val="dk1"/>
              </a:buClr>
              <a:buSzPts val="2400"/>
              <a:buAutoNum type="arabicPeriod"/>
            </a:pPr>
            <a:r>
              <a:rPr lang="en" sz="2400">
                <a:solidFill>
                  <a:schemeClr val="dk1"/>
                </a:solidFill>
              </a:rPr>
              <a:t>Do not Print to PDF! Save as PDF </a:t>
            </a:r>
            <a:endParaRPr sz="2400" i="1">
              <a:solidFill>
                <a:schemeClr val="dk1"/>
              </a:solidFill>
            </a:endParaRPr>
          </a:p>
        </p:txBody>
      </p:sp>
      <p:pic>
        <p:nvPicPr>
          <p:cNvPr id="172" name="Google Shape;172;p30" descr="To save a Word document as an accessible PDF, one way is to click File &gt; Save As &gt; and change the Save as type to PDF"/>
          <p:cNvPicPr preferRelativeResize="0"/>
          <p:nvPr/>
        </p:nvPicPr>
        <p:blipFill>
          <a:blip r:embed="rId3">
            <a:alphaModFix/>
          </a:blip>
          <a:stretch>
            <a:fillRect/>
          </a:stretch>
        </p:blipFill>
        <p:spPr>
          <a:xfrm>
            <a:off x="3496775" y="1084875"/>
            <a:ext cx="5316499" cy="36952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Resources</a:t>
            </a:r>
            <a:endParaRPr/>
          </a:p>
        </p:txBody>
      </p:sp>
      <p:sp>
        <p:nvSpPr>
          <p:cNvPr id="178" name="Google Shape;178;p31"/>
          <p:cNvSpPr txBox="1">
            <a:spLocks noGrp="1"/>
          </p:cNvSpPr>
          <p:nvPr>
            <p:ph type="body" idx="1"/>
          </p:nvPr>
        </p:nvSpPr>
        <p:spPr>
          <a:xfrm>
            <a:off x="311700" y="1152475"/>
            <a:ext cx="8520600" cy="378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Designing an Accessible Online Course</a:t>
            </a:r>
            <a:r>
              <a:rPr lang="en">
                <a:solidFill>
                  <a:schemeClr val="dk1"/>
                </a:solidFill>
              </a:rPr>
              <a:t>, Explore Access</a:t>
            </a:r>
            <a:endParaRPr>
              <a:solidFill>
                <a:schemeClr val="dk1"/>
              </a:solidFill>
            </a:endParaRPr>
          </a:p>
          <a:p>
            <a:pPr marL="0" lvl="0" indent="0" algn="l" rtl="0">
              <a:spcBef>
                <a:spcPts val="1600"/>
              </a:spcBef>
              <a:spcAft>
                <a:spcPts val="0"/>
              </a:spcAft>
              <a:buNone/>
            </a:pPr>
            <a:r>
              <a:rPr lang="en">
                <a:solidFill>
                  <a:schemeClr val="dk1"/>
                </a:solidFill>
              </a:rPr>
              <a:t>SUNY Electronic &amp; Information Technology (EIT) Accessibility Listserv</a:t>
            </a:r>
            <a:endParaRPr>
              <a:solidFill>
                <a:schemeClr val="dk1"/>
              </a:solidFill>
            </a:endParaRPr>
          </a:p>
          <a:p>
            <a:pPr marL="457200" lvl="0" indent="-342900" algn="l" rtl="0">
              <a:spcBef>
                <a:spcPts val="1600"/>
              </a:spcBef>
              <a:spcAft>
                <a:spcPts val="0"/>
              </a:spcAft>
              <a:buClr>
                <a:schemeClr val="dk1"/>
              </a:buClr>
              <a:buSzPts val="1800"/>
              <a:buChar char="●"/>
            </a:pPr>
            <a:r>
              <a:rPr lang="en" u="sng">
                <a:solidFill>
                  <a:schemeClr val="hlink"/>
                </a:solidFill>
                <a:hlinkClick r:id="rId4"/>
              </a:rPr>
              <a:t>SUNY-EIT-subscribe-request@LS.SYSADM.SUNY.EDU</a:t>
            </a:r>
            <a:r>
              <a:rPr lang="en">
                <a:solidFill>
                  <a:schemeClr val="dk1"/>
                </a:solidFill>
              </a:rPr>
              <a:t> </a:t>
            </a:r>
            <a:endParaRPr>
              <a:solidFill>
                <a:schemeClr val="dk1"/>
              </a:solidFill>
            </a:endParaRPr>
          </a:p>
          <a:p>
            <a:pPr marL="0" lvl="0" indent="0" algn="l" rtl="0">
              <a:spcBef>
                <a:spcPts val="1600"/>
              </a:spcBef>
              <a:spcAft>
                <a:spcPts val="0"/>
              </a:spcAft>
              <a:buNone/>
            </a:pPr>
            <a:r>
              <a:rPr lang="en" u="sng">
                <a:solidFill>
                  <a:schemeClr val="hlink"/>
                </a:solidFill>
                <a:hlinkClick r:id="rId5"/>
              </a:rPr>
              <a:t>Facebook Workplace: Web Accessibility Group</a:t>
            </a:r>
            <a:endParaRPr>
              <a:solidFill>
                <a:schemeClr val="dk1"/>
              </a:solidFill>
            </a:endParaRPr>
          </a:p>
          <a:p>
            <a:pPr marL="0" lvl="0" indent="0" algn="l" rtl="0">
              <a:spcBef>
                <a:spcPts val="1600"/>
              </a:spcBef>
              <a:spcAft>
                <a:spcPts val="0"/>
              </a:spcAft>
              <a:buNone/>
            </a:pPr>
            <a:r>
              <a:rPr lang="en">
                <a:solidFill>
                  <a:schemeClr val="dk1"/>
                </a:solidFill>
              </a:rPr>
              <a:t>SUNY’s EIT Accessibility implementation guidance for web, digital, procurement, libraries, and classroom accessibility may be found on SUNY Blue: </a:t>
            </a:r>
            <a:r>
              <a:rPr lang="en" u="sng">
                <a:solidFill>
                  <a:schemeClr val="hlink"/>
                </a:solidFill>
                <a:hlinkClick r:id="rId6"/>
              </a:rPr>
              <a:t>blue.suny.edu</a:t>
            </a:r>
            <a:endParaRPr>
              <a:solidFill>
                <a:schemeClr val="dk1"/>
              </a:solidFill>
            </a:endParaRPr>
          </a:p>
          <a:p>
            <a:pPr marL="0" lvl="0" indent="0" algn="l" rtl="0">
              <a:spcBef>
                <a:spcPts val="1600"/>
              </a:spcBef>
              <a:spcAft>
                <a:spcPts val="0"/>
              </a:spcAft>
              <a:buNone/>
            </a:pPr>
            <a:r>
              <a:rPr lang="en">
                <a:solidFill>
                  <a:srgbClr val="000000"/>
                </a:solidFill>
              </a:rPr>
              <a:t>Self-paced accessibility training is freely available through Deque University. </a:t>
            </a: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543700" y="316725"/>
            <a:ext cx="5085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Accessibility Checker</a:t>
            </a:r>
            <a:endParaRPr>
              <a:solidFill>
                <a:srgbClr val="000000"/>
              </a:solidFill>
            </a:endParaRPr>
          </a:p>
        </p:txBody>
      </p:sp>
      <p:sp>
        <p:nvSpPr>
          <p:cNvPr id="61" name="Google Shape;61;p14"/>
          <p:cNvSpPr txBox="1">
            <a:spLocks noGrp="1"/>
          </p:cNvSpPr>
          <p:nvPr>
            <p:ph type="body" idx="1"/>
          </p:nvPr>
        </p:nvSpPr>
        <p:spPr>
          <a:xfrm>
            <a:off x="543700" y="991100"/>
            <a:ext cx="8183400" cy="39903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 sz="2400">
                <a:solidFill>
                  <a:srgbClr val="000000"/>
                </a:solidFill>
              </a:rPr>
              <a:t>Tip: Use from the beginning</a:t>
            </a:r>
            <a:endParaRPr sz="2400">
              <a:solidFill>
                <a:srgbClr val="000000"/>
              </a:solidFill>
            </a:endParaRPr>
          </a:p>
          <a:p>
            <a:pPr marL="0" lvl="0" indent="0" algn="l" rtl="0">
              <a:lnSpc>
                <a:spcPct val="150000"/>
              </a:lnSpc>
              <a:spcBef>
                <a:spcPts val="600"/>
              </a:spcBef>
              <a:spcAft>
                <a:spcPts val="0"/>
              </a:spcAft>
              <a:buNone/>
            </a:pPr>
            <a:r>
              <a:rPr lang="en" sz="2400">
                <a:solidFill>
                  <a:srgbClr val="000000"/>
                </a:solidFill>
              </a:rPr>
              <a:t>Types of issues:</a:t>
            </a:r>
            <a:endParaRPr sz="2400">
              <a:solidFill>
                <a:srgbClr val="000000"/>
              </a:solidFill>
            </a:endParaRPr>
          </a:p>
          <a:p>
            <a:pPr marL="457200" lvl="0" indent="-381000" algn="l" rtl="0">
              <a:lnSpc>
                <a:spcPct val="150000"/>
              </a:lnSpc>
              <a:spcBef>
                <a:spcPts val="600"/>
              </a:spcBef>
              <a:spcAft>
                <a:spcPts val="0"/>
              </a:spcAft>
              <a:buClr>
                <a:srgbClr val="000000"/>
              </a:buClr>
              <a:buSzPts val="2400"/>
              <a:buChar char="●"/>
            </a:pPr>
            <a:r>
              <a:rPr lang="en" sz="2400">
                <a:solidFill>
                  <a:srgbClr val="000000"/>
                </a:solidFill>
              </a:rPr>
              <a:t>Error</a:t>
            </a:r>
            <a:endParaRPr sz="2400">
              <a:solidFill>
                <a:srgbClr val="000000"/>
              </a:solidFill>
            </a:endParaRPr>
          </a:p>
          <a:p>
            <a:pPr marL="457200" lvl="0" indent="-381000" algn="l" rtl="0">
              <a:lnSpc>
                <a:spcPct val="150000"/>
              </a:lnSpc>
              <a:spcBef>
                <a:spcPts val="0"/>
              </a:spcBef>
              <a:spcAft>
                <a:spcPts val="0"/>
              </a:spcAft>
              <a:buClr>
                <a:srgbClr val="000000"/>
              </a:buClr>
              <a:buSzPts val="2400"/>
              <a:buChar char="●"/>
            </a:pPr>
            <a:r>
              <a:rPr lang="en" sz="2400">
                <a:solidFill>
                  <a:srgbClr val="000000"/>
                </a:solidFill>
              </a:rPr>
              <a:t>Warning</a:t>
            </a:r>
            <a:endParaRPr sz="2400">
              <a:solidFill>
                <a:srgbClr val="000000"/>
              </a:solidFill>
            </a:endParaRPr>
          </a:p>
          <a:p>
            <a:pPr marL="457200" lvl="0" indent="-381000" algn="l" rtl="0">
              <a:lnSpc>
                <a:spcPct val="150000"/>
              </a:lnSpc>
              <a:spcBef>
                <a:spcPts val="0"/>
              </a:spcBef>
              <a:spcAft>
                <a:spcPts val="0"/>
              </a:spcAft>
              <a:buClr>
                <a:srgbClr val="000000"/>
              </a:buClr>
              <a:buSzPts val="2400"/>
              <a:buChar char="●"/>
            </a:pPr>
            <a:r>
              <a:rPr lang="en" sz="2400">
                <a:solidFill>
                  <a:srgbClr val="000000"/>
                </a:solidFill>
              </a:rPr>
              <a:t>Tip</a:t>
            </a:r>
            <a:endParaRPr sz="2400">
              <a:solidFill>
                <a:srgbClr val="000000"/>
              </a:solidFill>
            </a:endParaRPr>
          </a:p>
          <a:p>
            <a:pPr marL="0" lvl="0" indent="0" algn="l" rtl="0">
              <a:lnSpc>
                <a:spcPct val="150000"/>
              </a:lnSpc>
              <a:spcBef>
                <a:spcPts val="600"/>
              </a:spcBef>
              <a:spcAft>
                <a:spcPts val="0"/>
              </a:spcAft>
              <a:buNone/>
            </a:pPr>
            <a:r>
              <a:rPr lang="en" sz="2400">
                <a:solidFill>
                  <a:schemeClr val="dk1"/>
                </a:solidFill>
              </a:rPr>
              <a:t>Note: cannot catch everything; use human judgment</a:t>
            </a:r>
            <a:endParaRPr sz="2400">
              <a:solidFill>
                <a:srgbClr val="000000"/>
              </a:solidFill>
            </a:endParaRPr>
          </a:p>
          <a:p>
            <a:pPr marL="0" lvl="0" indent="0" algn="l" rtl="0">
              <a:spcBef>
                <a:spcPts val="600"/>
              </a:spcBef>
              <a:spcAft>
                <a:spcPts val="0"/>
              </a:spcAft>
              <a:buNone/>
            </a:pPr>
            <a:endParaRPr sz="2400">
              <a:solidFill>
                <a:srgbClr val="000000"/>
              </a:solidFill>
            </a:endParaRPr>
          </a:p>
        </p:txBody>
      </p:sp>
      <p:pic>
        <p:nvPicPr>
          <p:cNvPr id="62" name="Google Shape;62;p14" descr="Select Check Accessibility to use Accessibility Checker feature"/>
          <p:cNvPicPr preferRelativeResize="0"/>
          <p:nvPr/>
        </p:nvPicPr>
        <p:blipFill>
          <a:blip r:embed="rId3">
            <a:alphaModFix/>
          </a:blip>
          <a:stretch>
            <a:fillRect/>
          </a:stretch>
        </p:blipFill>
        <p:spPr>
          <a:xfrm>
            <a:off x="4428475" y="1108975"/>
            <a:ext cx="4193250" cy="289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a:t>
            </a:r>
            <a:endParaRPr/>
          </a:p>
        </p:txBody>
      </p:sp>
      <p:sp>
        <p:nvSpPr>
          <p:cNvPr id="184" name="Google Shape;18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Nazely Kurkjian</a:t>
            </a:r>
            <a:endParaRPr sz="2400">
              <a:solidFill>
                <a:srgbClr val="000000"/>
              </a:solidFill>
            </a:endParaRPr>
          </a:p>
          <a:p>
            <a:pPr marL="0" lvl="0" indent="0" algn="l" rtl="0">
              <a:spcBef>
                <a:spcPts val="0"/>
              </a:spcBef>
              <a:spcAft>
                <a:spcPts val="0"/>
              </a:spcAft>
              <a:buNone/>
            </a:pPr>
            <a:r>
              <a:rPr lang="en" sz="2400">
                <a:solidFill>
                  <a:srgbClr val="000000"/>
                </a:solidFill>
              </a:rPr>
              <a:t>Coordinator of Disability, Diversity &amp; Nontraditional Student Services</a:t>
            </a:r>
            <a:endParaRPr sz="2400">
              <a:solidFill>
                <a:srgbClr val="000000"/>
              </a:solidFill>
            </a:endParaRPr>
          </a:p>
          <a:p>
            <a:pPr marL="0" lvl="0" indent="0" algn="l" rtl="0">
              <a:spcBef>
                <a:spcPts val="0"/>
              </a:spcBef>
              <a:spcAft>
                <a:spcPts val="1000"/>
              </a:spcAft>
              <a:buNone/>
            </a:pPr>
            <a:r>
              <a:rPr lang="en" sz="2400" u="sng">
                <a:solidFill>
                  <a:schemeClr val="hlink"/>
                </a:solidFill>
                <a:hlinkClick r:id="rId3"/>
              </a:rPr>
              <a:t>Nazely.Kurkjian@suny.edu</a:t>
            </a:r>
            <a:endParaRPr sz="2400"/>
          </a:p>
        </p:txBody>
      </p:sp>
      <p:pic>
        <p:nvPicPr>
          <p:cNvPr id="185" name="Google Shape;185;p32" descr="wheelchair, brain, ASL, T coil, and Braille" title="Disability icons"/>
          <p:cNvPicPr preferRelativeResize="0"/>
          <p:nvPr/>
        </p:nvPicPr>
        <p:blipFill rotWithShape="1">
          <a:blip r:embed="rId4">
            <a:alphaModFix/>
          </a:blip>
          <a:srcRect/>
          <a:stretch/>
        </p:blipFill>
        <p:spPr>
          <a:xfrm>
            <a:off x="0" y="3713350"/>
            <a:ext cx="9144000" cy="143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43225" y="351725"/>
            <a:ext cx="33141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000000"/>
                </a:solidFill>
              </a:rPr>
              <a:t>Common Issues</a:t>
            </a:r>
            <a:endParaRPr>
              <a:solidFill>
                <a:srgbClr val="000000"/>
              </a:solidFill>
            </a:endParaRPr>
          </a:p>
        </p:txBody>
      </p:sp>
      <p:sp>
        <p:nvSpPr>
          <p:cNvPr id="68" name="Google Shape;68;p15"/>
          <p:cNvSpPr txBox="1">
            <a:spLocks noGrp="1"/>
          </p:cNvSpPr>
          <p:nvPr>
            <p:ph type="body" idx="1"/>
          </p:nvPr>
        </p:nvSpPr>
        <p:spPr>
          <a:xfrm>
            <a:off x="543700" y="991100"/>
            <a:ext cx="4910700" cy="3990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rgbClr val="000000"/>
              </a:buClr>
              <a:buSzPts val="2400"/>
              <a:buChar char="●"/>
            </a:pPr>
            <a:r>
              <a:rPr lang="en" sz="2400">
                <a:solidFill>
                  <a:srgbClr val="000000"/>
                </a:solidFill>
              </a:rPr>
              <a:t>Use of headings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Spacing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Alt text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Images inline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Contextual links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Font type, size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Use of color/contrast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Table headers </a:t>
            </a:r>
            <a:endParaRPr sz="2400">
              <a:solidFill>
                <a:srgbClr val="000000"/>
              </a:solidFill>
              <a:highlight>
                <a:srgbClr val="FFFF00"/>
              </a:highlight>
            </a:endParaRPr>
          </a:p>
          <a:p>
            <a:pPr marL="457200" lvl="0" indent="-381000" algn="l" rtl="0">
              <a:spcBef>
                <a:spcPts val="0"/>
              </a:spcBef>
              <a:spcAft>
                <a:spcPts val="0"/>
              </a:spcAft>
              <a:buClr>
                <a:srgbClr val="000000"/>
              </a:buClr>
              <a:buSzPts val="2400"/>
              <a:buChar char="●"/>
            </a:pPr>
            <a:r>
              <a:rPr lang="en" sz="2400">
                <a:solidFill>
                  <a:srgbClr val="000000"/>
                </a:solidFill>
              </a:rPr>
              <a:t>Columns</a:t>
            </a:r>
            <a:endParaRPr sz="2400">
              <a:solidFill>
                <a:srgbClr val="000000"/>
              </a:solidFill>
            </a:endParaRPr>
          </a:p>
        </p:txBody>
      </p:sp>
      <p:pic>
        <p:nvPicPr>
          <p:cNvPr id="69" name="Google Shape;69;p15" descr="Displays various errors and warnings regarding the accessibility of the document" title="Accessibility Checker Findings"/>
          <p:cNvPicPr preferRelativeResize="0"/>
          <p:nvPr/>
        </p:nvPicPr>
        <p:blipFill>
          <a:blip r:embed="rId3">
            <a:alphaModFix/>
          </a:blip>
          <a:stretch>
            <a:fillRect/>
          </a:stretch>
        </p:blipFill>
        <p:spPr>
          <a:xfrm>
            <a:off x="5606800" y="152400"/>
            <a:ext cx="2066781"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Navigation and Readability</a:t>
            </a:r>
            <a:endParaRPr/>
          </a:p>
        </p:txBody>
      </p:sp>
      <p:graphicFrame>
        <p:nvGraphicFramePr>
          <p:cNvPr id="75" name="Google Shape;75;p16" descr="Recommended fonts, reasonable fonts, and fonts to avoid for accessibility" title="Font Accessibility"/>
          <p:cNvGraphicFramePr/>
          <p:nvPr/>
        </p:nvGraphicFramePr>
        <p:xfrm>
          <a:off x="1295425" y="2495550"/>
          <a:ext cx="3000000" cy="3000000"/>
        </p:xfrm>
        <a:graphic>
          <a:graphicData uri="http://schemas.openxmlformats.org/drawingml/2006/table">
            <a:tbl>
              <a:tblPr>
                <a:noFill/>
                <a:tableStyleId>{AD36BC1F-0A6D-4CA8-AEA5-D08051AE9D07}</a:tableStyleId>
              </a:tblPr>
              <a:tblGrid>
                <a:gridCol w="2294775">
                  <a:extLst>
                    <a:ext uri="{9D8B030D-6E8A-4147-A177-3AD203B41FA5}">
                      <a16:colId xmlns:a16="http://schemas.microsoft.com/office/drawing/2014/main" val="20000"/>
                    </a:ext>
                  </a:extLst>
                </a:gridCol>
                <a:gridCol w="2219125">
                  <a:extLst>
                    <a:ext uri="{9D8B030D-6E8A-4147-A177-3AD203B41FA5}">
                      <a16:colId xmlns:a16="http://schemas.microsoft.com/office/drawing/2014/main" val="20001"/>
                    </a:ext>
                  </a:extLst>
                </a:gridCol>
                <a:gridCol w="2261150">
                  <a:extLst>
                    <a:ext uri="{9D8B030D-6E8A-4147-A177-3AD203B41FA5}">
                      <a16:colId xmlns:a16="http://schemas.microsoft.com/office/drawing/2014/main" val="20002"/>
                    </a:ext>
                  </a:extLst>
                </a:gridCol>
              </a:tblGrid>
              <a:tr h="594675">
                <a:tc>
                  <a:txBody>
                    <a:bodyPr/>
                    <a:lstStyle/>
                    <a:p>
                      <a:pPr marL="0" lvl="0" indent="0" algn="ctr" rtl="0">
                        <a:lnSpc>
                          <a:spcPct val="115000"/>
                        </a:lnSpc>
                        <a:spcBef>
                          <a:spcPts val="600"/>
                        </a:spcBef>
                        <a:spcAft>
                          <a:spcPts val="0"/>
                        </a:spcAft>
                        <a:buNone/>
                      </a:pPr>
                      <a:r>
                        <a:rPr lang="en" sz="1800" b="1" u="sng">
                          <a:latin typeface="Muli"/>
                          <a:ea typeface="Muli"/>
                          <a:cs typeface="Muli"/>
                          <a:sym typeface="Muli"/>
                        </a:rPr>
                        <a:t>Recommended</a:t>
                      </a:r>
                      <a:endParaRPr sz="1800" b="1" u="sng">
                        <a:latin typeface="Muli"/>
                        <a:ea typeface="Muli"/>
                        <a:cs typeface="Muli"/>
                        <a:sym typeface="Muli"/>
                      </a:endParaRPr>
                    </a:p>
                  </a:txBody>
                  <a:tcPr marL="91450" marR="91450" marT="91450" marB="9145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600"/>
                        </a:spcBef>
                        <a:spcAft>
                          <a:spcPts val="0"/>
                        </a:spcAft>
                        <a:buNone/>
                      </a:pPr>
                      <a:r>
                        <a:rPr lang="en" sz="1800" b="1" u="sng">
                          <a:latin typeface="Muli"/>
                          <a:ea typeface="Muli"/>
                          <a:cs typeface="Muli"/>
                          <a:sym typeface="Muli"/>
                        </a:rPr>
                        <a:t>Reasonable</a:t>
                      </a:r>
                      <a:endParaRPr sz="1800" b="1" u="sng">
                        <a:latin typeface="Muli"/>
                        <a:ea typeface="Muli"/>
                        <a:cs typeface="Muli"/>
                        <a:sym typeface="Muli"/>
                      </a:endParaRPr>
                    </a:p>
                  </a:txBody>
                  <a:tcPr marL="91450" marR="91450" marT="91450" marB="9145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600"/>
                        </a:spcBef>
                        <a:spcAft>
                          <a:spcPts val="0"/>
                        </a:spcAft>
                        <a:buNone/>
                      </a:pPr>
                      <a:r>
                        <a:rPr lang="en" sz="1800" b="1" u="sng">
                          <a:latin typeface="Muli"/>
                          <a:ea typeface="Muli"/>
                          <a:cs typeface="Muli"/>
                          <a:sym typeface="Muli"/>
                        </a:rPr>
                        <a:t>Avoid</a:t>
                      </a:r>
                      <a:endParaRPr sz="1800" b="1" u="sng">
                        <a:latin typeface="Muli"/>
                        <a:ea typeface="Muli"/>
                        <a:cs typeface="Muli"/>
                        <a:sym typeface="Muli"/>
                      </a:endParaRPr>
                    </a:p>
                  </a:txBody>
                  <a:tcPr marL="91450" marR="91450" marT="91450" marB="9145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18925">
                <a:tc>
                  <a:txBody>
                    <a:bodyPr/>
                    <a:lstStyle/>
                    <a:p>
                      <a:pPr marL="0" lvl="0" indent="0" algn="ctr" rtl="0">
                        <a:lnSpc>
                          <a:spcPct val="115000"/>
                        </a:lnSpc>
                        <a:spcBef>
                          <a:spcPts val="600"/>
                        </a:spcBef>
                        <a:spcAft>
                          <a:spcPts val="0"/>
                        </a:spcAft>
                        <a:buNone/>
                      </a:pPr>
                      <a:r>
                        <a:rPr lang="en" sz="1800">
                          <a:latin typeface="Verdana"/>
                          <a:ea typeface="Verdana"/>
                          <a:cs typeface="Verdana"/>
                          <a:sym typeface="Verdana"/>
                        </a:rPr>
                        <a:t>Verdana</a:t>
                      </a:r>
                      <a:endParaRPr sz="1800">
                        <a:latin typeface="Verdana"/>
                        <a:ea typeface="Verdana"/>
                        <a:cs typeface="Verdana"/>
                        <a:sym typeface="Verdana"/>
                      </a:endParaRPr>
                    </a:p>
                  </a:txBody>
                  <a:tcPr marL="91450" marR="91450" marT="91450" marB="9145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600"/>
                        </a:spcBef>
                        <a:spcAft>
                          <a:spcPts val="0"/>
                        </a:spcAft>
                        <a:buNone/>
                      </a:pPr>
                      <a:r>
                        <a:rPr lang="en" sz="1800">
                          <a:latin typeface="Comic Sans MS"/>
                          <a:ea typeface="Comic Sans MS"/>
                          <a:cs typeface="Comic Sans MS"/>
                          <a:sym typeface="Comic Sans MS"/>
                        </a:rPr>
                        <a:t>Comic Sans</a:t>
                      </a:r>
                      <a:endParaRPr sz="1800">
                        <a:latin typeface="Comic Sans MS"/>
                        <a:ea typeface="Comic Sans MS"/>
                        <a:cs typeface="Comic Sans MS"/>
                        <a:sym typeface="Comic Sans MS"/>
                      </a:endParaRPr>
                    </a:p>
                  </a:txBody>
                  <a:tcPr marL="91450" marR="91450" marT="91450" marB="9145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600"/>
                        </a:spcBef>
                        <a:spcAft>
                          <a:spcPts val="0"/>
                        </a:spcAft>
                        <a:buNone/>
                      </a:pPr>
                      <a:r>
                        <a:rPr lang="en" sz="1800"/>
                        <a:t>Curlz MT</a:t>
                      </a:r>
                      <a:endParaRPr sz="1800"/>
                    </a:p>
                  </a:txBody>
                  <a:tcPr marL="91450" marR="91450" marT="91450" marB="9145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8200">
                <a:tc>
                  <a:txBody>
                    <a:bodyPr/>
                    <a:lstStyle/>
                    <a:p>
                      <a:pPr marL="0" lvl="0" indent="0" algn="ctr" rtl="0">
                        <a:lnSpc>
                          <a:spcPct val="115000"/>
                        </a:lnSpc>
                        <a:spcBef>
                          <a:spcPts val="600"/>
                        </a:spcBef>
                        <a:spcAft>
                          <a:spcPts val="0"/>
                        </a:spcAft>
                        <a:buNone/>
                      </a:pPr>
                      <a:r>
                        <a:rPr lang="en" sz="1800">
                          <a:latin typeface="Tahoma"/>
                          <a:ea typeface="Tahoma"/>
                          <a:cs typeface="Tahoma"/>
                          <a:sym typeface="Tahoma"/>
                        </a:rPr>
                        <a:t>Tahoma</a:t>
                      </a:r>
                      <a:endParaRPr sz="1800">
                        <a:latin typeface="Tahoma"/>
                        <a:ea typeface="Tahoma"/>
                        <a:cs typeface="Tahoma"/>
                        <a:sym typeface="Tahoma"/>
                      </a:endParaRPr>
                    </a:p>
                  </a:txBody>
                  <a:tcPr marL="91450" marR="91450" marT="91450" marB="9145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600"/>
                        </a:spcBef>
                        <a:spcAft>
                          <a:spcPts val="0"/>
                        </a:spcAft>
                        <a:buNone/>
                      </a:pPr>
                      <a:r>
                        <a:rPr lang="en" sz="1800">
                          <a:latin typeface="Calibri"/>
                          <a:ea typeface="Calibri"/>
                          <a:cs typeface="Calibri"/>
                          <a:sym typeface="Calibri"/>
                        </a:rPr>
                        <a:t>Calibri</a:t>
                      </a:r>
                      <a:endParaRPr sz="1800">
                        <a:latin typeface="Calibri"/>
                        <a:ea typeface="Calibri"/>
                        <a:cs typeface="Calibri"/>
                        <a:sym typeface="Calibri"/>
                      </a:endParaRPr>
                    </a:p>
                  </a:txBody>
                  <a:tcPr marL="91450" marR="91450" marT="91450" marB="9145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600"/>
                        </a:spcBef>
                        <a:spcAft>
                          <a:spcPts val="0"/>
                        </a:spcAft>
                        <a:buNone/>
                      </a:pPr>
                      <a:r>
                        <a:rPr lang="en" sz="1800"/>
                        <a:t>American Typewriter</a:t>
                      </a:r>
                      <a:endParaRPr sz="1800"/>
                    </a:p>
                  </a:txBody>
                  <a:tcPr marL="91450" marR="91450" marT="91450" marB="9145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6" name="Google Shape;76;p16"/>
          <p:cNvSpPr txBox="1">
            <a:spLocks noGrp="1"/>
          </p:cNvSpPr>
          <p:nvPr>
            <p:ph type="body" idx="1"/>
          </p:nvPr>
        </p:nvSpPr>
        <p:spPr>
          <a:xfrm>
            <a:off x="346450" y="980857"/>
            <a:ext cx="8520600" cy="123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chemeClr val="dk1"/>
                </a:solidFill>
              </a:rPr>
              <a:t>Font</a:t>
            </a:r>
            <a:endParaRPr sz="2400">
              <a:solidFill>
                <a:schemeClr val="dk1"/>
              </a:solidFill>
            </a:endParaRPr>
          </a:p>
          <a:p>
            <a:pPr marL="0" lvl="0" indent="0" algn="l" rtl="0">
              <a:lnSpc>
                <a:spcPct val="100000"/>
              </a:lnSpc>
              <a:spcBef>
                <a:spcPts val="1600"/>
              </a:spcBef>
              <a:spcAft>
                <a:spcPts val="1600"/>
              </a:spcAft>
              <a:buNone/>
            </a:pPr>
            <a:r>
              <a:rPr lang="en" sz="2400">
                <a:solidFill>
                  <a:schemeClr val="dk1"/>
                </a:solidFill>
              </a:rPr>
              <a:t>Font size: 11 pt. (paragraph) - 14 pt. (headings)</a:t>
            </a:r>
            <a:endParaRPr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Navigation and Readability 2</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Built-In features:</a:t>
            </a:r>
            <a:endParaRPr sz="2400">
              <a:solidFill>
                <a:schemeClr val="dk1"/>
              </a:solidFill>
            </a:endParaRPr>
          </a:p>
          <a:p>
            <a:pPr marL="457200" lvl="0" indent="-381000" algn="l" rtl="0">
              <a:lnSpc>
                <a:spcPct val="150000"/>
              </a:lnSpc>
              <a:spcBef>
                <a:spcPts val="1600"/>
              </a:spcBef>
              <a:spcAft>
                <a:spcPts val="0"/>
              </a:spcAft>
              <a:buClr>
                <a:schemeClr val="dk1"/>
              </a:buClr>
              <a:buSzPts val="2400"/>
              <a:buChar char="●"/>
            </a:pPr>
            <a:r>
              <a:rPr lang="en" sz="2400">
                <a:solidFill>
                  <a:schemeClr val="dk1"/>
                </a:solidFill>
              </a:rPr>
              <a:t>Styles (headings)</a:t>
            </a:r>
            <a:endParaRPr sz="2400">
              <a:solidFill>
                <a:schemeClr val="dk1"/>
              </a:solidFill>
            </a:endParaRPr>
          </a:p>
          <a:p>
            <a:pPr marL="457200" lvl="0" indent="-381000" algn="l" rtl="0">
              <a:lnSpc>
                <a:spcPct val="150000"/>
              </a:lnSpc>
              <a:spcBef>
                <a:spcPts val="0"/>
              </a:spcBef>
              <a:spcAft>
                <a:spcPts val="0"/>
              </a:spcAft>
              <a:buClr>
                <a:schemeClr val="dk1"/>
              </a:buClr>
              <a:buSzPts val="2400"/>
              <a:buChar char="●"/>
            </a:pPr>
            <a:r>
              <a:rPr lang="en" sz="2400">
                <a:solidFill>
                  <a:schemeClr val="dk1"/>
                </a:solidFill>
              </a:rPr>
              <a:t>Paragraphs (spacing)</a:t>
            </a:r>
            <a:endParaRPr sz="2400">
              <a:solidFill>
                <a:schemeClr val="dk1"/>
              </a:solidFill>
            </a:endParaRPr>
          </a:p>
          <a:p>
            <a:pPr marL="457200" lvl="0" indent="-381000" algn="l" rtl="0">
              <a:lnSpc>
                <a:spcPct val="150000"/>
              </a:lnSpc>
              <a:spcBef>
                <a:spcPts val="0"/>
              </a:spcBef>
              <a:spcAft>
                <a:spcPts val="0"/>
              </a:spcAft>
              <a:buClr>
                <a:schemeClr val="dk1"/>
              </a:buClr>
              <a:buSzPts val="2400"/>
              <a:buChar char="●"/>
            </a:pPr>
            <a:r>
              <a:rPr lang="en" sz="2400">
                <a:solidFill>
                  <a:schemeClr val="dk1"/>
                </a:solidFill>
              </a:rPr>
              <a:t>Lists</a:t>
            </a:r>
            <a:endParaRPr sz="2400">
              <a:solidFill>
                <a:schemeClr val="dk1"/>
              </a:solidFill>
            </a:endParaRPr>
          </a:p>
          <a:p>
            <a:pPr marL="0" lvl="0" indent="0" algn="l" rtl="0">
              <a:lnSpc>
                <a:spcPct val="100000"/>
              </a:lnSpc>
              <a:spcBef>
                <a:spcPts val="1600"/>
              </a:spcBef>
              <a:spcAft>
                <a:spcPts val="1600"/>
              </a:spcAft>
              <a:buClr>
                <a:schemeClr val="dk1"/>
              </a:buClr>
              <a:buSzPts val="1100"/>
              <a:buFont typeface="Arial"/>
              <a:buNone/>
            </a:pPr>
            <a:r>
              <a:rPr lang="en" sz="2400">
                <a:solidFill>
                  <a:schemeClr val="dk1"/>
                </a:solidFill>
              </a:rPr>
              <a:t>Simple and clean is best!</a:t>
            </a:r>
            <a:endParaRPr/>
          </a:p>
        </p:txBody>
      </p:sp>
      <p:pic>
        <p:nvPicPr>
          <p:cNvPr id="83" name="Google Shape;83;p17" descr="Paragraph pane in Microsoft Word 2016"/>
          <p:cNvPicPr preferRelativeResize="0"/>
          <p:nvPr/>
        </p:nvPicPr>
        <p:blipFill>
          <a:blip r:embed="rId3">
            <a:alphaModFix/>
          </a:blip>
          <a:stretch>
            <a:fillRect/>
          </a:stretch>
        </p:blipFill>
        <p:spPr>
          <a:xfrm>
            <a:off x="5681406" y="3330325"/>
            <a:ext cx="3150894" cy="1675225"/>
          </a:xfrm>
          <a:prstGeom prst="rect">
            <a:avLst/>
          </a:prstGeom>
          <a:noFill/>
          <a:ln>
            <a:noFill/>
          </a:ln>
        </p:spPr>
      </p:pic>
      <p:pic>
        <p:nvPicPr>
          <p:cNvPr id="84" name="Google Shape;84;p17" descr="Styles pane in Microsoft Word 2016, demonstrating ability to modify heading levels"/>
          <p:cNvPicPr preferRelativeResize="0"/>
          <p:nvPr/>
        </p:nvPicPr>
        <p:blipFill>
          <a:blip r:embed="rId4">
            <a:alphaModFix/>
          </a:blip>
          <a:stretch>
            <a:fillRect/>
          </a:stretch>
        </p:blipFill>
        <p:spPr>
          <a:xfrm>
            <a:off x="4431750" y="1194963"/>
            <a:ext cx="4400550" cy="2085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Alternate “Alt” Text</a:t>
            </a:r>
            <a:endParaRPr/>
          </a:p>
        </p:txBody>
      </p:sp>
      <p:pic>
        <p:nvPicPr>
          <p:cNvPr id="90" name="Google Shape;90;p18" descr="By right clicking on an image, one can provide an alt text description through Format Picture &gt; Alt Text, and then enter a title and description"/>
          <p:cNvPicPr preferRelativeResize="0"/>
          <p:nvPr/>
        </p:nvPicPr>
        <p:blipFill>
          <a:blip r:embed="rId3">
            <a:alphaModFix/>
          </a:blip>
          <a:stretch>
            <a:fillRect/>
          </a:stretch>
        </p:blipFill>
        <p:spPr>
          <a:xfrm>
            <a:off x="2217200" y="943725"/>
            <a:ext cx="4548670" cy="3973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Image</a:t>
            </a:r>
            <a:endParaRPr/>
          </a:p>
        </p:txBody>
      </p:sp>
      <p:pic>
        <p:nvPicPr>
          <p:cNvPr id="96" name="Google Shape;96;p19" descr="A photo of modern downtown Louisville, Kentucky"/>
          <p:cNvPicPr preferRelativeResize="0"/>
          <p:nvPr/>
        </p:nvPicPr>
        <p:blipFill>
          <a:blip r:embed="rId3">
            <a:alphaModFix/>
          </a:blip>
          <a:stretch>
            <a:fillRect/>
          </a:stretch>
        </p:blipFill>
        <p:spPr>
          <a:xfrm>
            <a:off x="417650" y="1096875"/>
            <a:ext cx="3122825" cy="3544375"/>
          </a:xfrm>
          <a:prstGeom prst="rect">
            <a:avLst/>
          </a:prstGeom>
          <a:noFill/>
          <a:ln>
            <a:noFill/>
          </a:ln>
        </p:spPr>
      </p:pic>
      <p:sp>
        <p:nvSpPr>
          <p:cNvPr id="97" name="Google Shape;97;p19"/>
          <p:cNvSpPr txBox="1"/>
          <p:nvPr/>
        </p:nvSpPr>
        <p:spPr>
          <a:xfrm>
            <a:off x="176725" y="4641250"/>
            <a:ext cx="7115400" cy="3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4"/>
              </a:rPr>
              <a:t>Making Images Accessible - Diagram Center</a:t>
            </a:r>
            <a:endParaRPr>
              <a:solidFill>
                <a:schemeClr val="lt2"/>
              </a:solidFill>
            </a:endParaRPr>
          </a:p>
        </p:txBody>
      </p:sp>
      <p:sp>
        <p:nvSpPr>
          <p:cNvPr id="98" name="Google Shape;98;p19"/>
          <p:cNvSpPr txBox="1"/>
          <p:nvPr/>
        </p:nvSpPr>
        <p:spPr>
          <a:xfrm>
            <a:off x="4716800" y="1096875"/>
            <a:ext cx="3552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50">
                <a:solidFill>
                  <a:schemeClr val="dk1"/>
                </a:solidFill>
                <a:highlight>
                  <a:srgbClr val="FFFFFF"/>
                </a:highlight>
              </a:rPr>
              <a:t>Description 1: A photo of modern day downtown Louisville, Kentucky.</a:t>
            </a:r>
            <a:endParaRPr sz="1750">
              <a:solidFill>
                <a:schemeClr val="dk1"/>
              </a:solidFill>
              <a:highlight>
                <a:srgbClr val="FFFFFF"/>
              </a:highlight>
            </a:endParaRPr>
          </a:p>
          <a:p>
            <a:pPr marL="0" lvl="0" indent="0" algn="l" rtl="0">
              <a:spcBef>
                <a:spcPts val="0"/>
              </a:spcBef>
              <a:spcAft>
                <a:spcPts val="0"/>
              </a:spcAft>
              <a:buNone/>
            </a:pPr>
            <a:endParaRPr sz="1750">
              <a:solidFill>
                <a:schemeClr val="dk1"/>
              </a:solidFill>
              <a:highlight>
                <a:srgbClr val="FFFFFF"/>
              </a:highlight>
            </a:endParaRPr>
          </a:p>
          <a:p>
            <a:pPr marL="0" lvl="0" indent="0" algn="l" rtl="0">
              <a:spcBef>
                <a:spcPts val="0"/>
              </a:spcBef>
              <a:spcAft>
                <a:spcPts val="0"/>
              </a:spcAft>
              <a:buNone/>
            </a:pPr>
            <a:r>
              <a:rPr lang="en" sz="1750">
                <a:solidFill>
                  <a:schemeClr val="dk1"/>
                </a:solidFill>
                <a:highlight>
                  <a:srgbClr val="FFFFFF"/>
                </a:highlight>
              </a:rPr>
              <a:t>Description 2: A photograph of modern day downtown Louisville, Kentucky at dusk shot from across the Ohio River, with a view of a cable-stayed bridge in front of tall city buildings lit up. The river reflects a purple sky along with a freeway and tall city building lights.</a:t>
            </a:r>
            <a:endParaRPr sz="1750">
              <a:solidFill>
                <a:schemeClr val="dk1"/>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03" name="Google Shape;103;p20"/>
          <p:cNvCxnSpPr/>
          <p:nvPr/>
        </p:nvCxnSpPr>
        <p:spPr>
          <a:xfrm>
            <a:off x="4594338" y="2492700"/>
            <a:ext cx="492900" cy="0"/>
          </a:xfrm>
          <a:prstGeom prst="straightConnector1">
            <a:avLst/>
          </a:prstGeom>
          <a:noFill/>
          <a:ln w="38100" cap="flat" cmpd="sng">
            <a:solidFill>
              <a:schemeClr val="lt1"/>
            </a:solidFill>
            <a:prstDash val="solid"/>
            <a:round/>
            <a:headEnd type="none" w="med" len="med"/>
            <a:tailEnd type="triangle" w="med" len="med"/>
          </a:ln>
        </p:spPr>
      </p:cxnSp>
      <p:sp>
        <p:nvSpPr>
          <p:cNvPr id="104" name="Google Shape;104;p20"/>
          <p:cNvSpPr txBox="1"/>
          <p:nvPr/>
        </p:nvSpPr>
        <p:spPr>
          <a:xfrm>
            <a:off x="176725" y="4641250"/>
            <a:ext cx="7115400" cy="3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Making Images Accessible - Diagram Center</a:t>
            </a:r>
            <a:endParaRPr>
              <a:solidFill>
                <a:schemeClr val="lt2"/>
              </a:solidFill>
            </a:endParaRPr>
          </a:p>
        </p:txBody>
      </p:sp>
      <p:sp>
        <p:nvSpPr>
          <p:cNvPr id="105" name="Google Shape;105;p20"/>
          <p:cNvSpPr txBox="1">
            <a:spLocks noGrp="1"/>
          </p:cNvSpPr>
          <p:nvPr>
            <p:ph type="title"/>
          </p:nvPr>
        </p:nvSpPr>
        <p:spPr>
          <a:xfrm>
            <a:off x="246600" y="213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Complex Images</a:t>
            </a:r>
            <a:endParaRPr>
              <a:solidFill>
                <a:srgbClr val="000000"/>
              </a:solidFill>
            </a:endParaRPr>
          </a:p>
        </p:txBody>
      </p:sp>
      <p:pic>
        <p:nvPicPr>
          <p:cNvPr id="106" name="Google Shape;106;p20" descr="A diagram shows the process of photosynthesis and cellular respiration.&#10;Light Energy leads to photosynthesis.&#10;Photosynthesis leads to carbohydrates and oxygen.&#10;Carbohydrates and oxygen leads to cellular respiration.&#10;Cellular respiration leads energy released, water vapor and carbon dioxide.&#10;Water vapor and carbon dioxide lead back to photosynthesis, and the cycle continues."/>
          <p:cNvPicPr preferRelativeResize="0"/>
          <p:nvPr/>
        </p:nvPicPr>
        <p:blipFill>
          <a:blip r:embed="rId4">
            <a:alphaModFix/>
          </a:blip>
          <a:stretch>
            <a:fillRect/>
          </a:stretch>
        </p:blipFill>
        <p:spPr>
          <a:xfrm>
            <a:off x="304800" y="938900"/>
            <a:ext cx="4602185" cy="3574363"/>
          </a:xfrm>
          <a:prstGeom prst="rect">
            <a:avLst/>
          </a:prstGeom>
          <a:noFill/>
          <a:ln>
            <a:noFill/>
          </a:ln>
        </p:spPr>
      </p:pic>
      <p:sp>
        <p:nvSpPr>
          <p:cNvPr id="107" name="Google Shape;107;p20"/>
          <p:cNvSpPr txBox="1"/>
          <p:nvPr/>
        </p:nvSpPr>
        <p:spPr>
          <a:xfrm>
            <a:off x="5385675" y="786500"/>
            <a:ext cx="3552000" cy="39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A diagram shows the process of photosynthesis and cellular respiration.</a:t>
            </a:r>
            <a:endParaRPr sz="1600"/>
          </a:p>
          <a:p>
            <a:pPr marL="457200" lvl="0" indent="-330200" algn="l" rtl="0">
              <a:spcBef>
                <a:spcPts val="0"/>
              </a:spcBef>
              <a:spcAft>
                <a:spcPts val="0"/>
              </a:spcAft>
              <a:buSzPts val="1600"/>
              <a:buChar char="●"/>
            </a:pPr>
            <a:r>
              <a:rPr lang="en" sz="1600"/>
              <a:t>Light Energy leads to photosynthesis.</a:t>
            </a:r>
            <a:endParaRPr sz="1600"/>
          </a:p>
          <a:p>
            <a:pPr marL="457200" lvl="0" indent="-330200" algn="l" rtl="0">
              <a:spcBef>
                <a:spcPts val="0"/>
              </a:spcBef>
              <a:spcAft>
                <a:spcPts val="0"/>
              </a:spcAft>
              <a:buSzPts val="1600"/>
              <a:buChar char="●"/>
            </a:pPr>
            <a:r>
              <a:rPr lang="en" sz="1600"/>
              <a:t>Photosynthesis leads to carbohydrates and oxygen.</a:t>
            </a:r>
            <a:endParaRPr sz="1600"/>
          </a:p>
          <a:p>
            <a:pPr marL="457200" lvl="0" indent="-330200" algn="l" rtl="0">
              <a:spcBef>
                <a:spcPts val="0"/>
              </a:spcBef>
              <a:spcAft>
                <a:spcPts val="0"/>
              </a:spcAft>
              <a:buSzPts val="1600"/>
              <a:buChar char="●"/>
            </a:pPr>
            <a:r>
              <a:rPr lang="en" sz="1600"/>
              <a:t>Carbohydrates and oxygen leads to cellular respiration.</a:t>
            </a:r>
            <a:endParaRPr sz="1600"/>
          </a:p>
          <a:p>
            <a:pPr marL="457200" lvl="0" indent="-330200" algn="l" rtl="0">
              <a:spcBef>
                <a:spcPts val="0"/>
              </a:spcBef>
              <a:spcAft>
                <a:spcPts val="0"/>
              </a:spcAft>
              <a:buSzPts val="1600"/>
              <a:buChar char="●"/>
            </a:pPr>
            <a:r>
              <a:rPr lang="en" sz="1600"/>
              <a:t>Cellular respiration leads energy released, water vapor and carbon dioxide.</a:t>
            </a:r>
            <a:endParaRPr sz="1600"/>
          </a:p>
          <a:p>
            <a:pPr marL="457200" lvl="0" indent="-330200" algn="l" rtl="0">
              <a:spcBef>
                <a:spcPts val="0"/>
              </a:spcBef>
              <a:spcAft>
                <a:spcPts val="0"/>
              </a:spcAft>
              <a:buSzPts val="1600"/>
              <a:buChar char="●"/>
            </a:pPr>
            <a:r>
              <a:rPr lang="en" sz="1600"/>
              <a:t>Water vapor and carbon dioxide lead back to photosynthesis, and the cycle continues.</a:t>
            </a:r>
            <a:endParaRPr sz="1550">
              <a:solidFill>
                <a:schemeClr val="dk1"/>
              </a:solidFill>
              <a:highlight>
                <a:srgbClr val="FFFFFF"/>
              </a:highlight>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Charts and Graphs</a:t>
            </a:r>
            <a:endParaRPr/>
          </a:p>
        </p:txBody>
      </p:sp>
      <p:pic>
        <p:nvPicPr>
          <p:cNvPr id="113" name="Google Shape;113;p21" descr="This figure is a pie graph that can be shown in the following table" title="Program Expenses"/>
          <p:cNvPicPr preferRelativeResize="0"/>
          <p:nvPr/>
        </p:nvPicPr>
        <p:blipFill>
          <a:blip r:embed="rId3">
            <a:alphaModFix/>
          </a:blip>
          <a:stretch>
            <a:fillRect/>
          </a:stretch>
        </p:blipFill>
        <p:spPr>
          <a:xfrm>
            <a:off x="228600" y="1170125"/>
            <a:ext cx="3633350" cy="3379025"/>
          </a:xfrm>
          <a:prstGeom prst="rect">
            <a:avLst/>
          </a:prstGeom>
          <a:noFill/>
          <a:ln>
            <a:noFill/>
          </a:ln>
        </p:spPr>
      </p:pic>
      <p:graphicFrame>
        <p:nvGraphicFramePr>
          <p:cNvPr id="114" name="Google Shape;114;p21"/>
          <p:cNvGraphicFramePr/>
          <p:nvPr/>
        </p:nvGraphicFramePr>
        <p:xfrm>
          <a:off x="4296000" y="1242925"/>
          <a:ext cx="3000000" cy="3000000"/>
        </p:xfrm>
        <a:graphic>
          <a:graphicData uri="http://schemas.openxmlformats.org/drawingml/2006/table">
            <a:tbl>
              <a:tblPr>
                <a:solidFill>
                  <a:srgbClr val="FFFFFF"/>
                </a:solidFill>
                <a:tableStyleId>{BDD67880-96A0-488E-8AA8-FB00569C91C5}</a:tableStyleId>
              </a:tblPr>
              <a:tblGrid>
                <a:gridCol w="2240675">
                  <a:extLst>
                    <a:ext uri="{9D8B030D-6E8A-4147-A177-3AD203B41FA5}">
                      <a16:colId xmlns:a16="http://schemas.microsoft.com/office/drawing/2014/main" val="20000"/>
                    </a:ext>
                  </a:extLst>
                </a:gridCol>
                <a:gridCol w="1214175">
                  <a:extLst>
                    <a:ext uri="{9D8B030D-6E8A-4147-A177-3AD203B41FA5}">
                      <a16:colId xmlns:a16="http://schemas.microsoft.com/office/drawing/2014/main" val="20001"/>
                    </a:ext>
                  </a:extLst>
                </a:gridCol>
                <a:gridCol w="11907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a:t>Expense</a:t>
                      </a:r>
                      <a:endParaRPr b="1"/>
                    </a:p>
                  </a:txBody>
                  <a:tcPr marL="91425" marR="91425" marT="91425" marB="91425"/>
                </a:tc>
                <a:tc>
                  <a:txBody>
                    <a:bodyPr/>
                    <a:lstStyle/>
                    <a:p>
                      <a:pPr marL="0" lvl="0" indent="0" algn="l" rtl="0">
                        <a:spcBef>
                          <a:spcPts val="0"/>
                        </a:spcBef>
                        <a:spcAft>
                          <a:spcPts val="0"/>
                        </a:spcAft>
                        <a:buNone/>
                      </a:pPr>
                      <a:r>
                        <a:rPr lang="en" b="1"/>
                        <a:t>Percent of Total</a:t>
                      </a:r>
                      <a:endParaRPr b="1"/>
                    </a:p>
                  </a:txBody>
                  <a:tcPr marL="91425" marR="91425" marT="91425" marB="91425"/>
                </a:tc>
                <a:tc>
                  <a:txBody>
                    <a:bodyPr/>
                    <a:lstStyle/>
                    <a:p>
                      <a:pPr marL="0" lvl="0" indent="0" algn="l" rtl="0">
                        <a:spcBef>
                          <a:spcPts val="0"/>
                        </a:spcBef>
                        <a:spcAft>
                          <a:spcPts val="0"/>
                        </a:spcAft>
                        <a:buNone/>
                      </a:pPr>
                      <a:r>
                        <a:rPr lang="en" b="1"/>
                        <a:t>Dollar Amount</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Program Supplies &amp; Expenses</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r>
                        <a:rPr lang="en"/>
                        <a:t>$3,939</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Registry Participation Initiatives</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tc>
                  <a:txBody>
                    <a:bodyPr/>
                    <a:lstStyle/>
                    <a:p>
                      <a:pPr marL="0" lvl="0" indent="0" algn="l" rtl="0">
                        <a:spcBef>
                          <a:spcPts val="0"/>
                        </a:spcBef>
                        <a:spcAft>
                          <a:spcPts val="0"/>
                        </a:spcAft>
                        <a:buNone/>
                      </a:pPr>
                      <a:r>
                        <a:rPr lang="en"/>
                        <a:t>$26,052</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Registry Operation &amp; Enhancements</a:t>
                      </a:r>
                      <a:endParaRPr/>
                    </a:p>
                  </a:txBody>
                  <a:tcPr marL="91425" marR="91425" marT="91425" marB="91425"/>
                </a:tc>
                <a:tc>
                  <a:txBody>
                    <a:bodyPr/>
                    <a:lstStyle/>
                    <a:p>
                      <a:pPr marL="0" lvl="0" indent="0" algn="l" rtl="0">
                        <a:spcBef>
                          <a:spcPts val="0"/>
                        </a:spcBef>
                        <a:spcAft>
                          <a:spcPts val="0"/>
                        </a:spcAft>
                        <a:buNone/>
                      </a:pPr>
                      <a:r>
                        <a:rPr lang="en"/>
                        <a:t>28%</a:t>
                      </a:r>
                      <a:endParaRPr/>
                    </a:p>
                  </a:txBody>
                  <a:tcPr marL="91425" marR="91425" marT="91425" marB="91425"/>
                </a:tc>
                <a:tc>
                  <a:txBody>
                    <a:bodyPr/>
                    <a:lstStyle/>
                    <a:p>
                      <a:pPr marL="0" lvl="0" indent="0" algn="l" rtl="0">
                        <a:spcBef>
                          <a:spcPts val="0"/>
                        </a:spcBef>
                        <a:spcAft>
                          <a:spcPts val="0"/>
                        </a:spcAft>
                        <a:buNone/>
                      </a:pPr>
                      <a:r>
                        <a:rPr lang="en"/>
                        <a:t>$63,820</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Personnel</a:t>
                      </a:r>
                      <a:endParaRPr/>
                    </a:p>
                  </a:txBody>
                  <a:tcPr marL="91425" marR="91425" marT="91425" marB="91425"/>
                </a:tc>
                <a:tc>
                  <a:txBody>
                    <a:bodyPr/>
                    <a:lstStyle/>
                    <a:p>
                      <a:pPr marL="0" lvl="0" indent="0" algn="l" rtl="0">
                        <a:spcBef>
                          <a:spcPts val="0"/>
                        </a:spcBef>
                        <a:spcAft>
                          <a:spcPts val="0"/>
                        </a:spcAft>
                        <a:buNone/>
                      </a:pPr>
                      <a:r>
                        <a:rPr lang="en"/>
                        <a:t>28%</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$63,868</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Educational Initiatives</a:t>
                      </a:r>
                      <a:endParaRPr/>
                    </a:p>
                  </a:txBody>
                  <a:tcPr marL="91425" marR="91425" marT="91425" marB="91425"/>
                </a:tc>
                <a:tc>
                  <a:txBody>
                    <a:bodyPr/>
                    <a:lstStyle/>
                    <a:p>
                      <a:pPr marL="0" lvl="0" indent="0" algn="l" rtl="0">
                        <a:spcBef>
                          <a:spcPts val="0"/>
                        </a:spcBef>
                        <a:spcAft>
                          <a:spcPts val="0"/>
                        </a:spcAft>
                        <a:buNone/>
                      </a:pPr>
                      <a:r>
                        <a:rPr lang="en"/>
                        <a:t>30%</a:t>
                      </a:r>
                      <a:endParaRPr/>
                    </a:p>
                  </a:txBody>
                  <a:tcPr marL="91425" marR="91425" marT="91425" marB="91425"/>
                </a:tc>
                <a:tc>
                  <a:txBody>
                    <a:bodyPr/>
                    <a:lstStyle/>
                    <a:p>
                      <a:pPr marL="0" lvl="0" indent="0" algn="l" rtl="0">
                        <a:spcBef>
                          <a:spcPts val="0"/>
                        </a:spcBef>
                        <a:spcAft>
                          <a:spcPts val="0"/>
                        </a:spcAft>
                        <a:buNone/>
                      </a:pPr>
                      <a:r>
                        <a:rPr lang="en">
                          <a:solidFill>
                            <a:schemeClr val="dk1"/>
                          </a:solidFill>
                        </a:rPr>
                        <a:t>$68,860</a:t>
                      </a:r>
                      <a:endParaRPr>
                        <a:solidFill>
                          <a:schemeClr val="dk1"/>
                        </a:solidFill>
                      </a:endParaRPr>
                    </a:p>
                  </a:txBody>
                  <a:tcPr marL="91425" marR="91425" marT="91425" marB="91425"/>
                </a:tc>
                <a:extLst>
                  <a:ext uri="{0D108BD9-81ED-4DB2-BD59-A6C34878D82A}">
                    <a16:rowId xmlns:a16="http://schemas.microsoft.com/office/drawing/2014/main" val="10005"/>
                  </a:ext>
                </a:extLst>
              </a:tr>
            </a:tbl>
          </a:graphicData>
        </a:graphic>
      </p:graphicFrame>
      <p:sp>
        <p:nvSpPr>
          <p:cNvPr id="115" name="Google Shape;115;p21"/>
          <p:cNvSpPr txBox="1"/>
          <p:nvPr/>
        </p:nvSpPr>
        <p:spPr>
          <a:xfrm>
            <a:off x="176725" y="4641250"/>
            <a:ext cx="7115400" cy="3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4"/>
              </a:rPr>
              <a:t>Making Images Accessible - Diagram Center</a:t>
            </a:r>
            <a:endParaRPr>
              <a:solidFill>
                <a:schemeClr val="lt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2796</Words>
  <Application>Microsoft Office PowerPoint</Application>
  <PresentationFormat>On-screen Show (16:9)</PresentationFormat>
  <Paragraphs>227</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Muli</vt:lpstr>
      <vt:lpstr>Calibri</vt:lpstr>
      <vt:lpstr>Proxima Nova</vt:lpstr>
      <vt:lpstr>Montserrat</vt:lpstr>
      <vt:lpstr>Oswald</vt:lpstr>
      <vt:lpstr>Verdana</vt:lpstr>
      <vt:lpstr>Tahoma</vt:lpstr>
      <vt:lpstr>Comic Sans MS</vt:lpstr>
      <vt:lpstr>Simple Light</vt:lpstr>
      <vt:lpstr>Creating Accessible  Word Documents  (Microsoft Word 2016)</vt:lpstr>
      <vt:lpstr>Accessibility Checker</vt:lpstr>
      <vt:lpstr>Common Issues</vt:lpstr>
      <vt:lpstr>Navigation and Readability</vt:lpstr>
      <vt:lpstr>Navigation and Readability 2</vt:lpstr>
      <vt:lpstr>Alternate “Alt” Text</vt:lpstr>
      <vt:lpstr>Basic Image</vt:lpstr>
      <vt:lpstr>Complex Images</vt:lpstr>
      <vt:lpstr>Charts and Graphs</vt:lpstr>
      <vt:lpstr>Tables</vt:lpstr>
      <vt:lpstr>Tables 2</vt:lpstr>
      <vt:lpstr>Tables 3</vt:lpstr>
      <vt:lpstr>Columns</vt:lpstr>
      <vt:lpstr>Hyperlinks</vt:lpstr>
      <vt:lpstr>PowerPoint Presentation</vt:lpstr>
      <vt:lpstr>Color</vt:lpstr>
      <vt:lpstr>More Complex Elements</vt:lpstr>
      <vt:lpstr>Final Recommendations</vt:lpstr>
      <vt:lpstr>Additional 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Accessible  Word Documents  (Microsoft Word 2016)</dc:title>
  <dc:creator>Mirzoyan, Viktorya</dc:creator>
  <cp:lastModifiedBy>Mirzoyan, Viktorya</cp:lastModifiedBy>
  <cp:revision>1</cp:revision>
  <dcterms:modified xsi:type="dcterms:W3CDTF">2020-05-22T19:53:08Z</dcterms:modified>
</cp:coreProperties>
</file>