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7" r:id="rId3"/>
    <p:sldMasterId id="2147483688" r:id="rId4"/>
    <p:sldMasterId id="2147483699" r:id="rId5"/>
  </p:sldMasterIdLst>
  <p:notesMasterIdLst>
    <p:notesMasterId r:id="rId29"/>
  </p:notesMasterIdLst>
  <p:sldIdLst>
    <p:sldId id="276" r:id="rId6"/>
    <p:sldId id="286" r:id="rId7"/>
    <p:sldId id="274" r:id="rId8"/>
    <p:sldId id="258" r:id="rId9"/>
    <p:sldId id="288" r:id="rId10"/>
    <p:sldId id="290" r:id="rId11"/>
    <p:sldId id="291" r:id="rId12"/>
    <p:sldId id="298" r:id="rId13"/>
    <p:sldId id="294" r:id="rId14"/>
    <p:sldId id="295" r:id="rId15"/>
    <p:sldId id="296" r:id="rId16"/>
    <p:sldId id="297" r:id="rId17"/>
    <p:sldId id="299" r:id="rId18"/>
    <p:sldId id="300" r:id="rId19"/>
    <p:sldId id="277" r:id="rId20"/>
    <p:sldId id="289" r:id="rId21"/>
    <p:sldId id="287" r:id="rId22"/>
    <p:sldId id="303" r:id="rId23"/>
    <p:sldId id="304" r:id="rId24"/>
    <p:sldId id="305" r:id="rId25"/>
    <p:sldId id="306" r:id="rId26"/>
    <p:sldId id="307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>
          <p15:clr>
            <a:srgbClr val="A4A3A4"/>
          </p15:clr>
        </p15:guide>
        <p15:guide id="4" pos="5328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78143" autoAdjust="0"/>
  </p:normalViewPr>
  <p:slideViewPr>
    <p:cSldViewPr showGuides="1">
      <p:cViewPr varScale="1">
        <p:scale>
          <a:sx n="54" d="100"/>
          <a:sy n="54" d="100"/>
        </p:scale>
        <p:origin x="1816" y="40"/>
      </p:cViewPr>
      <p:guideLst>
        <p:guide orient="horz"/>
        <p:guide orient="horz" pos="1008"/>
        <p:guide/>
        <p:guide pos="532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D4EB8-0CA8-48A6-97B0-1BBD94A3DB46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44F58-C993-4332-93AB-0A00F0CE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1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92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81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35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2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44F58-C993-4332-93AB-0A00F0CEC0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9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44F58-C993-4332-93AB-0A00F0CEC0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8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16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85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0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A1A9F-D711-5D47-89EA-F2374645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364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A1A9F-D711-5D47-89EA-F2374645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1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9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273353"/>
            <a:ext cx="2743200" cy="41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917312" cy="651456"/>
          </a:xfrm>
          <a:prstGeom prst="rect">
            <a:avLst/>
          </a:prstGeo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38" y="5758544"/>
            <a:ext cx="5514705" cy="293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215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2880">
          <p15:clr>
            <a:srgbClr val="FBAE40"/>
          </p15:clr>
        </p15:guide>
        <p15:guide id="4" pos="5376">
          <p15:clr>
            <a:srgbClr val="FBAE40"/>
          </p15:clr>
        </p15:guide>
        <p15:guide id="5" orient="horz" pos="19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997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B02A68BF-D784-41D7-A2E5-17F095A68FB8}" type="datetime3">
              <a:rPr lang="en-US">
                <a:solidFill>
                  <a:srgbClr val="888B8D"/>
                </a:solidFill>
              </a:rPr>
              <a:pPr/>
              <a:t>27 October 2019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26379"/>
            <a:ext cx="7924800" cy="990600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744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AD-4B74-4EC3-A27C-7EE42D4ACDE4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43791"/>
            <a:ext cx="7924800" cy="9906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23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888B8D"/>
                </a:solidFill>
              </a:rPr>
              <a:t>09 March 2016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43789"/>
            <a:ext cx="7924800" cy="990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79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924800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848600" cy="35384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4625" indent="-174625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03225" indent="-171450">
              <a:buClr>
                <a:schemeClr val="bg2"/>
              </a:buClr>
              <a:buSzPct val="75000"/>
              <a:buFont typeface="Wingdings" panose="05000000000000000000" pitchFamily="2" charset="2"/>
              <a:buChar char="§"/>
              <a:defRPr sz="1800" b="0">
                <a:latin typeface="Times New Roman" panose="02020603050405020304" pitchFamily="18" charset="0"/>
                <a:cs typeface="Times New Roman" pitchFamily="18" charset="0"/>
              </a:defRPr>
            </a:lvl2pPr>
            <a:lvl3pPr marL="687388" indent="-225425">
              <a:buClr>
                <a:schemeClr val="bg2"/>
              </a:buClr>
              <a:buFont typeface="Arial" pitchFamily="34" charset="0"/>
              <a:buChar char="–"/>
              <a:defRPr sz="1600" b="0">
                <a:latin typeface="Times New Roman" panose="02020603050405020304" pitchFamily="18" charset="0"/>
                <a:cs typeface="Times New Roman" pitchFamily="18" charset="0"/>
              </a:defRPr>
            </a:lvl3pPr>
            <a:lvl4pPr marL="974725" indent="-168275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latin typeface="Times New Roman" panose="02020603050405020304" pitchFamily="18" charset="0"/>
                <a:cs typeface="Times New Roman" pitchFamily="18" charset="0"/>
              </a:defRPr>
            </a:lvl4pPr>
            <a:lvl5pPr marL="1254125" indent="-171450">
              <a:buClr>
                <a:schemeClr val="bg2"/>
              </a:buClr>
              <a:buSzPct val="75000"/>
              <a:buFont typeface="Wingdings" panose="05000000000000000000" pitchFamily="2" charset="2"/>
              <a:buChar char="§"/>
              <a:defRPr sz="1200" b="0">
                <a:latin typeface="Times New Roman" panose="02020603050405020304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dirty="0">
                <a:solidFill>
                  <a:srgbClr val="888B8D"/>
                </a:solidFill>
              </a:rPr>
              <a:t>09 march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83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672">
          <p15:clr>
            <a:srgbClr val="FBAE40"/>
          </p15:clr>
        </p15:guide>
        <p15:guide id="5" orient="horz" pos="129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7740-55EF-420B-8477-EF64E1CEBD90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5161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57400"/>
            <a:ext cx="3886200" cy="35384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lang="en-US" sz="20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1">
                <a:latin typeface="Times New Roman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1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40EA-8882-40CA-8FA9-8CEEA138E96B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056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4" y="3718556"/>
            <a:ext cx="3692433" cy="22838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39245" y="3853543"/>
            <a:ext cx="3004457" cy="1955073"/>
          </a:xfrm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Caption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05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" y="-3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924800" cy="64922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09600" y="2062189"/>
            <a:ext cx="5087938" cy="9652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273353"/>
            <a:ext cx="2743200" cy="41275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04270" y="6482600"/>
            <a:ext cx="3049526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© 2015, Monroe Community College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627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3DFF-5468-41D1-B2FB-C0C5FA259F8B}" type="datetime1">
              <a:rPr lang="en-US" smtClean="0">
                <a:solidFill>
                  <a:srgbClr val="888B8D"/>
                </a:solidFill>
              </a:rPr>
              <a:pPr/>
              <a:t>10/27/2019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429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286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273353"/>
            <a:ext cx="2743200" cy="41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917312" cy="651456"/>
          </a:xfrm>
          <a:prstGeom prst="rect">
            <a:avLst/>
          </a:prstGeo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38" y="5758544"/>
            <a:ext cx="5514705" cy="293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59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2880">
          <p15:clr>
            <a:srgbClr val="FBAE40"/>
          </p15:clr>
        </p15:guide>
        <p15:guide id="4" pos="5376">
          <p15:clr>
            <a:srgbClr val="FBAE40"/>
          </p15:clr>
        </p15:guide>
        <p15:guide id="5" orient="horz" pos="19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57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997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B02A68BF-D784-41D7-A2E5-17F095A68FB8}" type="datetime3">
              <a:rPr lang="en-US">
                <a:solidFill>
                  <a:srgbClr val="888B8D"/>
                </a:solidFill>
              </a:rPr>
              <a:pPr/>
              <a:t>27 October 2019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26379"/>
            <a:ext cx="7924800" cy="990600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101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B4AD-4B74-4EC3-A27C-7EE42D4ACDE4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43791"/>
            <a:ext cx="7924800" cy="99060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43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888B8D"/>
                </a:solidFill>
              </a:rPr>
              <a:t>09 March 2016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943789"/>
            <a:ext cx="7924800" cy="990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201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924800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848600" cy="35384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4625" indent="-174625"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03225" indent="-171450">
              <a:buClr>
                <a:schemeClr val="bg2"/>
              </a:buClr>
              <a:buSzPct val="75000"/>
              <a:buFont typeface="Wingdings" panose="05000000000000000000" pitchFamily="2" charset="2"/>
              <a:buChar char="§"/>
              <a:defRPr sz="1800" b="0">
                <a:latin typeface="Times New Roman" panose="02020603050405020304" pitchFamily="18" charset="0"/>
                <a:cs typeface="Times New Roman" pitchFamily="18" charset="0"/>
              </a:defRPr>
            </a:lvl2pPr>
            <a:lvl3pPr marL="687388" indent="-225425">
              <a:buClr>
                <a:schemeClr val="bg2"/>
              </a:buClr>
              <a:buFont typeface="Arial" pitchFamily="34" charset="0"/>
              <a:buChar char="–"/>
              <a:defRPr sz="1600" b="0">
                <a:latin typeface="Times New Roman" panose="02020603050405020304" pitchFamily="18" charset="0"/>
                <a:cs typeface="Times New Roman" pitchFamily="18" charset="0"/>
              </a:defRPr>
            </a:lvl3pPr>
            <a:lvl4pPr marL="974725" indent="-168275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latin typeface="Times New Roman" panose="02020603050405020304" pitchFamily="18" charset="0"/>
                <a:cs typeface="Times New Roman" pitchFamily="18" charset="0"/>
              </a:defRPr>
            </a:lvl4pPr>
            <a:lvl5pPr marL="1254125" indent="-171450">
              <a:buClr>
                <a:schemeClr val="bg2"/>
              </a:buClr>
              <a:buSzPct val="75000"/>
              <a:buFont typeface="Wingdings" panose="05000000000000000000" pitchFamily="2" charset="2"/>
              <a:buChar char="§"/>
              <a:defRPr sz="1200" b="0">
                <a:latin typeface="Times New Roman" panose="02020603050405020304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dirty="0">
                <a:solidFill>
                  <a:srgbClr val="888B8D"/>
                </a:solidFill>
              </a:rPr>
              <a:t>09 march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9E549D8-D911-4CD4-B9CF-A1084A041599}" type="slidenum">
              <a:rPr>
                <a:solidFill>
                  <a:srgbClr val="888B8D"/>
                </a:solidFill>
              </a:rPr>
              <a:pPr/>
              <a:t>‹#›</a:t>
            </a:fld>
            <a:endParaRPr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35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672">
          <p15:clr>
            <a:srgbClr val="FBAE40"/>
          </p15:clr>
        </p15:guide>
        <p15:guide id="5" orient="horz" pos="129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7740-55EF-420B-8477-EF64E1CEBD90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13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57400"/>
            <a:ext cx="3886200" cy="35384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lang="en-US" sz="20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itchFamily="18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1">
                <a:latin typeface="Times New Roman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1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40EA-8882-40CA-8FA9-8CEEA138E96B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0830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4" y="3718556"/>
            <a:ext cx="3692433" cy="22838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939245" y="3853543"/>
            <a:ext cx="3004457" cy="1955073"/>
          </a:xfrm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Caption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794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" y="-3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924800" cy="64922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09600" y="2062189"/>
            <a:ext cx="5087938" cy="96520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4" y="273353"/>
            <a:ext cx="2743200" cy="41275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04270" y="6482600"/>
            <a:ext cx="3049526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  <a:latin typeface="Arial"/>
              </a:rPr>
              <a:t>© 2015, Monroe Community College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5756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3DFF-5468-41D1-B2FB-C0C5FA259F8B}" type="datetime1">
              <a:rPr lang="en-US" smtClean="0">
                <a:solidFill>
                  <a:srgbClr val="888B8D"/>
                </a:solidFill>
              </a:rPr>
              <a:pPr/>
              <a:t>10/27/2019</a:t>
            </a:fld>
            <a:endParaRPr lang="en-US">
              <a:solidFill>
                <a:srgbClr val="888B8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>
              <a:solidFill>
                <a:srgbClr val="888B8D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978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98336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71128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29703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746358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72616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2057400"/>
            <a:ext cx="7799832" cy="35384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0">
                <a:latin typeface="Century schoolbook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0">
                <a:latin typeface="Century schoolbook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4839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3048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57400"/>
            <a:ext cx="3886200" cy="353841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lang="en-US" sz="2000" b="0" kern="1200" dirty="0" smtClean="0">
                <a:solidFill>
                  <a:schemeClr val="tx1"/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1">
                <a:latin typeface="Times New Roman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1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90839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11012" r="15580" b="80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762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51991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225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888B8D"/>
                </a:solidFill>
              </a:rPr>
              <a:t>Enrollment Workshop 06/15/18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40866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98308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6821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493685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255900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499360"/>
            <a:ext cx="9144000" cy="192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1362075"/>
          </a:xfrm>
        </p:spPr>
        <p:txBody>
          <a:bodyPr anchor="ctr" anchorCtr="0"/>
          <a:lstStyle>
            <a:lvl1pPr algn="ctr">
              <a:defRPr sz="3000" b="1" cap="none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795666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2057400"/>
            <a:ext cx="7799832" cy="35384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0">
                <a:latin typeface="Century schoolbook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0">
                <a:latin typeface="Century schoolbook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2116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48740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57400"/>
            <a:ext cx="3886200" cy="353841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lang="en-US" sz="2000" b="0" kern="1200" dirty="0" smtClean="0">
                <a:solidFill>
                  <a:schemeClr val="tx1"/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1">
                <a:latin typeface="Times New Roman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1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20205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11012" r="15580" b="80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2104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9897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9848"/>
            <a:ext cx="7821168" cy="6492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225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888B8D"/>
                </a:solidFill>
              </a:rPr>
              <a:t>Rochester Public Library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13042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2057400"/>
            <a:ext cx="7799832" cy="353841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2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0">
                <a:latin typeface="Century schoolbook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0">
                <a:latin typeface="Century schoolbook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0">
                <a:latin typeface="Century schoolbook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08034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804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069848"/>
            <a:ext cx="7772400" cy="649224"/>
          </a:xfrm>
        </p:spPr>
        <p:txBody>
          <a:bodyPr vert="horz" lIns="0" tIns="0" rIns="0" bIns="0" rtlCol="0" anchor="b" anchorCtr="0">
            <a:normAutofit/>
          </a:bodyPr>
          <a:lstStyle>
            <a:lvl1pPr algn="l">
              <a:defRPr lang="en-US" sz="3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57400"/>
            <a:ext cx="3886200" cy="353841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lang="en-US" sz="2000" b="0" kern="1200" dirty="0" smtClean="0">
                <a:solidFill>
                  <a:schemeClr val="tx1"/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lvl1pPr>
            <a:lvl2pPr marL="403225" indent="-171450">
              <a:buClr>
                <a:schemeClr val="bg2"/>
              </a:buClr>
              <a:buFont typeface="Arial" pitchFamily="34" charset="0"/>
              <a:buChar char="•"/>
              <a:defRPr sz="2000" b="1">
                <a:latin typeface="Times New Roman" pitchFamily="18" charset="0"/>
                <a:cs typeface="Times New Roman" pitchFamily="18" charset="0"/>
              </a:defRPr>
            </a:lvl2pPr>
            <a:lvl3pPr marL="796925" indent="-219075">
              <a:buClr>
                <a:schemeClr val="bg2"/>
              </a:buClr>
              <a:buFont typeface="Arial" pitchFamily="34" charset="0"/>
              <a:buChar char="–"/>
              <a:defRPr sz="2000" b="1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20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457200" cy="6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1560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Pa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78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633" y="1066800"/>
            <a:ext cx="7772400" cy="651456"/>
          </a:xfrm>
        </p:spPr>
        <p:txBody>
          <a:bodyPr lIns="0" tIns="0" rIns="0" bIns="0" anchor="b" anchorCtr="0">
            <a:normAutofit/>
          </a:bodyPr>
          <a:lstStyle>
            <a:lvl1pPr algn="l">
              <a:defRPr sz="3000" b="1">
                <a:solidFill>
                  <a:srgbClr val="807F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85800" y="1752600"/>
            <a:ext cx="7772400" cy="2286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100">
                <a:latin typeface="Century schoolbook" pitchFamily="18" charset="0"/>
                <a:cs typeface="Times New Roman" pitchFamily="18" charset="0"/>
              </a:defRPr>
            </a:lvl1pPr>
            <a:lvl2pPr marL="4572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marL="9144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3pPr>
            <a:lvl4pPr marL="13716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4pPr>
            <a:lvl5pPr marL="1828800" indent="0">
              <a:buFontTx/>
              <a:buNone/>
              <a:defRPr sz="11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18917" b="12261"/>
          <a:stretch/>
        </p:blipFill>
        <p:spPr>
          <a:xfrm>
            <a:off x="634284" y="228600"/>
            <a:ext cx="2642316" cy="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618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49D8-D911-4CD4-B9CF-A1084A041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50" r:id="rId5"/>
    <p:sldLayoutId id="2147483662" r:id="rId6"/>
    <p:sldLayoutId id="2147483663" r:id="rId7"/>
    <p:sldLayoutId id="2147483664" r:id="rId8"/>
    <p:sldLayoutId id="2147483665" r:id="rId9"/>
  </p:sldLayoutIdLst>
  <p:transition spd="slow">
    <p:wipe dir="r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90" y="174015"/>
            <a:ext cx="549275" cy="685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26399"/>
            <a:ext cx="1219200" cy="36490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1B3B5-73C5-4E32-B50E-3A55F07C2A51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226399"/>
            <a:ext cx="304800" cy="36490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79E549D8-D911-4CD4-B9CF-A1084A041599}" type="slidenum">
              <a:rPr lang="en-US" smtClean="0">
                <a:solidFill>
                  <a:srgbClr val="888B8D"/>
                </a:solidFill>
              </a:rPr>
              <a:pPr algn="r"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1066801"/>
            <a:ext cx="7924800" cy="990600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2057399"/>
            <a:ext cx="7924800" cy="4168999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4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ransition spd="slow">
    <p:wipe dir="r"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lang="en-US" sz="3000" b="1" kern="1200" baseline="0" dirty="0">
          <a:solidFill>
            <a:schemeClr val="bg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8275" indent="-168275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74675" indent="-228600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74725" indent="-168275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76363" indent="-228600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–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654175" indent="-165100" algn="l" defTabSz="914400" rtl="0" eaLnBrk="1" latinLnBrk="0" hangingPunct="1">
        <a:spcBef>
          <a:spcPts val="800"/>
        </a:spcBef>
        <a:buClr>
          <a:schemeClr val="bg2"/>
        </a:buClr>
        <a:buSzPct val="7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pos="384">
          <p15:clr>
            <a:srgbClr val="F26B43"/>
          </p15:clr>
        </p15:guide>
        <p15:guide id="5" pos="5376">
          <p15:clr>
            <a:srgbClr val="F26B43"/>
          </p15:clr>
        </p15:guide>
        <p15:guide id="6" orient="horz" pos="192">
          <p15:clr>
            <a:srgbClr val="F26B43"/>
          </p15:clr>
        </p15:guide>
        <p15:guide id="7" orient="horz" pos="4152">
          <p15:clr>
            <a:srgbClr val="F26B43"/>
          </p15:clr>
        </p15:guide>
        <p15:guide id="8" orient="horz" pos="672">
          <p15:clr>
            <a:srgbClr val="F26B43"/>
          </p15:clr>
        </p15:guide>
        <p15:guide id="9" orient="horz" pos="1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90" y="174015"/>
            <a:ext cx="549275" cy="685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26399"/>
            <a:ext cx="1219200" cy="36490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61B3B5-73C5-4E32-B50E-3A55F07C2A51}" type="datetime3">
              <a:rPr lang="en-US" smtClean="0">
                <a:solidFill>
                  <a:srgbClr val="888B8D"/>
                </a:solidFill>
              </a:rPr>
              <a:pPr/>
              <a:t>27 October 2019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226399"/>
            <a:ext cx="304800" cy="36490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79E549D8-D911-4CD4-B9CF-A1084A041599}" type="slidenum">
              <a:rPr lang="en-US" smtClean="0">
                <a:solidFill>
                  <a:srgbClr val="888B8D"/>
                </a:solidFill>
              </a:rPr>
              <a:pPr algn="r"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09600" y="1066801"/>
            <a:ext cx="7924800" cy="990600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2057399"/>
            <a:ext cx="7924800" cy="4168999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6350">
            <a:solidFill>
              <a:srgbClr val="807F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ransition spd="slow">
    <p:wipe dir="r"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lang="en-US" sz="3000" b="1" kern="1200" baseline="0" dirty="0">
          <a:solidFill>
            <a:schemeClr val="bg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8275" indent="-168275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74675" indent="-228600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74725" indent="-168275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76363" indent="-228600" algn="l" defTabSz="914400" rtl="0" eaLnBrk="1" latinLnBrk="0" hangingPunct="1">
        <a:spcBef>
          <a:spcPts val="800"/>
        </a:spcBef>
        <a:buClr>
          <a:schemeClr val="bg2"/>
        </a:buClr>
        <a:buFont typeface="Arial" pitchFamily="34" charset="0"/>
        <a:buChar char="–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654175" indent="-165100" algn="l" defTabSz="914400" rtl="0" eaLnBrk="1" latinLnBrk="0" hangingPunct="1">
        <a:spcBef>
          <a:spcPts val="800"/>
        </a:spcBef>
        <a:buClr>
          <a:schemeClr val="bg2"/>
        </a:buClr>
        <a:buSzPct val="7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576">
          <p15:clr>
            <a:srgbClr val="F26B43"/>
          </p15:clr>
        </p15:guide>
        <p15:guide id="4" pos="384">
          <p15:clr>
            <a:srgbClr val="F26B43"/>
          </p15:clr>
        </p15:guide>
        <p15:guide id="5" pos="5376">
          <p15:clr>
            <a:srgbClr val="F26B43"/>
          </p15:clr>
        </p15:guide>
        <p15:guide id="6" orient="horz" pos="192">
          <p15:clr>
            <a:srgbClr val="F26B43"/>
          </p15:clr>
        </p15:guide>
        <p15:guide id="7" orient="horz" pos="4152">
          <p15:clr>
            <a:srgbClr val="F26B43"/>
          </p15:clr>
        </p15:guide>
        <p15:guide id="8" orient="horz" pos="672">
          <p15:clr>
            <a:srgbClr val="F26B43"/>
          </p15:clr>
        </p15:guide>
        <p15:guide id="9" orient="horz" pos="1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Enrollment Workshop 06/15/18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ransition spd="slow">
    <p:wipe dir="r"/>
  </p:transition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Rochester Public Library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49D8-D911-4CD4-B9CF-A1084A0415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ransition spd="slow">
    <p:wipe dir="r"/>
  </p:transition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ibguides.monroecc.edu/studentresources/welcome" TargetMode="Externa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nsemble.itec.suny.edu/Watch/Hi7a9Q5P" TargetMode="Externa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53736"/>
            <a:ext cx="8153400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2"/>
                </a:solidFill>
              </a:rPr>
              <a:t>Meeting Expanding Student Needs in</a:t>
            </a:r>
            <a:br>
              <a:rPr lang="en-US" sz="2600" dirty="0" smtClean="0">
                <a:solidFill>
                  <a:schemeClr val="bg2"/>
                </a:solidFill>
              </a:rPr>
            </a:br>
            <a:r>
              <a:rPr lang="en-US" sz="2600" dirty="0" smtClean="0">
                <a:solidFill>
                  <a:schemeClr val="bg2"/>
                </a:solidFill>
              </a:rPr>
              <a:t>Fiscally-Challenging Times: </a:t>
            </a:r>
            <a:br>
              <a:rPr lang="en-US" sz="2600" dirty="0" smtClean="0">
                <a:solidFill>
                  <a:schemeClr val="bg2"/>
                </a:solidFill>
              </a:rPr>
            </a:br>
            <a:r>
              <a:rPr lang="en-US" sz="2600" dirty="0" smtClean="0">
                <a:solidFill>
                  <a:schemeClr val="bg2"/>
                </a:solidFill>
              </a:rPr>
              <a:t>A Partnership Approach</a:t>
            </a:r>
            <a:endParaRPr lang="en-US" sz="26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6440" y="6035040"/>
            <a:ext cx="1828800" cy="29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9600" y="2305321"/>
            <a:ext cx="5514705" cy="35433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ts val="800"/>
              </a:spcBef>
              <a:buClr>
                <a:schemeClr val="bg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ts val="8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99700"/>
              </a:buClr>
            </a:pPr>
            <a:endParaRPr lang="en-US" sz="1900" dirty="0" smtClean="0">
              <a:solidFill>
                <a:srgbClr val="807F83"/>
              </a:solidFill>
              <a:latin typeface="Arial"/>
            </a:endParaRPr>
          </a:p>
          <a:p>
            <a:pPr>
              <a:buClr>
                <a:srgbClr val="C99700"/>
              </a:buClr>
            </a:pPr>
            <a:r>
              <a:rPr lang="en-US" sz="1900" dirty="0" smtClean="0">
                <a:solidFill>
                  <a:srgbClr val="807F83"/>
                </a:solidFill>
                <a:latin typeface="Arial"/>
              </a:rPr>
              <a:t>SUNY Student Success Summit</a:t>
            </a:r>
          </a:p>
          <a:p>
            <a:pPr>
              <a:buClr>
                <a:srgbClr val="C99700"/>
              </a:buClr>
            </a:pPr>
            <a:r>
              <a:rPr lang="en-US" sz="1900" dirty="0" smtClean="0">
                <a:solidFill>
                  <a:srgbClr val="807F83"/>
                </a:solidFill>
                <a:latin typeface="Arial"/>
              </a:rPr>
              <a:t>October 29, 2019</a:t>
            </a:r>
            <a:endParaRPr lang="en-US" sz="1900" dirty="0">
              <a:solidFill>
                <a:srgbClr val="807F8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4351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3" y="985297"/>
            <a:ext cx="7269480" cy="994172"/>
          </a:xfrm>
        </p:spPr>
        <p:txBody>
          <a:bodyPr anchor="ctr"/>
          <a:lstStyle/>
          <a:p>
            <a:r>
              <a:rPr lang="en-US" dirty="0"/>
              <a:t>MCC Results: Hunger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3D353A-E53D-4B4A-9BB4-58887D2B9B6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31" y="2464594"/>
            <a:ext cx="65849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850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3" y="985297"/>
            <a:ext cx="7269480" cy="994172"/>
          </a:xfrm>
        </p:spPr>
        <p:txBody>
          <a:bodyPr anchor="ctr"/>
          <a:lstStyle/>
          <a:p>
            <a:r>
              <a:rPr lang="en-US" dirty="0"/>
              <a:t>MCC Results: Housing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8FD33B-70CA-4EDC-AA39-68241DDEE5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1" y="2289969"/>
            <a:ext cx="662305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3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8001000" cy="1447225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+mj-lt"/>
              </a:rPr>
              <a:t>   </a:t>
            </a:r>
            <a:r>
              <a:rPr lang="en-US" sz="3200" dirty="0" smtClean="0"/>
              <a:t>Recognizing the Impact of Insecurities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828800"/>
            <a:ext cx="6781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50% of all students who earn the grades of D or F in courses at community colleges have a high level of food and/or housing insecurity.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Temple University Study (2018)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649224"/>
          </a:xfrm>
        </p:spPr>
        <p:txBody>
          <a:bodyPr/>
          <a:lstStyle/>
          <a:p>
            <a:r>
              <a:rPr lang="en-US" dirty="0" smtClean="0"/>
              <a:t>	Re-Starting with the Fundamentals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5671535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Maslow’s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Hierarchy of Needs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4984" t="28858" r="15061" b="48536"/>
          <a:stretch/>
        </p:blipFill>
        <p:spPr bwMode="auto">
          <a:xfrm>
            <a:off x="1981200" y="1391411"/>
            <a:ext cx="5791200" cy="4027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55970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371599"/>
            <a:ext cx="76200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Major challenges </a:t>
            </a:r>
            <a:r>
              <a:rPr lang="en-US" sz="4000" dirty="0"/>
              <a:t>i</a:t>
            </a:r>
            <a:r>
              <a:rPr lang="en-US" sz="4000" dirty="0" smtClean="0"/>
              <a:t>dentified…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599" y="2971800"/>
            <a:ext cx="8083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endParaRPr lang="en-US" sz="3200" dirty="0" smtClean="0"/>
          </a:p>
          <a:p>
            <a:pPr>
              <a:buClr>
                <a:schemeClr val="bg2"/>
              </a:buClr>
            </a:pPr>
            <a:r>
              <a:rPr lang="en-US" sz="3200" dirty="0" smtClean="0">
                <a:latin typeface="+mj-lt"/>
              </a:rPr>
              <a:t>…but the solutions required significant financial contributions.</a:t>
            </a:r>
          </a:p>
        </p:txBody>
      </p:sp>
    </p:spTree>
    <p:extLst>
      <p:ext uri="{BB962C8B-B14F-4D97-AF65-F5344CB8AC3E}">
        <p14:creationId xmlns:p14="http://schemas.microsoft.com/office/powerpoint/2010/main" val="15428072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037809"/>
            <a:ext cx="8213124" cy="6492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Partnerships, Partnerships, Partnerships!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057400"/>
            <a:ext cx="8083463" cy="38153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25" y="2057400"/>
            <a:ext cx="4572009" cy="34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26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171325"/>
            <a:ext cx="7620000" cy="11146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Partnerships #1:  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MCC Foundation and Student Services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Be sure to engage with your Foundation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Ensure your Foundation understands the needs of your students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Engage in regular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991432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171325"/>
            <a:ext cx="7421262" cy="11146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Partnerships #2: 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Wegmans Charitable Foundation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Service on Board of Trustees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Service on Foundation Board of Directors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President’s Leadership in the Community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Prominent Alumni in Leadership Positions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5124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49224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/>
              <a:t>Direct Impact of Partnership</a:t>
            </a: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1199970"/>
            <a:ext cx="790945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DWIGHT food pantries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federal/state/county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Establishment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Resource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RTS universal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Assistance from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Panera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Bread, Trader Joe’s, and Sodexo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Foodlink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connection and conference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SUNY Task Force on Food Insecurities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B40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49224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/>
              <a:t>Beyond a Food Pantry</a:t>
            </a: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1199970"/>
            <a:ext cx="790945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Comprehensive resource guide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Basic needs statement on course syllabi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Investment in food scholarships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 Learning Centers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Expansion of emergency loan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Collaboration with YMCA on daycare offerings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Major grant from the Wegmans Family Foundation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B40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 Delate</a:t>
            </a:r>
            <a:br>
              <a:rPr lang="en-US" dirty="0" smtClean="0"/>
            </a:br>
            <a:r>
              <a:rPr lang="en-US" dirty="0" smtClean="0"/>
              <a:t>Associate Vice President</a:t>
            </a:r>
            <a:br>
              <a:rPr lang="en-US" dirty="0" smtClean="0"/>
            </a:br>
            <a:r>
              <a:rPr lang="en-US" dirty="0" smtClean="0"/>
              <a:t>Student Services</a:t>
            </a:r>
            <a:br>
              <a:rPr lang="en-US" dirty="0" smtClean="0"/>
            </a:br>
            <a:r>
              <a:rPr lang="en-US" dirty="0" smtClean="0"/>
              <a:t>Monroe Community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58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49224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The Work </a:t>
            </a:r>
            <a:r>
              <a:rPr lang="en-US" sz="3800" dirty="0" smtClean="0"/>
              <a:t>Continues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2286000" y="2382560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Electronic Resource Guide for Faculty, Staff, and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Website: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https://libguides.monroecc.edu/studentresources/welcome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606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649224"/>
          </a:xfrm>
        </p:spPr>
        <p:txBody>
          <a:bodyPr>
            <a:normAutofit/>
          </a:bodyPr>
          <a:lstStyle/>
          <a:p>
            <a:pPr algn="ctr"/>
            <a:r>
              <a:rPr lang="en-US" sz="3300" dirty="0">
                <a:solidFill>
                  <a:srgbClr val="DEB408"/>
                </a:solidFill>
              </a:rPr>
              <a:t>Re-Conceiving </a:t>
            </a:r>
            <a:r>
              <a:rPr lang="en-US" sz="3300" dirty="0" smtClean="0">
                <a:solidFill>
                  <a:srgbClr val="DEB408"/>
                </a:solidFill>
              </a:rPr>
              <a:t>Our Roles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0"/>
            <a:ext cx="695613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64922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Student Successes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4495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0" dirty="0" smtClean="0">
                <a:solidFill>
                  <a:schemeClr val="tx1"/>
                </a:solidFill>
              </a:rPr>
              <a:t>Assessment to Date    </a:t>
            </a:r>
          </a:p>
          <a:p>
            <a:pPr>
              <a:spcBef>
                <a:spcPts val="0"/>
              </a:spcBef>
            </a:pPr>
            <a:r>
              <a:rPr lang="en-US" sz="2800" b="0" dirty="0" smtClean="0">
                <a:solidFill>
                  <a:schemeClr val="tx1"/>
                </a:solidFill>
              </a:rPr>
              <a:t>      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0" dirty="0" smtClean="0">
                <a:solidFill>
                  <a:schemeClr val="tx1"/>
                </a:solidFill>
              </a:rPr>
              <a:t>	Increase in persistence and retention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28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0" dirty="0" smtClean="0">
                <a:solidFill>
                  <a:schemeClr val="tx1"/>
                </a:solidFill>
              </a:rPr>
              <a:t>Student Success Stories</a:t>
            </a:r>
          </a:p>
          <a:p>
            <a:pPr>
              <a:spcBef>
                <a:spcPts val="0"/>
              </a:spcBef>
            </a:pPr>
            <a:endParaRPr lang="en-US" sz="2800" b="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b="0" dirty="0">
                <a:solidFill>
                  <a:schemeClr val="tx1"/>
                </a:solidFill>
              </a:rPr>
              <a:t>	</a:t>
            </a:r>
            <a:r>
              <a:rPr lang="en-US" sz="2600" b="0" dirty="0" smtClean="0">
                <a:solidFill>
                  <a:schemeClr val="tx1"/>
                </a:solidFill>
                <a:hlinkClick r:id="rId2"/>
              </a:rPr>
              <a:t>Achieving Success</a:t>
            </a:r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endParaRPr lang="en-US" sz="2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18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and 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29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 smtClean="0"/>
              <a:t>Heather Cruz</a:t>
            </a:r>
            <a:br>
              <a:rPr lang="en-US" sz="2700" dirty="0" smtClean="0"/>
            </a:br>
            <a:r>
              <a:rPr lang="en-US" sz="2700" dirty="0" smtClean="0"/>
              <a:t>Associate Vice President</a:t>
            </a:r>
            <a:br>
              <a:rPr lang="en-US" sz="2700" dirty="0" smtClean="0"/>
            </a:br>
            <a:r>
              <a:rPr lang="en-US" sz="2700" dirty="0" smtClean="0"/>
              <a:t>Student Services</a:t>
            </a:r>
            <a:br>
              <a:rPr lang="en-US" sz="2700" dirty="0" smtClean="0"/>
            </a:br>
            <a:r>
              <a:rPr lang="en-US" sz="2700" dirty="0" smtClean="0"/>
              <a:t>Monroe Community College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675846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49D8-D911-4CD4-B9CF-A1084A041599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Mark Pastorella</a:t>
            </a:r>
            <a:br>
              <a:rPr lang="en-US" sz="2700" dirty="0" smtClean="0"/>
            </a:br>
            <a:r>
              <a:rPr lang="en-US" sz="2700" dirty="0" smtClean="0"/>
              <a:t>Chief Development Officer</a:t>
            </a:r>
            <a:br>
              <a:rPr lang="en-US" sz="2700" dirty="0" smtClean="0"/>
            </a:br>
            <a:r>
              <a:rPr lang="en-US" sz="2700" dirty="0" smtClean="0"/>
              <a:t>Monroe Community College Foundation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43265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52401"/>
            <a:ext cx="7620000" cy="2362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Higher Ed Challenges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Decreased Enrollment and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Increased Student Needs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Reduction in Budgets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Decrease in Personnel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Need for Academic Support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Increase in Insecurities: Food, Housing, Transportation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072481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371599"/>
            <a:ext cx="76200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Higher Ed Opportunities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Address Student Needs and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Increase Retention and Graduation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/>
              <a:t>Learning Centers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/>
              <a:t>Resource Centers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/>
              <a:t>Position Adjustments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/>
              <a:t>Partnership Initiatives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099582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219201"/>
            <a:ext cx="7620000" cy="11398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MCC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2019 and Beyond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Mission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Student Demographics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Retention/Graduation Challenges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Creative Solutions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4059070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371599"/>
            <a:ext cx="76200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MCC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Class of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2743200"/>
            <a:ext cx="7924801" cy="312956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sz="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975" y="2934031"/>
            <a:ext cx="80834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C99700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First Generation: 40%</a:t>
            </a:r>
          </a:p>
          <a:p>
            <a:pPr marL="285750" lvl="0" indent="-285750">
              <a:buClr>
                <a:srgbClr val="C99700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Median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Age: 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21</a:t>
            </a:r>
            <a:endParaRPr lang="en-US" sz="3200" dirty="0" smtClean="0">
              <a:latin typeface="+mj-lt"/>
            </a:endParaRP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Parents: 18%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+mj-lt"/>
              </a:rPr>
              <a:t>Minority: 43%</a:t>
            </a:r>
          </a:p>
          <a:p>
            <a:pPr marL="285750" lvl="0" indent="-285750">
              <a:buClr>
                <a:srgbClr val="C99700"/>
              </a:buClr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Pell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Eligible: 54%</a:t>
            </a:r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  <a:p>
            <a:pPr marL="28575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35875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6" y="1051327"/>
            <a:ext cx="3662796" cy="4740088"/>
          </a:xfrm>
        </p:spPr>
      </p:pic>
      <p:sp>
        <p:nvSpPr>
          <p:cNvPr id="5" name="TextBox 4"/>
          <p:cNvSpPr txBox="1"/>
          <p:nvPr/>
        </p:nvSpPr>
        <p:spPr>
          <a:xfrm>
            <a:off x="4130387" y="1309255"/>
            <a:ext cx="3740727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Hope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National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33,000 students at 70 community colleges in 24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MCC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wanted to understand depth of problem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Sizable students participation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30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W_Monroe CC">
      <a:dk1>
        <a:sysClr val="windowText" lastClr="000000"/>
      </a:dk1>
      <a:lt1>
        <a:sysClr val="window" lastClr="FFFFFF"/>
      </a:lt1>
      <a:dk2>
        <a:srgbClr val="807F83"/>
      </a:dk2>
      <a:lt2>
        <a:srgbClr val="DEB408"/>
      </a:lt2>
      <a:accent1>
        <a:srgbClr val="A7A9AC"/>
      </a:accent1>
      <a:accent2>
        <a:srgbClr val="EFEFF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cctheme">
  <a:themeElements>
    <a:clrScheme name="MCC Palette">
      <a:dk1>
        <a:srgbClr val="000000"/>
      </a:dk1>
      <a:lt1>
        <a:srgbClr val="FFFFFF"/>
      </a:lt1>
      <a:dk2>
        <a:srgbClr val="888B8D"/>
      </a:dk2>
      <a:lt2>
        <a:srgbClr val="C99700"/>
      </a:lt2>
      <a:accent1>
        <a:srgbClr val="CB333B"/>
      </a:accent1>
      <a:accent2>
        <a:srgbClr val="7BAFD4"/>
      </a:accent2>
      <a:accent3>
        <a:srgbClr val="658D1B"/>
      </a:accent3>
      <a:accent4>
        <a:srgbClr val="004C97"/>
      </a:accent4>
      <a:accent5>
        <a:srgbClr val="DE7C00"/>
      </a:accent5>
      <a:accent6>
        <a:srgbClr val="F3D03E"/>
      </a:accent6>
      <a:hlink>
        <a:srgbClr val="0000FF"/>
      </a:hlink>
      <a:folHlink>
        <a:srgbClr val="800080"/>
      </a:folHlink>
    </a:clrScheme>
    <a:fontScheme name="MCCfont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Vision for Optics Program_09 25 2015" id="{DF46B36A-DEFB-4202-8FDA-E3A6C001E936}" vid="{EE8A54C1-6473-48EE-ACC7-12C5EAE48A5A}"/>
    </a:ext>
  </a:extLst>
</a:theme>
</file>

<file path=ppt/theme/theme3.xml><?xml version="1.0" encoding="utf-8"?>
<a:theme xmlns:a="http://schemas.openxmlformats.org/drawingml/2006/main" name="1_mcctheme">
  <a:themeElements>
    <a:clrScheme name="MCC Palette">
      <a:dk1>
        <a:srgbClr val="000000"/>
      </a:dk1>
      <a:lt1>
        <a:srgbClr val="FFFFFF"/>
      </a:lt1>
      <a:dk2>
        <a:srgbClr val="888B8D"/>
      </a:dk2>
      <a:lt2>
        <a:srgbClr val="C99700"/>
      </a:lt2>
      <a:accent1>
        <a:srgbClr val="CB333B"/>
      </a:accent1>
      <a:accent2>
        <a:srgbClr val="7BAFD4"/>
      </a:accent2>
      <a:accent3>
        <a:srgbClr val="658D1B"/>
      </a:accent3>
      <a:accent4>
        <a:srgbClr val="004C97"/>
      </a:accent4>
      <a:accent5>
        <a:srgbClr val="DE7C00"/>
      </a:accent5>
      <a:accent6>
        <a:srgbClr val="F3D03E"/>
      </a:accent6>
      <a:hlink>
        <a:srgbClr val="0000FF"/>
      </a:hlink>
      <a:folHlink>
        <a:srgbClr val="800080"/>
      </a:folHlink>
    </a:clrScheme>
    <a:fontScheme name="MCCfont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Vision for Optics Program_09 25 2015" id="{DF46B36A-DEFB-4202-8FDA-E3A6C001E936}" vid="{EE8A54C1-6473-48EE-ACC7-12C5EAE48A5A}"/>
    </a:ext>
  </a:extLst>
</a:theme>
</file>

<file path=ppt/theme/theme4.xml><?xml version="1.0" encoding="utf-8"?>
<a:theme xmlns:a="http://schemas.openxmlformats.org/drawingml/2006/main" name="1_Office Theme">
  <a:themeElements>
    <a:clrScheme name="CW_Monroe CC">
      <a:dk1>
        <a:sysClr val="windowText" lastClr="000000"/>
      </a:dk1>
      <a:lt1>
        <a:sysClr val="window" lastClr="FFFFFF"/>
      </a:lt1>
      <a:dk2>
        <a:srgbClr val="807F83"/>
      </a:dk2>
      <a:lt2>
        <a:srgbClr val="DEB408"/>
      </a:lt2>
      <a:accent1>
        <a:srgbClr val="A7A9AC"/>
      </a:accent1>
      <a:accent2>
        <a:srgbClr val="EFEFF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CW_Monroe CC">
      <a:dk1>
        <a:sysClr val="windowText" lastClr="000000"/>
      </a:dk1>
      <a:lt1>
        <a:sysClr val="window" lastClr="FFFFFF"/>
      </a:lt1>
      <a:dk2>
        <a:srgbClr val="807F83"/>
      </a:dk2>
      <a:lt2>
        <a:srgbClr val="DEB408"/>
      </a:lt2>
      <a:accent1>
        <a:srgbClr val="A7A9AC"/>
      </a:accent1>
      <a:accent2>
        <a:srgbClr val="EFEFF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336</Words>
  <Application>Microsoft Office PowerPoint</Application>
  <PresentationFormat>On-screen Show (4:3)</PresentationFormat>
  <Paragraphs>98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Century schoolbook</vt:lpstr>
      <vt:lpstr>Courier New</vt:lpstr>
      <vt:lpstr>Times New Roman</vt:lpstr>
      <vt:lpstr>Wingdings</vt:lpstr>
      <vt:lpstr>Office Theme</vt:lpstr>
      <vt:lpstr>mcctheme</vt:lpstr>
      <vt:lpstr>1_mcctheme</vt:lpstr>
      <vt:lpstr>1_Office Theme</vt:lpstr>
      <vt:lpstr>2_Office Theme</vt:lpstr>
      <vt:lpstr>Meeting Expanding Student Needs in Fiscally-Challenging Times:  A Partnership Approach</vt:lpstr>
      <vt:lpstr>John Delate Associate Vice President Student Services Monroe Community College</vt:lpstr>
      <vt:lpstr>Heather Cruz Associate Vice President Student Services Monroe Community College</vt:lpstr>
      <vt:lpstr>Mark Pastorella Chief Development Officer Monroe Community College Foundation</vt:lpstr>
      <vt:lpstr>   Higher Ed Challenges Decreased Enrollment and  Increased Student Needs</vt:lpstr>
      <vt:lpstr>   Higher Ed Opportunities Address Student Needs and Increase Retention and Graduation</vt:lpstr>
      <vt:lpstr>   MCC 2019 and Beyond</vt:lpstr>
      <vt:lpstr>   MCC Class of 2019</vt:lpstr>
      <vt:lpstr>PowerPoint Presentation</vt:lpstr>
      <vt:lpstr>MCC Results: Hunger</vt:lpstr>
      <vt:lpstr>MCC Results: Housing</vt:lpstr>
      <vt:lpstr>   Recognizing the Impact of Insecurities</vt:lpstr>
      <vt:lpstr> Re-Starting with the Fundamentals</vt:lpstr>
      <vt:lpstr>   Major challenges identified…</vt:lpstr>
      <vt:lpstr>Partnerships, Partnerships, Partnerships!</vt:lpstr>
      <vt:lpstr>Partnerships #1:   MCC Foundation and Student Services</vt:lpstr>
      <vt:lpstr>Partnerships #2:   Wegmans Charitable Foundation</vt:lpstr>
      <vt:lpstr>Direct Impact of Partnership</vt:lpstr>
      <vt:lpstr>Beyond a Food Pantry</vt:lpstr>
      <vt:lpstr>The Work Continues</vt:lpstr>
      <vt:lpstr>Re-Conceiving Our Roles</vt:lpstr>
      <vt:lpstr>Student Successes</vt:lpstr>
      <vt:lpstr>Questions and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Vogt, Alexis</dc:creator>
  <cp:lastModifiedBy>Delate, John J (Student Services )</cp:lastModifiedBy>
  <cp:revision>180</cp:revision>
  <dcterms:created xsi:type="dcterms:W3CDTF">2013-08-15T00:23:51Z</dcterms:created>
  <dcterms:modified xsi:type="dcterms:W3CDTF">2019-10-27T23:26:22Z</dcterms:modified>
</cp:coreProperties>
</file>