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60" r:id="rId4"/>
    <p:sldId id="259" r:id="rId5"/>
    <p:sldId id="264" r:id="rId6"/>
    <p:sldId id="265" r:id="rId7"/>
    <p:sldId id="266" r:id="rId8"/>
    <p:sldId id="261" r:id="rId9"/>
    <p:sldId id="263" r:id="rId10"/>
    <p:sldId id="267" r:id="rId11"/>
    <p:sldId id="268" r:id="rId12"/>
    <p:sldId id="270"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0000" autoAdjust="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2FBBD-D378-474E-961F-BC970DB1509B}" type="datetimeFigureOut">
              <a:rPr lang="en-US" smtClean="0"/>
              <a:t>10/23/2019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33291-2D75-40F3-8CCD-2D503F9D0A6A}" type="slidenum">
              <a:rPr lang="en-US" smtClean="0"/>
              <a:t>‹#›</a:t>
            </a:fld>
            <a:endParaRPr lang="en-US"/>
          </a:p>
        </p:txBody>
      </p:sp>
    </p:spTree>
    <p:extLst>
      <p:ext uri="{BB962C8B-B14F-4D97-AF65-F5344CB8AC3E}">
        <p14:creationId xmlns:p14="http://schemas.microsoft.com/office/powerpoint/2010/main" val="1755563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a study</a:t>
            </a:r>
            <a:r>
              <a:rPr lang="en-US" baseline="0" dirty="0" smtClean="0"/>
              <a:t> of more than 250,000 students done by the Community College Research Center at 57 Community Colleges in the Achieving the Dream Initiative found that 59 percent of entering students were referred to developmental math and 33 percent were referred to developmental reading.</a:t>
            </a:r>
          </a:p>
          <a:p>
            <a:endParaRPr lang="en-US" baseline="0" dirty="0" smtClean="0"/>
          </a:p>
          <a:p>
            <a:r>
              <a:rPr lang="en-US" baseline="0" dirty="0" smtClean="0"/>
              <a:t>Another study from the Federal BPS (Beginning Postsecondary students) data from 2009 indicate that 69 percent of students beginning at public two-year colleges in 2003-2004 took one or more remedial courses in the six years after their initial enrollment; 59 percent took at least one course in math and 28 percent took at least one course in English.</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580B736-A237-444E-86EB-CD061C83137E}" type="slidenum">
              <a:rPr lang="en-US" smtClean="0"/>
              <a:t>2</a:t>
            </a:fld>
            <a:endParaRPr lang="en-US"/>
          </a:p>
        </p:txBody>
      </p:sp>
    </p:spTree>
    <p:extLst>
      <p:ext uri="{BB962C8B-B14F-4D97-AF65-F5344CB8AC3E}">
        <p14:creationId xmlns:p14="http://schemas.microsoft.com/office/powerpoint/2010/main" val="195775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0B736-A237-444E-86EB-CD061C83137E}" type="slidenum">
              <a:rPr lang="en-US" smtClean="0"/>
              <a:t>3</a:t>
            </a:fld>
            <a:endParaRPr lang="en-US"/>
          </a:p>
        </p:txBody>
      </p:sp>
    </p:spTree>
    <p:extLst>
      <p:ext uri="{BB962C8B-B14F-4D97-AF65-F5344CB8AC3E}">
        <p14:creationId xmlns:p14="http://schemas.microsoft.com/office/powerpoint/2010/main" val="2965840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Carnegie Math Pathways, the pathways program continues to outperform</a:t>
            </a:r>
            <a:r>
              <a:rPr lang="en-US" baseline="0" dirty="0" smtClean="0"/>
              <a:t> traditional developmental </a:t>
            </a:r>
            <a:endParaRPr lang="en-US" dirty="0"/>
          </a:p>
        </p:txBody>
      </p:sp>
      <p:sp>
        <p:nvSpPr>
          <p:cNvPr id="4" name="Slide Number Placeholder 3"/>
          <p:cNvSpPr>
            <a:spLocks noGrp="1"/>
          </p:cNvSpPr>
          <p:nvPr>
            <p:ph type="sldNum" sz="quarter" idx="10"/>
          </p:nvPr>
        </p:nvSpPr>
        <p:spPr/>
        <p:txBody>
          <a:bodyPr/>
          <a:lstStyle/>
          <a:p>
            <a:fld id="{CD233291-2D75-40F3-8CCD-2D503F9D0A6A}" type="slidenum">
              <a:rPr lang="en-US" smtClean="0"/>
              <a:t>6</a:t>
            </a:fld>
            <a:endParaRPr lang="en-US"/>
          </a:p>
        </p:txBody>
      </p:sp>
    </p:spTree>
    <p:extLst>
      <p:ext uri="{BB962C8B-B14F-4D97-AF65-F5344CB8AC3E}">
        <p14:creationId xmlns:p14="http://schemas.microsoft.com/office/powerpoint/2010/main" val="3330131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Growth mindset cope directly with a situation.</a:t>
            </a:r>
            <a:r>
              <a:rPr lang="en-US" baseline="0" dirty="0" smtClean="0"/>
              <a:t>  They do not throw their hands up in the air.  Ready to take risks, confront the challenges, and keep working at them.  “Nothing ventured, nothing gained”  They see setbacks as part of the learning process.  They tend to embrace lifelong learning.</a:t>
            </a:r>
          </a:p>
          <a:p>
            <a:r>
              <a:rPr lang="en-US" baseline="0" dirty="0" smtClean="0"/>
              <a:t>People with a growth mindset, embrace challenges, persist in the set of setbacks, see effort as the path to mastery, learn from criticism, and find lessons and inspiration in the success of others.  They create an internal monologue of judgement of themselves.</a:t>
            </a:r>
          </a:p>
          <a:p>
            <a:endParaRPr lang="en-US" baseline="0" dirty="0" smtClean="0"/>
          </a:p>
          <a:p>
            <a:r>
              <a:rPr lang="en-US" baseline="0" dirty="0" smtClean="0"/>
              <a:t>People with a fixed mindset, avoid challenges, get defensive or give up easily, see effort as fruitless, ignore useful negative feedback, and feels threatens by others.</a:t>
            </a:r>
          </a:p>
          <a:p>
            <a:endParaRPr lang="en-US" baseline="0" dirty="0" smtClean="0"/>
          </a:p>
          <a:p>
            <a:r>
              <a:rPr lang="en-US" baseline="0" dirty="0" smtClean="0"/>
              <a:t>Fixed Mindset- They see what happens as a direct measure of their competence and worth.  Creates the feeling of utter failure and paralysis. “Nothing ventured, nothing lost.”</a:t>
            </a:r>
            <a:endParaRPr lang="en-US" dirty="0" smtClean="0"/>
          </a:p>
        </p:txBody>
      </p:sp>
      <p:sp>
        <p:nvSpPr>
          <p:cNvPr id="4" name="Slide Number Placeholder 3"/>
          <p:cNvSpPr>
            <a:spLocks noGrp="1"/>
          </p:cNvSpPr>
          <p:nvPr>
            <p:ph type="sldNum" sz="quarter" idx="10"/>
          </p:nvPr>
        </p:nvSpPr>
        <p:spPr/>
        <p:txBody>
          <a:bodyPr/>
          <a:lstStyle/>
          <a:p>
            <a:fld id="{F580B736-A237-444E-86EB-CD061C83137E}" type="slidenum">
              <a:rPr lang="en-US" smtClean="0"/>
              <a:t>8</a:t>
            </a:fld>
            <a:endParaRPr lang="en-US"/>
          </a:p>
        </p:txBody>
      </p:sp>
    </p:spTree>
    <p:extLst>
      <p:ext uri="{BB962C8B-B14F-4D97-AF65-F5344CB8AC3E}">
        <p14:creationId xmlns:p14="http://schemas.microsoft.com/office/powerpoint/2010/main" val="1580145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Carnegie</a:t>
            </a:r>
            <a:r>
              <a:rPr lang="en-US" baseline="0" dirty="0" smtClean="0"/>
              <a:t> Foundation for the Advancement of Teaching has piloted the pedagogy and curriculum of the </a:t>
            </a:r>
            <a:r>
              <a:rPr lang="en-US" baseline="0" dirty="0" err="1" smtClean="0"/>
              <a:t>Quantway</a:t>
            </a:r>
            <a:r>
              <a:rPr lang="en-US" baseline="0" dirty="0" smtClean="0"/>
              <a:t> course, MAT 009.  Growth Mindset is an important facet of the course.  Growth mindset is fostered in the course.  Many students do not feel they are, “Math People” and they will never get math.  When students grow their mindset, they are more apt to want to keep challenging themselves rather than giving up.</a:t>
            </a:r>
            <a:endParaRPr lang="en-US" dirty="0"/>
          </a:p>
        </p:txBody>
      </p:sp>
      <p:sp>
        <p:nvSpPr>
          <p:cNvPr id="4" name="Slide Number Placeholder 3"/>
          <p:cNvSpPr>
            <a:spLocks noGrp="1"/>
          </p:cNvSpPr>
          <p:nvPr>
            <p:ph type="sldNum" sz="quarter" idx="10"/>
          </p:nvPr>
        </p:nvSpPr>
        <p:spPr/>
        <p:txBody>
          <a:bodyPr/>
          <a:lstStyle/>
          <a:p>
            <a:fld id="{F580B736-A237-444E-86EB-CD061C83137E}" type="slidenum">
              <a:rPr lang="en-US" smtClean="0"/>
              <a:t>9</a:t>
            </a:fld>
            <a:endParaRPr lang="en-US"/>
          </a:p>
        </p:txBody>
      </p:sp>
    </p:spTree>
    <p:extLst>
      <p:ext uri="{BB962C8B-B14F-4D97-AF65-F5344CB8AC3E}">
        <p14:creationId xmlns:p14="http://schemas.microsoft.com/office/powerpoint/2010/main" val="4235214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been guilty</a:t>
            </a:r>
            <a:r>
              <a:rPr lang="en-US" baseline="0" dirty="0" smtClean="0"/>
              <a:t> of using empathy with  a student who did not do well on the math portion of the CPT- telling them my struggles with mathematics.  One thing I always left out was that I had the potential and was able to complete my math courses to obtain my degree- but it took concerted effort.  And that they had potential and they may not be at the college level yet!</a:t>
            </a:r>
          </a:p>
          <a:p>
            <a:endParaRPr lang="en-US" baseline="0" dirty="0" smtClean="0"/>
          </a:p>
          <a:p>
            <a:r>
              <a:rPr lang="en-US" baseline="0" dirty="0" smtClean="0"/>
              <a:t>Looking at multiple measures can help place students more effectively.  </a:t>
            </a:r>
            <a:endParaRPr lang="en-US" dirty="0"/>
          </a:p>
        </p:txBody>
      </p:sp>
      <p:sp>
        <p:nvSpPr>
          <p:cNvPr id="4" name="Slide Number Placeholder 3"/>
          <p:cNvSpPr>
            <a:spLocks noGrp="1"/>
          </p:cNvSpPr>
          <p:nvPr>
            <p:ph type="sldNum" sz="quarter" idx="10"/>
          </p:nvPr>
        </p:nvSpPr>
        <p:spPr/>
        <p:txBody>
          <a:bodyPr/>
          <a:lstStyle/>
          <a:p>
            <a:fld id="{F580B736-A237-444E-86EB-CD061C83137E}" type="slidenum">
              <a:rPr lang="en-US" smtClean="0"/>
              <a:t>10</a:t>
            </a:fld>
            <a:endParaRPr lang="en-US"/>
          </a:p>
        </p:txBody>
      </p:sp>
    </p:spTree>
    <p:extLst>
      <p:ext uri="{BB962C8B-B14F-4D97-AF65-F5344CB8AC3E}">
        <p14:creationId xmlns:p14="http://schemas.microsoft.com/office/powerpoint/2010/main" val="632394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Combination of tenacity and good strategies.  Productive</a:t>
            </a:r>
            <a:r>
              <a:rPr lang="en-US" baseline="0" dirty="0" smtClean="0"/>
              <a:t> Persistence, focuses on the non-cognitive elements of learning. </a:t>
            </a:r>
            <a:endParaRPr lang="en-US" dirty="0"/>
          </a:p>
        </p:txBody>
      </p:sp>
      <p:sp>
        <p:nvSpPr>
          <p:cNvPr id="4" name="Slide Number Placeholder 3"/>
          <p:cNvSpPr>
            <a:spLocks noGrp="1"/>
          </p:cNvSpPr>
          <p:nvPr>
            <p:ph type="sldNum" sz="quarter" idx="10"/>
          </p:nvPr>
        </p:nvSpPr>
        <p:spPr/>
        <p:txBody>
          <a:bodyPr/>
          <a:lstStyle/>
          <a:p>
            <a:fld id="{F580B736-A237-444E-86EB-CD061C83137E}" type="slidenum">
              <a:rPr lang="en-US" smtClean="0"/>
              <a:t>11</a:t>
            </a:fld>
            <a:endParaRPr lang="en-US"/>
          </a:p>
        </p:txBody>
      </p:sp>
    </p:spTree>
    <p:extLst>
      <p:ext uri="{BB962C8B-B14F-4D97-AF65-F5344CB8AC3E}">
        <p14:creationId xmlns:p14="http://schemas.microsoft.com/office/powerpoint/2010/main" val="419498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4">
              <a:defRPr/>
            </a:pPr>
            <a:r>
              <a:rPr lang="en-US" baseline="0" dirty="0" smtClean="0"/>
              <a:t>Avoid using phrases such as, “No one is good at everything, but just try to get through this.  Can say, “Struggling doesn’t mean you won’t get it.  It means you are learning and making connections that are not yet strong.”</a:t>
            </a:r>
            <a:endParaRPr lang="en-US" dirty="0" smtClean="0"/>
          </a:p>
          <a:p>
            <a:endParaRPr lang="en-US" dirty="0" smtClean="0"/>
          </a:p>
          <a:p>
            <a:endParaRPr lang="en-US" dirty="0" smtClean="0"/>
          </a:p>
          <a:p>
            <a:r>
              <a:rPr lang="en-US" dirty="0" smtClean="0"/>
              <a:t>Praising</a:t>
            </a:r>
            <a:r>
              <a:rPr lang="en-US" baseline="0" dirty="0" smtClean="0"/>
              <a:t> a student’s intelligence or talent sends a fixed mindset.  Instead focus on a student’s strategies, efforts or choices</a:t>
            </a:r>
          </a:p>
          <a:p>
            <a:endParaRPr lang="en-US" baseline="0" dirty="0" smtClean="0"/>
          </a:p>
        </p:txBody>
      </p:sp>
      <p:sp>
        <p:nvSpPr>
          <p:cNvPr id="4" name="Slide Number Placeholder 3"/>
          <p:cNvSpPr>
            <a:spLocks noGrp="1"/>
          </p:cNvSpPr>
          <p:nvPr>
            <p:ph type="sldNum" sz="quarter" idx="10"/>
          </p:nvPr>
        </p:nvSpPr>
        <p:spPr/>
        <p:txBody>
          <a:bodyPr/>
          <a:lstStyle/>
          <a:p>
            <a:fld id="{F580B736-A237-444E-86EB-CD061C83137E}" type="slidenum">
              <a:rPr lang="en-US" smtClean="0"/>
              <a:t>12</a:t>
            </a:fld>
            <a:endParaRPr lang="en-US"/>
          </a:p>
        </p:txBody>
      </p:sp>
    </p:spTree>
    <p:extLst>
      <p:ext uri="{BB962C8B-B14F-4D97-AF65-F5344CB8AC3E}">
        <p14:creationId xmlns:p14="http://schemas.microsoft.com/office/powerpoint/2010/main" val="320431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Compensate</a:t>
            </a:r>
            <a:r>
              <a:rPr lang="en-US" baseline="0" dirty="0" smtClean="0"/>
              <a:t> for negative associations with immediate failure is one of the first steps students can take to develop a sense of personal growth, and achievement potential. </a:t>
            </a:r>
          </a:p>
        </p:txBody>
      </p:sp>
      <p:sp>
        <p:nvSpPr>
          <p:cNvPr id="4" name="Slide Number Placeholder 3"/>
          <p:cNvSpPr>
            <a:spLocks noGrp="1"/>
          </p:cNvSpPr>
          <p:nvPr>
            <p:ph type="sldNum" sz="quarter" idx="10"/>
          </p:nvPr>
        </p:nvSpPr>
        <p:spPr/>
        <p:txBody>
          <a:bodyPr/>
          <a:lstStyle/>
          <a:p>
            <a:fld id="{F580B736-A237-444E-86EB-CD061C83137E}" type="slidenum">
              <a:rPr lang="en-US" smtClean="0"/>
              <a:t>13</a:t>
            </a:fld>
            <a:endParaRPr lang="en-US"/>
          </a:p>
        </p:txBody>
      </p:sp>
    </p:spTree>
    <p:extLst>
      <p:ext uri="{BB962C8B-B14F-4D97-AF65-F5344CB8AC3E}">
        <p14:creationId xmlns:p14="http://schemas.microsoft.com/office/powerpoint/2010/main" val="76810401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A9A91A-1C62-4F39-9617-B18F3FC6BBD5}"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96539DD-3F63-4455-80D5-3EFA6A43DA80}" type="slidenum">
              <a:rPr lang="en-US" smtClean="0"/>
              <a:t>‹#›</a:t>
            </a:fld>
            <a:endParaRPr lang="en-US"/>
          </a:p>
        </p:txBody>
      </p:sp>
    </p:spTree>
    <p:extLst>
      <p:ext uri="{BB962C8B-B14F-4D97-AF65-F5344CB8AC3E}">
        <p14:creationId xmlns:p14="http://schemas.microsoft.com/office/powerpoint/2010/main" val="308023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A9A91A-1C62-4F39-9617-B18F3FC6BBD5}"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539DD-3F63-4455-80D5-3EFA6A43DA80}" type="slidenum">
              <a:rPr lang="en-US" smtClean="0"/>
              <a:t>‹#›</a:t>
            </a:fld>
            <a:endParaRPr lang="en-US"/>
          </a:p>
        </p:txBody>
      </p:sp>
    </p:spTree>
    <p:extLst>
      <p:ext uri="{BB962C8B-B14F-4D97-AF65-F5344CB8AC3E}">
        <p14:creationId xmlns:p14="http://schemas.microsoft.com/office/powerpoint/2010/main" val="624428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A9A91A-1C62-4F39-9617-B18F3FC6BBD5}"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539DD-3F63-4455-80D5-3EFA6A43DA80}" type="slidenum">
              <a:rPr lang="en-US" smtClean="0"/>
              <a:t>‹#›</a:t>
            </a:fld>
            <a:endParaRPr lang="en-US"/>
          </a:p>
        </p:txBody>
      </p:sp>
    </p:spTree>
    <p:extLst>
      <p:ext uri="{BB962C8B-B14F-4D97-AF65-F5344CB8AC3E}">
        <p14:creationId xmlns:p14="http://schemas.microsoft.com/office/powerpoint/2010/main" val="4279867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A9A91A-1C62-4F39-9617-B18F3FC6BBD5}"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539DD-3F63-4455-80D5-3EFA6A43DA80}" type="slidenum">
              <a:rPr lang="en-US" smtClean="0"/>
              <a:t>‹#›</a:t>
            </a:fld>
            <a:endParaRPr lang="en-US"/>
          </a:p>
        </p:txBody>
      </p:sp>
    </p:spTree>
    <p:extLst>
      <p:ext uri="{BB962C8B-B14F-4D97-AF65-F5344CB8AC3E}">
        <p14:creationId xmlns:p14="http://schemas.microsoft.com/office/powerpoint/2010/main" val="315209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31A9A91A-1C62-4F39-9617-B18F3FC6BBD5}" type="datetimeFigureOut">
              <a:rPr lang="en-US" smtClean="0"/>
              <a:t>10/23/2019</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96539DD-3F63-4455-80D5-3EFA6A43DA80}" type="slidenum">
              <a:rPr lang="en-US" smtClean="0"/>
              <a:t>‹#›</a:t>
            </a:fld>
            <a:endParaRPr lang="en-US"/>
          </a:p>
        </p:txBody>
      </p:sp>
    </p:spTree>
    <p:extLst>
      <p:ext uri="{BB962C8B-B14F-4D97-AF65-F5344CB8AC3E}">
        <p14:creationId xmlns:p14="http://schemas.microsoft.com/office/powerpoint/2010/main" val="66611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A9A91A-1C62-4F39-9617-B18F3FC6BBD5}"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539DD-3F63-4455-80D5-3EFA6A43DA80}" type="slidenum">
              <a:rPr lang="en-US" smtClean="0"/>
              <a:t>‹#›</a:t>
            </a:fld>
            <a:endParaRPr lang="en-US"/>
          </a:p>
        </p:txBody>
      </p:sp>
    </p:spTree>
    <p:extLst>
      <p:ext uri="{BB962C8B-B14F-4D97-AF65-F5344CB8AC3E}">
        <p14:creationId xmlns:p14="http://schemas.microsoft.com/office/powerpoint/2010/main" val="121494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A9A91A-1C62-4F39-9617-B18F3FC6BBD5}" type="datetimeFigureOut">
              <a:rPr lang="en-US" smtClean="0"/>
              <a:t>10/23/2019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6539DD-3F63-4455-80D5-3EFA6A43DA80}" type="slidenum">
              <a:rPr lang="en-US" smtClean="0"/>
              <a:t>‹#›</a:t>
            </a:fld>
            <a:endParaRPr lang="en-US"/>
          </a:p>
        </p:txBody>
      </p:sp>
    </p:spTree>
    <p:extLst>
      <p:ext uri="{BB962C8B-B14F-4D97-AF65-F5344CB8AC3E}">
        <p14:creationId xmlns:p14="http://schemas.microsoft.com/office/powerpoint/2010/main" val="135148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A9A91A-1C62-4F39-9617-B18F3FC6BBD5}" type="datetimeFigureOut">
              <a:rPr lang="en-US" smtClean="0"/>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6539DD-3F63-4455-80D5-3EFA6A43DA80}" type="slidenum">
              <a:rPr lang="en-US" smtClean="0"/>
              <a:t>‹#›</a:t>
            </a:fld>
            <a:endParaRPr lang="en-US"/>
          </a:p>
        </p:txBody>
      </p:sp>
    </p:spTree>
    <p:extLst>
      <p:ext uri="{BB962C8B-B14F-4D97-AF65-F5344CB8AC3E}">
        <p14:creationId xmlns:p14="http://schemas.microsoft.com/office/powerpoint/2010/main" val="48058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9A91A-1C62-4F39-9617-B18F3FC6BBD5}" type="datetimeFigureOut">
              <a:rPr lang="en-US" smtClean="0"/>
              <a:t>10/23/2019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6539DD-3F63-4455-80D5-3EFA6A43DA80}" type="slidenum">
              <a:rPr lang="en-US" smtClean="0"/>
              <a:t>‹#›</a:t>
            </a:fld>
            <a:endParaRPr lang="en-US"/>
          </a:p>
        </p:txBody>
      </p:sp>
    </p:spTree>
    <p:extLst>
      <p:ext uri="{BB962C8B-B14F-4D97-AF65-F5344CB8AC3E}">
        <p14:creationId xmlns:p14="http://schemas.microsoft.com/office/powerpoint/2010/main" val="71372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1A9A91A-1C62-4F39-9617-B18F3FC6BBD5}"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96539DD-3F63-4455-80D5-3EFA6A43DA80}" type="slidenum">
              <a:rPr lang="en-US" smtClean="0"/>
              <a:t>‹#›</a:t>
            </a:fld>
            <a:endParaRPr lang="en-US"/>
          </a:p>
        </p:txBody>
      </p:sp>
    </p:spTree>
    <p:extLst>
      <p:ext uri="{BB962C8B-B14F-4D97-AF65-F5344CB8AC3E}">
        <p14:creationId xmlns:p14="http://schemas.microsoft.com/office/powerpoint/2010/main" val="415384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1A9A91A-1C62-4F39-9617-B18F3FC6BBD5}" type="datetimeFigureOut">
              <a:rPr lang="en-US" smtClean="0"/>
              <a:t>10/23/2019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96539DD-3F63-4455-80D5-3EFA6A43DA80}" type="slidenum">
              <a:rPr lang="en-US" smtClean="0"/>
              <a:t>‹#›</a:t>
            </a:fld>
            <a:endParaRPr lang="en-US"/>
          </a:p>
        </p:txBody>
      </p:sp>
    </p:spTree>
    <p:extLst>
      <p:ext uri="{BB962C8B-B14F-4D97-AF65-F5344CB8AC3E}">
        <p14:creationId xmlns:p14="http://schemas.microsoft.com/office/powerpoint/2010/main" val="2313546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1A9A91A-1C62-4F39-9617-B18F3FC6BBD5}" type="datetimeFigureOut">
              <a:rPr lang="en-US" smtClean="0"/>
              <a:t>10/23/2019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96539DD-3F63-4455-80D5-3EFA6A43DA80}" type="slidenum">
              <a:rPr lang="en-US" smtClean="0"/>
              <a:t>‹#›</a:t>
            </a:fld>
            <a:endParaRPr lang="en-US"/>
          </a:p>
        </p:txBody>
      </p:sp>
    </p:spTree>
    <p:extLst>
      <p:ext uri="{BB962C8B-B14F-4D97-AF65-F5344CB8AC3E}">
        <p14:creationId xmlns:p14="http://schemas.microsoft.com/office/powerpoint/2010/main" val="3874449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WLgMoX7_bA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 Pathways:  </a:t>
            </a:r>
            <a:br>
              <a:rPr lang="en-US" dirty="0" smtClean="0"/>
            </a:br>
            <a:r>
              <a:rPr lang="en-US" dirty="0" smtClean="0"/>
              <a:t>Why Advise </a:t>
            </a:r>
            <a:r>
              <a:rPr lang="en-US" dirty="0" err="1" smtClean="0"/>
              <a:t>Quantway</a:t>
            </a:r>
            <a:r>
              <a:rPr lang="en-US" dirty="0" smtClean="0"/>
              <a:t>?</a:t>
            </a:r>
            <a:endParaRPr lang="en-US" dirty="0"/>
          </a:p>
        </p:txBody>
      </p:sp>
      <p:sp>
        <p:nvSpPr>
          <p:cNvPr id="3" name="Subtitle 2"/>
          <p:cNvSpPr>
            <a:spLocks noGrp="1"/>
          </p:cNvSpPr>
          <p:nvPr>
            <p:ph type="subTitle" idx="1"/>
          </p:nvPr>
        </p:nvSpPr>
        <p:spPr>
          <a:xfrm>
            <a:off x="1292587" y="4670474"/>
            <a:ext cx="7891272" cy="1069848"/>
          </a:xfrm>
        </p:spPr>
        <p:txBody>
          <a:bodyPr/>
          <a:lstStyle/>
          <a:p>
            <a:r>
              <a:rPr lang="en-US" dirty="0" smtClean="0"/>
              <a:t>Jessica Joyce- Suffolk County Community College</a:t>
            </a:r>
          </a:p>
          <a:p>
            <a:r>
              <a:rPr lang="en-US" dirty="0" smtClean="0"/>
              <a:t>Kate Taylor- SUNY Broome Community College</a:t>
            </a:r>
            <a:endParaRPr lang="en-US" dirty="0"/>
          </a:p>
        </p:txBody>
      </p:sp>
    </p:spTree>
    <p:extLst>
      <p:ext uri="{BB962C8B-B14F-4D97-AF65-F5344CB8AC3E}">
        <p14:creationId xmlns:p14="http://schemas.microsoft.com/office/powerpoint/2010/main" val="114139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536" y="3468030"/>
            <a:ext cx="2352908" cy="1477328"/>
          </a:xfrm>
          <a:prstGeom prst="rect">
            <a:avLst/>
          </a:prstGeom>
          <a:noFill/>
        </p:spPr>
        <p:txBody>
          <a:bodyPr wrap="square" rtlCol="0">
            <a:spAutoFit/>
          </a:bodyPr>
          <a:lstStyle/>
          <a:p>
            <a:r>
              <a:rPr lang="en-US" dirty="0" smtClean="0"/>
              <a:t>Fixed Mindset: It’s because one test-or one evaluation- can measure your forever.</a:t>
            </a:r>
            <a:endParaRPr lang="en-US" dirty="0"/>
          </a:p>
        </p:txBody>
      </p:sp>
      <p:sp>
        <p:nvSpPr>
          <p:cNvPr id="4" name="TextBox 3"/>
          <p:cNvSpPr txBox="1"/>
          <p:nvPr/>
        </p:nvSpPr>
        <p:spPr>
          <a:xfrm>
            <a:off x="7571677" y="3468030"/>
            <a:ext cx="4337825" cy="1200329"/>
          </a:xfrm>
          <a:prstGeom prst="rect">
            <a:avLst/>
          </a:prstGeom>
          <a:noFill/>
        </p:spPr>
        <p:txBody>
          <a:bodyPr wrap="square" rtlCol="0">
            <a:spAutoFit/>
          </a:bodyPr>
          <a:lstStyle/>
          <a:p>
            <a:r>
              <a:rPr lang="en-US" dirty="0" smtClean="0"/>
              <a:t>Students with a growth mindset do not allow one test to define who they are.  It does not define their overall intelligence.</a:t>
            </a:r>
            <a:endParaRPr lang="en-US" dirty="0"/>
          </a:p>
        </p:txBody>
      </p:sp>
      <p:sp>
        <p:nvSpPr>
          <p:cNvPr id="5" name="TextBox 4"/>
          <p:cNvSpPr txBox="1"/>
          <p:nvPr/>
        </p:nvSpPr>
        <p:spPr>
          <a:xfrm>
            <a:off x="780585" y="289931"/>
            <a:ext cx="9868829" cy="1731243"/>
          </a:xfrm>
          <a:prstGeom prst="rect">
            <a:avLst/>
          </a:prstGeom>
          <a:noFill/>
        </p:spPr>
        <p:txBody>
          <a:bodyPr wrap="square" rtlCol="0">
            <a:spAutoFit/>
          </a:bodyPr>
          <a:lstStyle/>
          <a:p>
            <a:r>
              <a:rPr lang="en-US" sz="3200" dirty="0" smtClean="0"/>
              <a:t>Potential- Can one test define a person’s potential? Or can someone develop their skills with effort over time?</a:t>
            </a:r>
          </a:p>
          <a:p>
            <a:endParaRPr lang="en-US" sz="1050" dirty="0"/>
          </a:p>
        </p:txBody>
      </p:sp>
      <p:pic>
        <p:nvPicPr>
          <p:cNvPr id="4100" name="Picture 4" descr="Image result for taking a ex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324" y="3908117"/>
            <a:ext cx="3686473" cy="252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495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www.carnegiefoundation.org/wp-content/uploads/2014/09/PP-Drivers-1-600x3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355" y="2005012"/>
            <a:ext cx="5715000" cy="3457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20355" y="5694699"/>
            <a:ext cx="6096000" cy="600164"/>
          </a:xfrm>
          <a:prstGeom prst="rect">
            <a:avLst/>
          </a:prstGeom>
        </p:spPr>
        <p:txBody>
          <a:bodyPr>
            <a:spAutoFit/>
          </a:bodyPr>
          <a:lstStyle/>
          <a:p>
            <a:r>
              <a:rPr lang="en-US" sz="1100" dirty="0">
                <a:latin typeface="TimesNewRoman"/>
              </a:rPr>
              <a:t>Productive Persistence - Carnegie Foundation for the Advancement of Teaching. (</a:t>
            </a:r>
            <a:r>
              <a:rPr lang="en-US" sz="1100" dirty="0" err="1">
                <a:latin typeface="TimesNewRoman"/>
              </a:rPr>
              <a:t>n.d.</a:t>
            </a:r>
            <a:r>
              <a:rPr lang="en-US" sz="1100" dirty="0">
                <a:latin typeface="TimesNewRoman"/>
              </a:rPr>
              <a:t>). Retrieved February 21, 2019, from https://www.carnegiefoundation.org/our-work/carnegie-math-pathways/productive-persistence/</a:t>
            </a:r>
            <a:endParaRPr lang="en-US" sz="1100" dirty="0"/>
          </a:p>
        </p:txBody>
      </p:sp>
      <p:sp>
        <p:nvSpPr>
          <p:cNvPr id="5" name="Rectangle 4"/>
          <p:cNvSpPr/>
          <p:nvPr/>
        </p:nvSpPr>
        <p:spPr>
          <a:xfrm>
            <a:off x="2036627" y="625580"/>
            <a:ext cx="7739619"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Productive Persistence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13722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0120" y="601325"/>
            <a:ext cx="10126980" cy="1323439"/>
          </a:xfrm>
          <a:prstGeom prst="rect">
            <a:avLst/>
          </a:prstGeom>
          <a:noFill/>
        </p:spPr>
        <p:txBody>
          <a:bodyPr wrap="square" lIns="91440" tIns="45720" rIns="91440" bIns="45720">
            <a:spAutoFit/>
          </a:bodyPr>
          <a:lstStyle/>
          <a:p>
            <a:pPr algn="ctr"/>
            <a:r>
              <a:rPr lang="en-US" sz="4000" dirty="0"/>
              <a:t>Strategies for Growth Mindset in Advising</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Rectangle 2"/>
          <p:cNvSpPr/>
          <p:nvPr/>
        </p:nvSpPr>
        <p:spPr>
          <a:xfrm>
            <a:off x="538976" y="2168011"/>
            <a:ext cx="6096000" cy="4524315"/>
          </a:xfrm>
          <a:prstGeom prst="rect">
            <a:avLst/>
          </a:prstGeom>
        </p:spPr>
        <p:txBody>
          <a:bodyPr>
            <a:spAutoFit/>
          </a:bodyPr>
          <a:lstStyle/>
          <a:p>
            <a:pPr marL="285750" indent="-285750">
              <a:buFont typeface="Wingdings" panose="05000000000000000000" pitchFamily="2" charset="2"/>
              <a:buChar char="v"/>
            </a:pPr>
            <a:r>
              <a:rPr lang="en-US" sz="2400" dirty="0"/>
              <a:t>Avoid language that implies a fixed mindset about your/their abilities.</a:t>
            </a:r>
          </a:p>
          <a:p>
            <a:pPr marL="285750" indent="-285750">
              <a:buFont typeface="Wingdings" panose="05000000000000000000" pitchFamily="2" charset="2"/>
              <a:buChar char="v"/>
            </a:pPr>
            <a:r>
              <a:rPr lang="en-US" sz="2400" dirty="0"/>
              <a:t>Reframe deficits as opportunities for growth.</a:t>
            </a:r>
          </a:p>
          <a:p>
            <a:pPr marL="285750" indent="-285750">
              <a:buFont typeface="Wingdings" panose="05000000000000000000" pitchFamily="2" charset="2"/>
              <a:buChar char="v"/>
            </a:pPr>
            <a:r>
              <a:rPr lang="en-US" sz="2400" dirty="0"/>
              <a:t>Use the word YET!</a:t>
            </a:r>
          </a:p>
          <a:p>
            <a:pPr marL="285750" indent="-285750">
              <a:buFont typeface="Wingdings" panose="05000000000000000000" pitchFamily="2" charset="2"/>
              <a:buChar char="v"/>
            </a:pPr>
            <a:r>
              <a:rPr lang="en-US" sz="2400" dirty="0"/>
              <a:t>Focus on the student’s efforts then the outcome.</a:t>
            </a:r>
          </a:p>
          <a:p>
            <a:pPr marL="285750" indent="-285750">
              <a:buFont typeface="Wingdings" panose="05000000000000000000" pitchFamily="2" charset="2"/>
              <a:buChar char="v"/>
            </a:pPr>
            <a:r>
              <a:rPr lang="en-US" sz="2400" dirty="0"/>
              <a:t>Encourage students to think of learning as a challenge</a:t>
            </a:r>
            <a:r>
              <a:rPr lang="en-US" sz="2400" dirty="0" smtClean="0"/>
              <a:t>.</a:t>
            </a:r>
          </a:p>
          <a:p>
            <a:pPr marL="285750" indent="-285750">
              <a:buFont typeface="Wingdings" panose="05000000000000000000" pitchFamily="2" charset="2"/>
              <a:buChar char="v"/>
            </a:pPr>
            <a:r>
              <a:rPr lang="en-US" sz="2400" dirty="0" smtClean="0"/>
              <a:t>Let a student know that an ability can be learned, and college (task) will help them accomplish that.</a:t>
            </a:r>
            <a:endParaRPr lang="en-US" sz="2400" dirty="0"/>
          </a:p>
        </p:txBody>
      </p:sp>
    </p:spTree>
    <p:extLst>
      <p:ext uri="{BB962C8B-B14F-4D97-AF65-F5344CB8AC3E}">
        <p14:creationId xmlns:p14="http://schemas.microsoft.com/office/powerpoint/2010/main" val="4164209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6783" y="659033"/>
            <a:ext cx="5881739"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 Power of Yet!</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p:cNvSpPr txBox="1"/>
          <p:nvPr/>
        </p:nvSpPr>
        <p:spPr>
          <a:xfrm>
            <a:off x="2265559" y="2230244"/>
            <a:ext cx="6724185" cy="2246769"/>
          </a:xfrm>
          <a:prstGeom prst="rect">
            <a:avLst/>
          </a:prstGeom>
          <a:noFill/>
        </p:spPr>
        <p:txBody>
          <a:bodyPr wrap="square" rtlCol="0">
            <a:spAutoFit/>
          </a:bodyPr>
          <a:lstStyle/>
          <a:p>
            <a:pPr algn="ctr"/>
            <a:r>
              <a:rPr lang="en-US" sz="2800" dirty="0" smtClean="0"/>
              <a:t>I cannot do this... yet!</a:t>
            </a:r>
          </a:p>
          <a:p>
            <a:pPr algn="ctr"/>
            <a:r>
              <a:rPr lang="en-US" sz="2800" dirty="0" smtClean="0"/>
              <a:t>I don’t know… yet!</a:t>
            </a:r>
          </a:p>
          <a:p>
            <a:pPr algn="ctr"/>
            <a:r>
              <a:rPr lang="en-US" sz="2800" dirty="0" smtClean="0"/>
              <a:t>It doesn’t make sense… yet!</a:t>
            </a:r>
          </a:p>
          <a:p>
            <a:pPr algn="ctr"/>
            <a:r>
              <a:rPr lang="en-US" sz="2800" dirty="0" smtClean="0"/>
              <a:t>I don’t get it… yet!</a:t>
            </a:r>
          </a:p>
          <a:p>
            <a:pPr algn="ctr"/>
            <a:r>
              <a:rPr lang="en-US" sz="2800" dirty="0" smtClean="0"/>
              <a:t>I’m not good at this… yet!</a:t>
            </a:r>
            <a:endParaRPr lang="en-US" sz="2800" dirty="0"/>
          </a:p>
        </p:txBody>
      </p:sp>
      <p:pic>
        <p:nvPicPr>
          <p:cNvPr id="5" name="Picture 4" descr="CristinaSkyBox: Sites For Educato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745" y="4477013"/>
            <a:ext cx="2857500" cy="2143125"/>
          </a:xfrm>
          <a:prstGeom prst="rect">
            <a:avLst/>
          </a:prstGeom>
        </p:spPr>
      </p:pic>
    </p:spTree>
    <p:extLst>
      <p:ext uri="{BB962C8B-B14F-4D97-AF65-F5344CB8AC3E}">
        <p14:creationId xmlns:p14="http://schemas.microsoft.com/office/powerpoint/2010/main" val="1206372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44" y="192367"/>
            <a:ext cx="10515600" cy="1325563"/>
          </a:xfrm>
        </p:spPr>
        <p:txBody>
          <a:bodyPr>
            <a:normAutofit fontScale="90000"/>
          </a:bodyPr>
          <a:lstStyle/>
          <a:p>
            <a:pPr algn="ctr"/>
            <a:r>
              <a:rPr lang="en-US" sz="5400" dirty="0" smtClean="0">
                <a:latin typeface="Elephant" panose="02020904090505020303" pitchFamily="18" charset="0"/>
              </a:rPr>
              <a:t>Developmental Courses</a:t>
            </a:r>
            <a:endParaRPr lang="en-US" sz="5400" dirty="0">
              <a:latin typeface="Elephant" panose="02020904090505020303" pitchFamily="18" charset="0"/>
            </a:endParaRPr>
          </a:p>
        </p:txBody>
      </p:sp>
      <p:pic>
        <p:nvPicPr>
          <p:cNvPr id="1026" name="Picture 2" descr="Image result for open gat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17130" y="2552153"/>
            <a:ext cx="2675273" cy="20064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6760935" y="2469409"/>
            <a:ext cx="2315058" cy="2089199"/>
          </a:xfrm>
          <a:prstGeom prst="rect">
            <a:avLst/>
          </a:prstGeom>
        </p:spPr>
      </p:pic>
      <p:sp>
        <p:nvSpPr>
          <p:cNvPr id="5" name="TextBox 4"/>
          <p:cNvSpPr txBox="1"/>
          <p:nvPr/>
        </p:nvSpPr>
        <p:spPr>
          <a:xfrm>
            <a:off x="2094156" y="5301492"/>
            <a:ext cx="7422776" cy="707886"/>
          </a:xfrm>
          <a:prstGeom prst="rect">
            <a:avLst/>
          </a:prstGeom>
          <a:noFill/>
        </p:spPr>
        <p:txBody>
          <a:bodyPr wrap="square" rtlCol="0">
            <a:spAutoFit/>
          </a:bodyPr>
          <a:lstStyle/>
          <a:p>
            <a:r>
              <a:rPr lang="en-US" sz="4000" dirty="0" smtClean="0">
                <a:latin typeface="Elephant" panose="02020904090505020303" pitchFamily="18" charset="0"/>
              </a:rPr>
              <a:t>Gateways or Gatekeepers?</a:t>
            </a:r>
            <a:endParaRPr lang="en-US" sz="4000" dirty="0">
              <a:latin typeface="Elephant" panose="02020904090505020303" pitchFamily="18" charset="0"/>
            </a:endParaRPr>
          </a:p>
        </p:txBody>
      </p:sp>
    </p:spTree>
    <p:extLst>
      <p:ext uri="{BB962C8B-B14F-4D97-AF65-F5344CB8AC3E}">
        <p14:creationId xmlns:p14="http://schemas.microsoft.com/office/powerpoint/2010/main" val="2378262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8857" y="961896"/>
            <a:ext cx="6096000" cy="1754326"/>
          </a:xfrm>
          <a:prstGeom prst="rect">
            <a:avLst/>
          </a:prstGeom>
        </p:spPr>
        <p:txBody>
          <a:bodyPr>
            <a:spAutoFit/>
          </a:bodyPr>
          <a:lstStyle/>
          <a:p>
            <a:r>
              <a:rPr lang="en-US" dirty="0"/>
              <a:t>“Think of academic advising as a course offered to our advisees.  We should think of ourselves as teachers, our advisees as students, our offices as classrooms, and student growth- along several dimensions- as the learning outcomes of the </a:t>
            </a:r>
            <a:r>
              <a:rPr lang="en-US" dirty="0" smtClean="0"/>
              <a:t>class” (Ramos, 2004).</a:t>
            </a:r>
            <a:endParaRPr lang="en-US" dirty="0"/>
          </a:p>
        </p:txBody>
      </p:sp>
      <p:pic>
        <p:nvPicPr>
          <p:cNvPr id="3" name="Picture 2" descr="Equifare: Fare Equitazione: 2015, Controllare 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7595" y="3583607"/>
            <a:ext cx="3438525" cy="2790825"/>
          </a:xfrm>
          <a:prstGeom prst="rect">
            <a:avLst/>
          </a:prstGeom>
        </p:spPr>
      </p:pic>
    </p:spTree>
    <p:extLst>
      <p:ext uri="{BB962C8B-B14F-4D97-AF65-F5344CB8AC3E}">
        <p14:creationId xmlns:p14="http://schemas.microsoft.com/office/powerpoint/2010/main" val="136025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Quantway</a:t>
            </a:r>
            <a:r>
              <a:rPr lang="en-US" dirty="0" smtClean="0"/>
              <a:t>?</a:t>
            </a:r>
            <a:endParaRPr lang="en-US" dirty="0"/>
          </a:p>
        </p:txBody>
      </p:sp>
      <p:sp>
        <p:nvSpPr>
          <p:cNvPr id="3" name="Content Placeholder 2"/>
          <p:cNvSpPr>
            <a:spLocks noGrp="1"/>
          </p:cNvSpPr>
          <p:nvPr>
            <p:ph idx="1"/>
          </p:nvPr>
        </p:nvSpPr>
        <p:spPr/>
        <p:txBody>
          <a:bodyPr/>
          <a:lstStyle/>
          <a:p>
            <a:r>
              <a:rPr lang="en-US" dirty="0" err="1"/>
              <a:t>Quantway</a:t>
            </a:r>
            <a:r>
              <a:rPr lang="en-US" dirty="0"/>
              <a:t> is a set of quantitative reasoning course options designed to promote success in community college mathematics and to develop quantitatively literate students</a:t>
            </a:r>
            <a:r>
              <a:rPr lang="en-US" dirty="0" smtClean="0"/>
              <a:t>.</a:t>
            </a:r>
          </a:p>
          <a:p>
            <a:pPr lvl="1"/>
            <a:r>
              <a:rPr lang="en-US" dirty="0" smtClean="0"/>
              <a:t>Promotes collaborative learning</a:t>
            </a:r>
          </a:p>
          <a:p>
            <a:pPr lvl="1"/>
            <a:r>
              <a:rPr lang="en-US" dirty="0" smtClean="0"/>
              <a:t>Addresses socio-emotional factors that affect student success</a:t>
            </a:r>
          </a:p>
          <a:p>
            <a:pPr lvl="1"/>
            <a:r>
              <a:rPr lang="en-US" dirty="0" smtClean="0"/>
              <a:t>Integrates </a:t>
            </a:r>
            <a:r>
              <a:rPr lang="en-US" dirty="0"/>
              <a:t>algebraic and quantitative skills and </a:t>
            </a:r>
            <a:r>
              <a:rPr lang="en-US" dirty="0" smtClean="0"/>
              <a:t>reasoning</a:t>
            </a:r>
          </a:p>
          <a:p>
            <a:pPr lvl="1"/>
            <a:r>
              <a:rPr lang="en-US" dirty="0" smtClean="0"/>
              <a:t>Teaches students how to</a:t>
            </a:r>
            <a:r>
              <a:rPr lang="en-US" dirty="0"/>
              <a:t> use quantitative tools intelligently in their daily </a:t>
            </a:r>
            <a:r>
              <a:rPr lang="en-US" dirty="0" smtClean="0"/>
              <a:t>lives</a:t>
            </a:r>
          </a:p>
          <a:p>
            <a:pPr lvl="1"/>
            <a:r>
              <a:rPr lang="en-US" dirty="0" smtClean="0"/>
              <a:t>For students on the non-calculus track</a:t>
            </a:r>
            <a:endParaRPr lang="en-US" dirty="0"/>
          </a:p>
        </p:txBody>
      </p:sp>
    </p:spTree>
    <p:extLst>
      <p:ext uri="{BB962C8B-B14F-4D97-AF65-F5344CB8AC3E}">
        <p14:creationId xmlns:p14="http://schemas.microsoft.com/office/powerpoint/2010/main" val="757132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4090"/>
          </a:xfrm>
        </p:spPr>
        <p:txBody>
          <a:bodyPr>
            <a:normAutofit fontScale="90000"/>
          </a:bodyPr>
          <a:lstStyle/>
          <a:p>
            <a:r>
              <a:rPr lang="en-US" dirty="0" smtClean="0"/>
              <a:t>Sample Lesson </a:t>
            </a:r>
            <a:endParaRPr lang="en-US" dirty="0"/>
          </a:p>
        </p:txBody>
      </p:sp>
      <p:pic>
        <p:nvPicPr>
          <p:cNvPr id="4" name="Content Placeholder 3" descr="https://lh3.googleusercontent.com/gE0Sk-SZUhdqrtlD38m32laPOEPeJSGLCIN02NC4zxF2fqKs5WgAB5h7gD0pO4Pa3fIcrVazkfwVntLbWxjN5LpANx72JKgvVzAUUGOHTkp4Af8HtWeifEfTrwIsSsmDQJ0W0bTMnd7x66Ta0A"/>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6087" y="1205346"/>
            <a:ext cx="6219825" cy="3217026"/>
          </a:xfrm>
          <a:prstGeom prst="rect">
            <a:avLst/>
          </a:prstGeom>
          <a:noFill/>
          <a:ln>
            <a:noFill/>
          </a:ln>
        </p:spPr>
      </p:pic>
      <p:pic>
        <p:nvPicPr>
          <p:cNvPr id="5" name="Picture 4" descr="https://lh4.googleusercontent.com/_LkgrXO7xeRo8_FVUaejxUM7hcX_-dvWqT0zrepjbeLzoGD1KsB4ALjCTg02zEKqVvr3p7kpwrZtQEd8Aj4tygv5saLq3doQpx0ecyr8fWiAEnSUdBWzKr8a8MgusBW0iBW6NtIlCf0WyV4CxQ"/>
          <p:cNvPicPr/>
          <p:nvPr/>
        </p:nvPicPr>
        <p:blipFill>
          <a:blip r:embed="rId3">
            <a:extLst>
              <a:ext uri="{28A0092B-C50C-407E-A947-70E740481C1C}">
                <a14:useLocalDpi xmlns:a14="http://schemas.microsoft.com/office/drawing/2010/main" val="0"/>
              </a:ext>
            </a:extLst>
          </a:blip>
          <a:srcRect/>
          <a:stretch>
            <a:fillRect/>
          </a:stretch>
        </p:blipFill>
        <p:spPr bwMode="auto">
          <a:xfrm>
            <a:off x="3059834" y="4422372"/>
            <a:ext cx="5822950" cy="417483"/>
          </a:xfrm>
          <a:prstGeom prst="rect">
            <a:avLst/>
          </a:prstGeom>
          <a:noFill/>
          <a:ln>
            <a:noFill/>
          </a:ln>
        </p:spPr>
      </p:pic>
      <p:pic>
        <p:nvPicPr>
          <p:cNvPr id="6" name="Picture 5" descr="https://lh3.googleusercontent.com/NWruCnyylynncU7RTc0cGaj1T4UQvA5-nglYbmAhNCrcqli2Fyfk2l_u_60_UB-uVqtBf-hxbyscEP4X6tS7vOYFgwiEXKKF5NWUsu662SiLaIM17tM33q6-kOLnKqVqzzwGvYXc0n64Pqjp9Q"/>
          <p:cNvPicPr/>
          <p:nvPr/>
        </p:nvPicPr>
        <p:blipFill>
          <a:blip r:embed="rId4">
            <a:extLst>
              <a:ext uri="{28A0092B-C50C-407E-A947-70E740481C1C}">
                <a14:useLocalDpi xmlns:a14="http://schemas.microsoft.com/office/drawing/2010/main" val="0"/>
              </a:ext>
            </a:extLst>
          </a:blip>
          <a:srcRect/>
          <a:stretch>
            <a:fillRect/>
          </a:stretch>
        </p:blipFill>
        <p:spPr bwMode="auto">
          <a:xfrm>
            <a:off x="3059834" y="4839856"/>
            <a:ext cx="5822950" cy="1902690"/>
          </a:xfrm>
          <a:prstGeom prst="rect">
            <a:avLst/>
          </a:prstGeom>
          <a:noFill/>
          <a:ln>
            <a:noFill/>
          </a:ln>
        </p:spPr>
      </p:pic>
    </p:spTree>
    <p:extLst>
      <p:ext uri="{BB962C8B-B14F-4D97-AF65-F5344CB8AC3E}">
        <p14:creationId xmlns:p14="http://schemas.microsoft.com/office/powerpoint/2010/main" val="3252300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Statistics about </a:t>
            </a:r>
            <a:r>
              <a:rPr lang="en-US" dirty="0" err="1" smtClean="0"/>
              <a:t>Quantway</a:t>
            </a:r>
            <a:endParaRPr lang="en-US" dirty="0"/>
          </a:p>
        </p:txBody>
      </p:sp>
      <p:pic>
        <p:nvPicPr>
          <p:cNvPr id="6" name="Picture 5"/>
          <p:cNvPicPr>
            <a:picLocks noChangeAspect="1"/>
          </p:cNvPicPr>
          <p:nvPr/>
        </p:nvPicPr>
        <p:blipFill>
          <a:blip r:embed="rId3"/>
          <a:stretch>
            <a:fillRect/>
          </a:stretch>
        </p:blipFill>
        <p:spPr>
          <a:xfrm>
            <a:off x="574431" y="1891854"/>
            <a:ext cx="9613044" cy="3629715"/>
          </a:xfrm>
          <a:prstGeom prst="rect">
            <a:avLst/>
          </a:prstGeom>
        </p:spPr>
      </p:pic>
      <p:sp>
        <p:nvSpPr>
          <p:cNvPr id="7" name="Rectangle 6"/>
          <p:cNvSpPr/>
          <p:nvPr/>
        </p:nvSpPr>
        <p:spPr>
          <a:xfrm>
            <a:off x="574431" y="5521569"/>
            <a:ext cx="6096000" cy="646331"/>
          </a:xfrm>
          <a:prstGeom prst="rect">
            <a:avLst/>
          </a:prstGeom>
        </p:spPr>
        <p:txBody>
          <a:bodyPr>
            <a:spAutoFit/>
          </a:bodyPr>
          <a:lstStyle/>
          <a:p>
            <a:r>
              <a:rPr lang="en-US" sz="1200" dirty="0">
                <a:solidFill>
                  <a:srgbClr val="333333"/>
                </a:solidFill>
                <a:latin typeface="Times New Roman" panose="02020603050405020304" pitchFamily="18" charset="0"/>
              </a:rPr>
              <a:t>Huang, M. (2018). </a:t>
            </a:r>
            <a:r>
              <a:rPr lang="en-US" sz="1200" i="1" dirty="0">
                <a:solidFill>
                  <a:srgbClr val="333333"/>
                </a:solidFill>
                <a:latin typeface="Times New Roman" panose="02020603050405020304" pitchFamily="18" charset="0"/>
              </a:rPr>
              <a:t>2016-2017 Impact Report: Six Years of Results from the Carnegie Math Pathways</a:t>
            </a:r>
            <a:r>
              <a:rPr lang="en-US" sz="1200" dirty="0">
                <a:solidFill>
                  <a:srgbClr val="333333"/>
                </a:solidFill>
                <a:latin typeface="Times New Roman" panose="02020603050405020304" pitchFamily="18" charset="0"/>
              </a:rPr>
              <a:t>. </a:t>
            </a:r>
            <a:r>
              <a:rPr lang="en-US" sz="1200" i="1" dirty="0">
                <a:solidFill>
                  <a:srgbClr val="333333"/>
                </a:solidFill>
                <a:latin typeface="Times New Roman" panose="02020603050405020304" pitchFamily="18" charset="0"/>
              </a:rPr>
              <a:t>2016-2017 Impact Report: Six Years of Results from the Carnegie Math Pathways</a:t>
            </a:r>
            <a:r>
              <a:rPr lang="en-US" sz="1200" dirty="0">
                <a:solidFill>
                  <a:srgbClr val="333333"/>
                </a:solidFill>
                <a:latin typeface="Times New Roman" panose="02020603050405020304" pitchFamily="18" charset="0"/>
              </a:rPr>
              <a:t>. </a:t>
            </a:r>
            <a:r>
              <a:rPr lang="en-US" sz="1200" dirty="0" err="1">
                <a:solidFill>
                  <a:srgbClr val="333333"/>
                </a:solidFill>
                <a:latin typeface="Times New Roman" panose="02020603050405020304" pitchFamily="18" charset="0"/>
              </a:rPr>
              <a:t>Standford</a:t>
            </a:r>
            <a:r>
              <a:rPr lang="en-US" sz="1200" dirty="0">
                <a:solidFill>
                  <a:srgbClr val="333333"/>
                </a:solidFill>
                <a:latin typeface="Times New Roman" panose="02020603050405020304" pitchFamily="18" charset="0"/>
              </a:rPr>
              <a:t>, CA: West Ed.</a:t>
            </a:r>
            <a:endParaRPr lang="en-US" sz="1200" dirty="0"/>
          </a:p>
        </p:txBody>
      </p:sp>
    </p:spTree>
    <p:extLst>
      <p:ext uri="{BB962C8B-B14F-4D97-AF65-F5344CB8AC3E}">
        <p14:creationId xmlns:p14="http://schemas.microsoft.com/office/powerpoint/2010/main" val="1138439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4000" dirty="0" err="1"/>
              <a:t>Quantway</a:t>
            </a:r>
            <a:r>
              <a:rPr lang="en-US" sz="4000" dirty="0"/>
              <a:t> Math at Suffolk County Community College</a:t>
            </a:r>
          </a:p>
        </p:txBody>
      </p:sp>
      <p:pic>
        <p:nvPicPr>
          <p:cNvPr id="7" name="WLgMoX7_bAI"/>
          <p:cNvPicPr>
            <a:picLocks noGrp="1" noRot="1" noChangeAspect="1"/>
          </p:cNvPicPr>
          <p:nvPr>
            <p:ph idx="1"/>
            <a:videoFile r:link="rId1"/>
          </p:nvPr>
        </p:nvPicPr>
        <p:blipFill>
          <a:blip r:embed="rId3"/>
          <a:stretch>
            <a:fillRect/>
          </a:stretch>
        </p:blipFill>
        <p:spPr>
          <a:xfrm>
            <a:off x="3813175" y="2860675"/>
            <a:ext cx="4572000" cy="2571750"/>
          </a:xfrm>
          <a:prstGeom prst="rect">
            <a:avLst/>
          </a:prstGeom>
        </p:spPr>
      </p:pic>
    </p:spTree>
    <p:extLst>
      <p:ext uri="{BB962C8B-B14F-4D97-AF65-F5344CB8AC3E}">
        <p14:creationId xmlns:p14="http://schemas.microsoft.com/office/powerpoint/2010/main" val="11755259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sundes Obst - die Kirschen und ihre gesundheitlich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810" y="0"/>
            <a:ext cx="3130473" cy="2499906"/>
          </a:xfrm>
          <a:prstGeom prst="rect">
            <a:avLst/>
          </a:prstGeom>
        </p:spPr>
      </p:pic>
      <p:sp>
        <p:nvSpPr>
          <p:cNvPr id="3" name="Rectangle 2"/>
          <p:cNvSpPr/>
          <p:nvPr/>
        </p:nvSpPr>
        <p:spPr>
          <a:xfrm>
            <a:off x="273174" y="498356"/>
            <a:ext cx="3027588" cy="1754326"/>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Growth Mindset</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Rectangle 3"/>
          <p:cNvSpPr/>
          <p:nvPr/>
        </p:nvSpPr>
        <p:spPr>
          <a:xfrm>
            <a:off x="6981241" y="498356"/>
            <a:ext cx="4671205" cy="1754326"/>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Fixed Mindset</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TextBox 4"/>
          <p:cNvSpPr txBox="1"/>
          <p:nvPr/>
        </p:nvSpPr>
        <p:spPr>
          <a:xfrm>
            <a:off x="273173" y="2499906"/>
            <a:ext cx="3250612" cy="3139321"/>
          </a:xfrm>
          <a:prstGeom prst="rect">
            <a:avLst/>
          </a:prstGeom>
          <a:noFill/>
        </p:spPr>
        <p:txBody>
          <a:bodyPr wrap="square" rtlCol="0">
            <a:spAutoFit/>
          </a:bodyPr>
          <a:lstStyle/>
          <a:p>
            <a:r>
              <a:rPr lang="en-US" dirty="0" smtClean="0"/>
              <a:t>“…growth mindset is based on the belief that your basic qualities are things you can cultivate through your efforts” (</a:t>
            </a:r>
            <a:r>
              <a:rPr lang="en-US" dirty="0" err="1" smtClean="0"/>
              <a:t>Dweck</a:t>
            </a:r>
            <a:r>
              <a:rPr lang="en-US" dirty="0" smtClean="0"/>
              <a:t>, 2006).</a:t>
            </a:r>
          </a:p>
          <a:p>
            <a:endParaRPr lang="en-US" dirty="0"/>
          </a:p>
          <a:p>
            <a:r>
              <a:rPr lang="en-US" dirty="0" smtClean="0"/>
              <a:t>“…everyone can change and grow through application and experience” (</a:t>
            </a:r>
            <a:r>
              <a:rPr lang="en-US" dirty="0" err="1" smtClean="0"/>
              <a:t>Dweck</a:t>
            </a:r>
            <a:r>
              <a:rPr lang="en-US" dirty="0" smtClean="0"/>
              <a:t>, 2006).</a:t>
            </a:r>
            <a:endParaRPr lang="en-US" dirty="0"/>
          </a:p>
        </p:txBody>
      </p:sp>
      <p:sp>
        <p:nvSpPr>
          <p:cNvPr id="6" name="TextBox 5"/>
          <p:cNvSpPr txBox="1"/>
          <p:nvPr/>
        </p:nvSpPr>
        <p:spPr>
          <a:xfrm>
            <a:off x="7660888" y="2499905"/>
            <a:ext cx="3311912" cy="3139321"/>
          </a:xfrm>
          <a:prstGeom prst="rect">
            <a:avLst/>
          </a:prstGeom>
          <a:noFill/>
        </p:spPr>
        <p:txBody>
          <a:bodyPr wrap="square" rtlCol="0">
            <a:spAutoFit/>
          </a:bodyPr>
          <a:lstStyle/>
          <a:p>
            <a:r>
              <a:rPr lang="en-US" dirty="0" smtClean="0"/>
              <a:t>“Believing your qualities are carved in stone” (</a:t>
            </a:r>
            <a:r>
              <a:rPr lang="en-US" dirty="0" err="1" smtClean="0"/>
              <a:t>Dweck</a:t>
            </a:r>
            <a:r>
              <a:rPr lang="en-US" dirty="0" smtClean="0"/>
              <a:t> 2006).</a:t>
            </a:r>
          </a:p>
          <a:p>
            <a:endParaRPr lang="en-US" dirty="0"/>
          </a:p>
          <a:p>
            <a:r>
              <a:rPr lang="en-US" dirty="0" smtClean="0"/>
              <a:t>“Every situation is evaluated: Will I succeed or fail? Will I look smart or dumb? Will I be accepted or rejected? Will I feel like a winner or a loser?” (</a:t>
            </a:r>
            <a:r>
              <a:rPr lang="en-US" dirty="0" err="1" smtClean="0"/>
              <a:t>Dweck</a:t>
            </a:r>
            <a:r>
              <a:rPr lang="en-US" dirty="0" smtClean="0"/>
              <a:t>, 2006).</a:t>
            </a:r>
            <a:endParaRPr lang="en-US" dirty="0"/>
          </a:p>
        </p:txBody>
      </p:sp>
    </p:spTree>
    <p:extLst>
      <p:ext uri="{BB962C8B-B14F-4D97-AF65-F5344CB8AC3E}">
        <p14:creationId xmlns:p14="http://schemas.microsoft.com/office/powerpoint/2010/main" val="129418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79903" y="4326672"/>
            <a:ext cx="3370322" cy="2241395"/>
          </a:xfrm>
          <a:prstGeom prst="rect">
            <a:avLst/>
          </a:prstGeom>
        </p:spPr>
      </p:pic>
      <p:sp>
        <p:nvSpPr>
          <p:cNvPr id="3" name="Rectangle 2"/>
          <p:cNvSpPr/>
          <p:nvPr/>
        </p:nvSpPr>
        <p:spPr>
          <a:xfrm>
            <a:off x="2633537" y="469461"/>
            <a:ext cx="5771091" cy="1107996"/>
          </a:xfrm>
          <a:prstGeom prst="rect">
            <a:avLst/>
          </a:prstGeom>
          <a:noFill/>
        </p:spPr>
        <p:txBody>
          <a:bodyPr wrap="square" lIns="91440" tIns="45720" rIns="91440" bIns="45720">
            <a:spAutoFit/>
          </a:bodyPr>
          <a:lstStyle/>
          <a:p>
            <a:pPr algn="ctr"/>
            <a:r>
              <a:rPr lang="en-US" sz="6600" b="1" dirty="0" smtClean="0">
                <a:ln w="9525">
                  <a:solidFill>
                    <a:schemeClr val="bg1"/>
                  </a:solidFill>
                  <a:prstDash val="solid"/>
                </a:ln>
                <a:effectLst>
                  <a:outerShdw blurRad="12700" dist="38100" dir="2700000" algn="tl" rotWithShape="0">
                    <a:schemeClr val="bg1">
                      <a:lumMod val="50000"/>
                    </a:schemeClr>
                  </a:outerShdw>
                </a:effectLst>
              </a:rPr>
              <a:t>Thriving</a:t>
            </a:r>
            <a:endPar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TextBox 3"/>
          <p:cNvSpPr txBox="1"/>
          <p:nvPr/>
        </p:nvSpPr>
        <p:spPr>
          <a:xfrm>
            <a:off x="479503" y="1984917"/>
            <a:ext cx="3735658" cy="1200329"/>
          </a:xfrm>
          <a:prstGeom prst="rect">
            <a:avLst/>
          </a:prstGeom>
          <a:noFill/>
        </p:spPr>
        <p:txBody>
          <a:bodyPr wrap="square" rtlCol="0">
            <a:spAutoFit/>
          </a:bodyPr>
          <a:lstStyle/>
          <a:p>
            <a:pPr algn="ctr"/>
            <a:r>
              <a:rPr lang="en-US" dirty="0" smtClean="0"/>
              <a:t>People with a growth mindset are thriving when they are stretching themselves (</a:t>
            </a:r>
            <a:r>
              <a:rPr lang="en-US" dirty="0" err="1" smtClean="0"/>
              <a:t>Dweck</a:t>
            </a:r>
            <a:r>
              <a:rPr lang="en-US" dirty="0" smtClean="0"/>
              <a:t>, 2006).</a:t>
            </a:r>
            <a:endParaRPr lang="en-US" dirty="0"/>
          </a:p>
        </p:txBody>
      </p:sp>
      <p:sp>
        <p:nvSpPr>
          <p:cNvPr id="5" name="TextBox 4"/>
          <p:cNvSpPr txBox="1"/>
          <p:nvPr/>
        </p:nvSpPr>
        <p:spPr>
          <a:xfrm>
            <a:off x="6936058" y="1984917"/>
            <a:ext cx="4404731" cy="1200329"/>
          </a:xfrm>
          <a:prstGeom prst="rect">
            <a:avLst/>
          </a:prstGeom>
          <a:noFill/>
        </p:spPr>
        <p:txBody>
          <a:bodyPr wrap="square" rtlCol="0">
            <a:spAutoFit/>
          </a:bodyPr>
          <a:lstStyle/>
          <a:p>
            <a:r>
              <a:rPr lang="en-US" dirty="0" smtClean="0"/>
              <a:t>People with a fixed mindset are thriving when they feel in control and things are not overwhelmingly difficult (</a:t>
            </a:r>
            <a:r>
              <a:rPr lang="en-US" dirty="0" err="1" smtClean="0"/>
              <a:t>Dweck</a:t>
            </a:r>
            <a:r>
              <a:rPr lang="en-US" dirty="0" smtClean="0"/>
              <a:t>, 2006).</a:t>
            </a:r>
            <a:endParaRPr lang="en-US" dirty="0"/>
          </a:p>
        </p:txBody>
      </p:sp>
    </p:spTree>
    <p:extLst>
      <p:ext uri="{BB962C8B-B14F-4D97-AF65-F5344CB8AC3E}">
        <p14:creationId xmlns:p14="http://schemas.microsoft.com/office/powerpoint/2010/main" val="404565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4573</TotalTime>
  <Words>1052</Words>
  <Application>Microsoft Office PowerPoint</Application>
  <PresentationFormat>Widescreen</PresentationFormat>
  <Paragraphs>77</Paragraphs>
  <Slides>13</Slides>
  <Notes>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Calibri</vt:lpstr>
      <vt:lpstr>Elephant</vt:lpstr>
      <vt:lpstr>Rockwell</vt:lpstr>
      <vt:lpstr>Rockwell Condensed</vt:lpstr>
      <vt:lpstr>Times New Roman</vt:lpstr>
      <vt:lpstr>TimesNewRoman</vt:lpstr>
      <vt:lpstr>Wingdings</vt:lpstr>
      <vt:lpstr>Wood Type</vt:lpstr>
      <vt:lpstr>Math Pathways:   Why Advise Quantway?</vt:lpstr>
      <vt:lpstr>Developmental Courses</vt:lpstr>
      <vt:lpstr>PowerPoint Presentation</vt:lpstr>
      <vt:lpstr>What is Quantway?</vt:lpstr>
      <vt:lpstr>Sample Lesson </vt:lpstr>
      <vt:lpstr>Statistics about Quantway</vt:lpstr>
      <vt:lpstr> Quantway Math at Suffolk County Community College</vt:lpstr>
      <vt:lpstr>PowerPoint Presentation</vt:lpstr>
      <vt:lpstr>PowerPoint Presentation</vt:lpstr>
      <vt:lpstr>PowerPoint Presentation</vt:lpstr>
      <vt:lpstr>PowerPoint Presentation</vt:lpstr>
      <vt:lpstr>PowerPoint Presentation</vt:lpstr>
      <vt:lpstr>PowerPoint Presentation</vt:lpstr>
    </vt:vector>
  </TitlesOfParts>
  <Company>SUNY Broome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Quantway</dc:title>
  <dc:creator>Administrator</dc:creator>
  <cp:lastModifiedBy>Jessica Joyce</cp:lastModifiedBy>
  <cp:revision>13</cp:revision>
  <dcterms:created xsi:type="dcterms:W3CDTF">2019-10-16T18:00:04Z</dcterms:created>
  <dcterms:modified xsi:type="dcterms:W3CDTF">2019-10-25T18:27:50Z</dcterms:modified>
</cp:coreProperties>
</file>