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4" r:id="rId3"/>
    <p:sldId id="286" r:id="rId4"/>
    <p:sldId id="287" r:id="rId5"/>
    <p:sldId id="288" r:id="rId6"/>
    <p:sldId id="289" r:id="rId7"/>
    <p:sldId id="290" r:id="rId8"/>
    <p:sldId id="273" r:id="rId9"/>
    <p:sldId id="276" r:id="rId10"/>
    <p:sldId id="275" r:id="rId11"/>
    <p:sldId id="279" r:id="rId12"/>
    <p:sldId id="277" r:id="rId13"/>
    <p:sldId id="285" r:id="rId14"/>
    <p:sldId id="280" r:id="rId15"/>
    <p:sldId id="281" r:id="rId16"/>
    <p:sldId id="299" r:id="rId17"/>
    <p:sldId id="293" r:id="rId18"/>
    <p:sldId id="301" r:id="rId19"/>
    <p:sldId id="292" r:id="rId20"/>
    <p:sldId id="295" r:id="rId21"/>
    <p:sldId id="296" r:id="rId22"/>
    <p:sldId id="297" r:id="rId23"/>
    <p:sldId id="282" r:id="rId24"/>
    <p:sldId id="283" r:id="rId25"/>
    <p:sldId id="284" r:id="rId26"/>
    <p:sldId id="298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Increase in Savings – Five Year Results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032852634993674E-2"/>
          <c:y val="0.13541572082941314"/>
          <c:w val="0.94219378827646549"/>
          <c:h val="0.70588609756355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339</c:v>
                </c:pt>
                <c:pt idx="1">
                  <c:v>490</c:v>
                </c:pt>
                <c:pt idx="2">
                  <c:v>1223</c:v>
                </c:pt>
                <c:pt idx="3">
                  <c:v>1117</c:v>
                </c:pt>
                <c:pt idx="4">
                  <c:v>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C-4044-9437-719A5D67E7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CFC-4044-9437-719A5D67E7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CFC-4044-9437-719A5D67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448320"/>
        <c:axId val="310445576"/>
      </c:barChart>
      <c:catAx>
        <c:axId val="3104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45576"/>
        <c:crosses val="autoZero"/>
        <c:auto val="1"/>
        <c:lblAlgn val="ctr"/>
        <c:lblOffset val="100"/>
        <c:noMultiLvlLbl val="0"/>
      </c:catAx>
      <c:valAx>
        <c:axId val="31044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4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6B5A8BF2-2DE3-4B3E-BE23-7B91A11EEC6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BC073E1E-B610-4790-B734-04FFDDE97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ECC84521-4E29-4713-ADFE-7CD1B3EAC2A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A1E68077-C92A-428D-8031-CD1AB3E2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083FF-1777-BB47-9912-8B6380E0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85C-049C-44EB-8290-57C2C6BF76FA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FDC45-7B68-C141-9AA5-85377AB3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FINRA Foundation Copyright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29EA-90DE-7C45-9852-85D3167D5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532" y="6298878"/>
            <a:ext cx="3174999" cy="422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4B04A60-2B75-2B44-80BC-EBF0BC91B7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FAB078D-194B-FA4B-A89A-8C4FD5FC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484632"/>
            <a:ext cx="10964333" cy="62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MASTER STYLE</a:t>
            </a:r>
          </a:p>
        </p:txBody>
      </p:sp>
    </p:spTree>
    <p:extLst>
      <p:ext uri="{BB962C8B-B14F-4D97-AF65-F5344CB8AC3E}">
        <p14:creationId xmlns:p14="http://schemas.microsoft.com/office/powerpoint/2010/main" val="340642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B887-AA7F-4856-A1AB-DFFA84367CC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B139-D018-4F60-ADFB-F857759D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sfinancialcapability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uzanne.Matthews@sunywcc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22997"/>
            <a:ext cx="7772400" cy="1219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57" y="402235"/>
            <a:ext cx="11086488" cy="5766335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Financial Coaching: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Helping Students Become Financially Empowered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Student Success Summit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October 30 , 2019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Suzanne Matthews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Westchester Community College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97BC-98D8-40F7-B06B-3B7C847AA523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5299195"/>
            <a:ext cx="2757794" cy="10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91" y="4547015"/>
            <a:ext cx="2450054" cy="2450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6" y="1832251"/>
            <a:ext cx="3059847" cy="24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1539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How Does Financial Coaching Work?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07" y="733669"/>
            <a:ext cx="1067166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r>
              <a:rPr lang="en-US" sz="3000" dirty="0" smtClean="0"/>
              <a:t>We have a team of three people, including two professional financial coaches.</a:t>
            </a:r>
          </a:p>
          <a:p>
            <a:r>
              <a:rPr lang="en-US" sz="3000" dirty="0" smtClean="0"/>
              <a:t>Students have an initial meeting to discuss their financial picture, financial goals, and career goals.</a:t>
            </a:r>
          </a:p>
          <a:p>
            <a:r>
              <a:rPr lang="en-US" sz="3000" dirty="0" smtClean="0"/>
              <a:t>Participants will meet with coach every other week for 30 minutes.</a:t>
            </a:r>
          </a:p>
          <a:p>
            <a:r>
              <a:rPr lang="en-US" sz="3000" dirty="0" smtClean="0"/>
              <a:t>Students meet on average                                                                              5-6 times over course of semester.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97BC-98D8-40F7-B06B-3B7C847AA52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0"/>
            <a:ext cx="2450054" cy="245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48" y="4038874"/>
            <a:ext cx="4246703" cy="22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472911"/>
            <a:ext cx="10515600" cy="4329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the past four years we have exceeded our goals every year.                           In 2018-19 our participants achieved:</a:t>
            </a:r>
          </a:p>
          <a:p>
            <a:pPr lvl="0"/>
            <a:r>
              <a:rPr lang="en-US" dirty="0"/>
              <a:t>Total savings of </a:t>
            </a:r>
            <a:r>
              <a:rPr lang="en-US" dirty="0" smtClean="0"/>
              <a:t>over $152,000</a:t>
            </a:r>
            <a:endParaRPr lang="en-US" dirty="0"/>
          </a:p>
          <a:p>
            <a:pPr lvl="0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savings of $</a:t>
            </a:r>
            <a:r>
              <a:rPr lang="en-US" dirty="0" smtClean="0"/>
              <a:t>1,642</a:t>
            </a:r>
            <a:endParaRPr lang="en-US" dirty="0"/>
          </a:p>
          <a:p>
            <a:pPr lvl="0"/>
            <a:r>
              <a:rPr lang="en-US" dirty="0" smtClean="0"/>
              <a:t>Average debt reduction </a:t>
            </a:r>
            <a:r>
              <a:rPr lang="en-US" dirty="0"/>
              <a:t>of $</a:t>
            </a:r>
            <a:r>
              <a:rPr lang="en-US" dirty="0" smtClean="0"/>
              <a:t>2,453</a:t>
            </a:r>
            <a:endParaRPr lang="en-US" dirty="0"/>
          </a:p>
          <a:p>
            <a:pPr lvl="0"/>
            <a:r>
              <a:rPr lang="en-US" dirty="0" smtClean="0"/>
              <a:t>Average </a:t>
            </a:r>
            <a:r>
              <a:rPr lang="en-US" dirty="0"/>
              <a:t>credit score </a:t>
            </a:r>
            <a:r>
              <a:rPr lang="en-US" dirty="0" smtClean="0"/>
              <a:t>improvement of </a:t>
            </a:r>
            <a:r>
              <a:rPr lang="en-US" dirty="0"/>
              <a:t>37 points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tudents getting new/higher-paying jobs: 20%</a:t>
            </a:r>
            <a:endParaRPr lang="en-US" dirty="0"/>
          </a:p>
          <a:p>
            <a:pPr lvl="0"/>
            <a:r>
              <a:rPr lang="en-US" dirty="0"/>
              <a:t>Graduation rate: </a:t>
            </a:r>
            <a:r>
              <a:rPr lang="en-US" dirty="0" smtClean="0"/>
              <a:t>29%*</a:t>
            </a:r>
          </a:p>
          <a:p>
            <a:r>
              <a:rPr lang="en-US" dirty="0"/>
              <a:t>Persistence </a:t>
            </a:r>
            <a:r>
              <a:rPr lang="en-US" dirty="0" smtClean="0"/>
              <a:t>rate (fall to fall) : 92%</a:t>
            </a:r>
          </a:p>
          <a:p>
            <a:pPr marL="0" indent="0">
              <a:buNone/>
            </a:pPr>
            <a:r>
              <a:rPr lang="en-US" sz="2200" dirty="0" smtClean="0"/>
              <a:t>         * Graduation rate = percent of credit students graduating</a:t>
            </a:r>
          </a:p>
          <a:p>
            <a:endParaRPr lang="en-US" sz="2200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-409575"/>
            <a:ext cx="2450054" cy="2450054"/>
          </a:xfrm>
          <a:prstGeom prst="rect">
            <a:avLst/>
          </a:prstGeom>
        </p:spPr>
      </p:pic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264310"/>
              </p:ext>
            </p:extLst>
          </p:nvPr>
        </p:nvGraphicFramePr>
        <p:xfrm>
          <a:off x="7980219" y="3161975"/>
          <a:ext cx="3640975" cy="235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42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Award Winners-</a:t>
            </a:r>
            <a:br>
              <a:rPr lang="en-US" dirty="0" smtClean="0"/>
            </a:br>
            <a:r>
              <a:rPr lang="en-US" dirty="0" smtClean="0"/>
              <a:t>Students Achieving Financial Goals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690688"/>
            <a:ext cx="6536266" cy="490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-197121"/>
            <a:ext cx="2450054" cy="2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13" y="17874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Money Smart Forum -Success Stories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5" y="4700020"/>
            <a:ext cx="2387780" cy="1790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79" y="4567434"/>
            <a:ext cx="2236470" cy="1785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2" y="2427998"/>
            <a:ext cx="2266418" cy="170005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15" y="1683124"/>
            <a:ext cx="1691998" cy="2255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80" y="4411135"/>
            <a:ext cx="1560187" cy="20797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24" y="2467034"/>
            <a:ext cx="2214697" cy="166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14" y="2427998"/>
            <a:ext cx="2062297" cy="1833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2428" y="1598888"/>
            <a:ext cx="31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Curriculum Award Winners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7701" y="5516902"/>
            <a:ext cx="133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Accounting Graduates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4577" y="1800221"/>
            <a:ext cx="443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SUNY Chancellor’s Award Winners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53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Why Does Financial Capability Matter?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Research* shows that there is a connection between financial capability and a student’s ability to succeed in college, in terms of continuation and graduation. </a:t>
            </a:r>
          </a:p>
          <a:p>
            <a:r>
              <a:rPr lang="en-US" dirty="0" smtClean="0"/>
              <a:t>When students face financial difficulty, it hits their academics first.</a:t>
            </a:r>
          </a:p>
          <a:p>
            <a:r>
              <a:rPr lang="en-US" dirty="0"/>
              <a:t>Students who are financially fragile are more likely to drop out.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*Federal Reserve Bank of Boston, 2015</a:t>
            </a:r>
            <a:endParaRPr lang="en-US" sz="20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33" y="-80743"/>
            <a:ext cx="2450054" cy="2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9" y="3900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Why Does Financial Capability Matter?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28% </a:t>
            </a:r>
            <a:r>
              <a:rPr lang="en-US" dirty="0" smtClean="0"/>
              <a:t>of </a:t>
            </a:r>
            <a:r>
              <a:rPr lang="en-US" dirty="0"/>
              <a:t>Americans are classified as financially </a:t>
            </a:r>
            <a:r>
              <a:rPr lang="en-US" dirty="0" smtClean="0"/>
              <a:t>healthy*</a:t>
            </a:r>
            <a:endParaRPr lang="en-US" dirty="0"/>
          </a:p>
          <a:p>
            <a:r>
              <a:rPr lang="en-US" dirty="0"/>
              <a:t>44% of Americans cannot afford a $400 emergency expense**</a:t>
            </a:r>
          </a:p>
          <a:p>
            <a:r>
              <a:rPr lang="en-US" dirty="0"/>
              <a:t>Millennials have the lowest level of financial literacy </a:t>
            </a:r>
            <a:r>
              <a:rPr lang="en-US" dirty="0" smtClean="0"/>
              <a:t>across all age groups in the U.S., and the trend is continuing.***</a:t>
            </a:r>
            <a:endParaRPr lang="en-US" dirty="0"/>
          </a:p>
          <a:p>
            <a:r>
              <a:rPr lang="en-US" dirty="0"/>
              <a:t>The wealth gap is getting bigger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*Center for Financial Services Innovation (CFSI) 2017</a:t>
            </a:r>
          </a:p>
          <a:p>
            <a:pPr marL="0" indent="0">
              <a:buNone/>
            </a:pPr>
            <a:r>
              <a:rPr lang="en-US" sz="2000" dirty="0"/>
              <a:t>**Federal Reserve System, 2017</a:t>
            </a:r>
          </a:p>
          <a:p>
            <a:pPr marL="0" indent="0">
              <a:buNone/>
            </a:pPr>
            <a:r>
              <a:rPr lang="en-US" sz="2000" dirty="0"/>
              <a:t>***FINRA Financial Education Foundation </a:t>
            </a:r>
            <a:r>
              <a:rPr lang="en-US" sz="2000" dirty="0" smtClean="0"/>
              <a:t>2018: </a:t>
            </a:r>
            <a:r>
              <a:rPr lang="en-US" sz="2000" dirty="0" smtClean="0">
                <a:hlinkClick r:id="rId2"/>
              </a:rPr>
              <a:t>www.usfinancialcapability.org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-197121"/>
            <a:ext cx="2274916" cy="22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311336"/>
            <a:ext cx="11031071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What is the State of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Financial Capability in the U.S.?</a:t>
            </a:r>
            <a:endParaRPr lang="en-US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7783" y="820097"/>
            <a:ext cx="3902546" cy="5096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011" y="1909483"/>
            <a:ext cx="73750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2018 the Financial Industry Regulatory Authority (“FINRA”) conducted its national survey consisting of five questions about basic personal finance and economic concepts.</a:t>
            </a:r>
          </a:p>
          <a:p>
            <a:endParaRPr lang="en-US" sz="2400" dirty="0"/>
          </a:p>
          <a:p>
            <a:r>
              <a:rPr lang="en-US" sz="2400" dirty="0" smtClean="0"/>
              <a:t>The average score for all adults:     2.7 out of 5 = Low </a:t>
            </a:r>
          </a:p>
          <a:p>
            <a:endParaRPr lang="en-US" sz="2400" dirty="0"/>
          </a:p>
          <a:p>
            <a:r>
              <a:rPr lang="en-US" sz="2400" dirty="0" smtClean="0"/>
              <a:t>The average score for ages 18-34:  2.4 out of 5 = Low</a:t>
            </a:r>
          </a:p>
          <a:p>
            <a:endParaRPr lang="en-US" sz="2400" dirty="0"/>
          </a:p>
          <a:p>
            <a:r>
              <a:rPr lang="en-US" sz="2400" dirty="0" smtClean="0"/>
              <a:t>Levels of financial literary declined over the past 10 years.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6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do we Define </a:t>
            </a:r>
            <a:r>
              <a:rPr lang="en-US" sz="4000" dirty="0" smtClean="0">
                <a:latin typeface="+mn-lt"/>
              </a:rPr>
              <a:t>Financial</a:t>
            </a:r>
            <a:r>
              <a:rPr lang="en-US" dirty="0" smtClean="0">
                <a:latin typeface="+mn-lt"/>
              </a:rPr>
              <a:t> Capability?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1153775" cy="4351338"/>
          </a:xfrm>
        </p:spPr>
        <p:txBody>
          <a:bodyPr>
            <a:normAutofit/>
          </a:bodyPr>
          <a:lstStyle/>
          <a:p>
            <a:r>
              <a:rPr lang="en-US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i="1" dirty="0">
                <a:ea typeface="Open Sans" panose="020B0606030504020204" pitchFamily="34" charset="0"/>
                <a:cs typeface="Open Sans" panose="020B0606030504020204" pitchFamily="34" charset="0"/>
              </a:rPr>
              <a:t>Financial capability is a multi-dimensional concept that encompasses a combination of knowledge, resources, access, and habits</a:t>
            </a:r>
            <a:r>
              <a:rPr lang="en-US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”. (FINRA 2019)</a:t>
            </a:r>
            <a:endParaRPr lang="en-US" i="1" dirty="0" smtClean="0"/>
          </a:p>
          <a:p>
            <a:r>
              <a:rPr lang="en-US" dirty="0" smtClean="0"/>
              <a:t>It is not intuitive.</a:t>
            </a:r>
          </a:p>
          <a:p>
            <a:r>
              <a:rPr lang="en-US" dirty="0" smtClean="0"/>
              <a:t>It involves a body of knowledge that is changing and becoming more complex all the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FINRA Foundation Copyright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04A60-2B75-2B44-80BC-EBF0BC91B7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How do we Define </a:t>
            </a:r>
            <a:r>
              <a:rPr lang="en-US" sz="4000" dirty="0">
                <a:latin typeface="+mn-lt"/>
              </a:rPr>
              <a:t>Financial</a:t>
            </a:r>
            <a:r>
              <a:rPr lang="en-US" dirty="0">
                <a:latin typeface="+mn-lt"/>
              </a:rPr>
              <a:t> Capability?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527" y="3209761"/>
            <a:ext cx="1037705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Financial Knowledge</a:t>
            </a: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2.   Making Ends Meet</a:t>
            </a:r>
          </a:p>
          <a:p>
            <a:pPr marL="514350" indent="-514350">
              <a:spcBef>
                <a:spcPts val="600"/>
              </a:spcBef>
              <a:buAutoNum type="arabicPeriod" startAt="3"/>
            </a:pPr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Planning Ahead</a:t>
            </a:r>
          </a:p>
          <a:p>
            <a:pPr marL="514350" indent="-514350">
              <a:spcBef>
                <a:spcPts val="600"/>
              </a:spcBef>
              <a:buAutoNum type="arabicPeriod" startAt="3"/>
            </a:pPr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Managing Financial Products</a:t>
            </a:r>
          </a:p>
          <a:p>
            <a:pPr>
              <a:spcBef>
                <a:spcPts val="600"/>
              </a:spcBef>
            </a:pPr>
            <a:endParaRPr lang="en-US" sz="3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27" y="1702740"/>
            <a:ext cx="831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dirty="0" smtClean="0"/>
              <a:t>Knowledge   +  Habits</a:t>
            </a:r>
            <a:endParaRPr lang="en-US" sz="5400" dirty="0"/>
          </a:p>
        </p:txBody>
      </p:sp>
      <p:pic>
        <p:nvPicPr>
          <p:cNvPr id="8" name="Picture 7" descr="Improv automated billing solutions for any busine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07" y="2388540"/>
            <a:ext cx="3552825" cy="31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is a Financially Capable Student?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financially capable student will be able to:</a:t>
            </a:r>
          </a:p>
          <a:p>
            <a:r>
              <a:rPr lang="en-US" dirty="0" smtClean="0"/>
              <a:t>Create and utilize a college budget</a:t>
            </a:r>
          </a:p>
          <a:p>
            <a:r>
              <a:rPr lang="en-US" dirty="0" smtClean="0"/>
              <a:t>Manage expenses and prioritize limited resources</a:t>
            </a:r>
          </a:p>
          <a:p>
            <a:r>
              <a:rPr lang="en-US" dirty="0" smtClean="0"/>
              <a:t>Understand options to pay for college (financial aid, student loans,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Take appropriate steps to build credit</a:t>
            </a:r>
          </a:p>
          <a:p>
            <a:r>
              <a:rPr lang="en-US" dirty="0" smtClean="0"/>
              <a:t>Learn to advocate for themselves</a:t>
            </a:r>
            <a:endParaRPr lang="en-US" dirty="0"/>
          </a:p>
        </p:txBody>
      </p:sp>
      <p:pic>
        <p:nvPicPr>
          <p:cNvPr id="4" name="Picture 3" descr="Social Media in Higher Education | Rey Junco's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92" y="1556871"/>
            <a:ext cx="2150408" cy="1433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5" y="4155328"/>
            <a:ext cx="2834365" cy="18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244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Center for Financial and Economic Education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3" y="1604949"/>
            <a:ext cx="9099177" cy="48768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Provides a range of financial education resources to help students learn to manage money and make smart financial decisions. </a:t>
            </a:r>
          </a:p>
          <a:p>
            <a:r>
              <a:rPr lang="en-US" sz="3200" dirty="0"/>
              <a:t>Founded in 2011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Program within Workforce Development &amp; Community Education</a:t>
            </a:r>
          </a:p>
          <a:p>
            <a:r>
              <a:rPr lang="en-US" sz="3200" dirty="0" smtClean="0"/>
              <a:t>Served over 4,000 students with workshops, classes, and other activities. </a:t>
            </a:r>
          </a:p>
          <a:p>
            <a:r>
              <a:rPr lang="en-US" sz="3200" dirty="0"/>
              <a:t>Grant funded by JPMorgan Chase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97BC-98D8-40F7-B06B-3B7C847AA52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86" y="-338621"/>
            <a:ext cx="2450054" cy="2450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0" y="3038880"/>
            <a:ext cx="3811620" cy="16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Can You Implement Financial Coaching?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Advocating for financial capability and making the case for financial coaching on your campus is an educational process.</a:t>
            </a:r>
          </a:p>
          <a:p>
            <a:r>
              <a:rPr lang="en-US" dirty="0" smtClean="0"/>
              <a:t>Support for financial coaching starts at the top.</a:t>
            </a:r>
          </a:p>
          <a:p>
            <a:r>
              <a:rPr lang="en-US" dirty="0" smtClean="0"/>
              <a:t>Solicit support from key leaders: college president, provost, director of student involvement or financial aid, etc.</a:t>
            </a:r>
          </a:p>
          <a:p>
            <a:r>
              <a:rPr lang="en-US" dirty="0" smtClean="0"/>
              <a:t>Identify advocates on campus: faculty, staff or administrators</a:t>
            </a:r>
          </a:p>
          <a:p>
            <a:r>
              <a:rPr lang="en-US" dirty="0" smtClean="0"/>
              <a:t>Partner with organizations or groups already delivering financial education. (TRIO, Student Clubs, Financial Aid)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Can You Implement Financial Coaching?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organizations outside your campus who may be able to provide financial support and/or professional resources:</a:t>
            </a:r>
          </a:p>
          <a:p>
            <a:r>
              <a:rPr lang="en-US" dirty="0" smtClean="0"/>
              <a:t>Local banks – may have some funding and professionals who want to volunteer.</a:t>
            </a:r>
          </a:p>
          <a:p>
            <a:r>
              <a:rPr lang="en-US" dirty="0" smtClean="0"/>
              <a:t>Professional organizations, such as the Financial Planning Association, may be eager to work with colleges.</a:t>
            </a:r>
          </a:p>
          <a:p>
            <a:r>
              <a:rPr lang="en-US" dirty="0"/>
              <a:t>Community organizations </a:t>
            </a:r>
            <a:r>
              <a:rPr lang="en-US" dirty="0" smtClean="0"/>
              <a:t>and nonprofit organizations that </a:t>
            </a:r>
            <a:r>
              <a:rPr lang="en-US" dirty="0"/>
              <a:t>provide financial coaching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Toolkit for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Financial Coaching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2" y="365125"/>
            <a:ext cx="4807857" cy="6373915"/>
          </a:xfrm>
        </p:spPr>
      </p:pic>
    </p:spTree>
    <p:extLst>
      <p:ext uri="{BB962C8B-B14F-4D97-AF65-F5344CB8AC3E}">
        <p14:creationId xmlns:p14="http://schemas.microsoft.com/office/powerpoint/2010/main" val="36321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Why Does Financial Capability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college students have never had financial literacy education, and most of them will leave college without adequate financial skills to navigate an increasingly complex financial world.</a:t>
            </a:r>
          </a:p>
          <a:p>
            <a:r>
              <a:rPr lang="en-US" dirty="0" smtClean="0"/>
              <a:t>It’s about giving students the mind set and knowledge to understand how they can build wealth and financial security for themselves.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3" y="-155557"/>
            <a:ext cx="2096763" cy="2096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84028"/>
            <a:ext cx="43053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Why Does Financial Capability Matter?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r>
              <a:rPr lang="en-US" dirty="0" smtClean="0"/>
              <a:t>We have many initiatives for student success. We are failing our students if we do not include financial capability in our programs. </a:t>
            </a:r>
          </a:p>
          <a:p>
            <a:r>
              <a:rPr lang="en-US" dirty="0"/>
              <a:t>F</a:t>
            </a:r>
            <a:r>
              <a:rPr lang="en-US" dirty="0" smtClean="0"/>
              <a:t>inancial capability should be a part of the college’s strategy for graduation and retention. </a:t>
            </a:r>
          </a:p>
          <a:p>
            <a:r>
              <a:rPr lang="en-US" dirty="0" smtClean="0"/>
              <a:t>It should be a part of our mission to assure that our students can rise to a higher level of economic prosperity.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33" y="-188808"/>
            <a:ext cx="2217114" cy="221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33" y="4286250"/>
            <a:ext cx="3868404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1" y="12653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+mn-lt"/>
              </a:rPr>
              <a:t>Next Steps:</a:t>
            </a:r>
            <a:endParaRPr lang="en-US" sz="4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252972"/>
            <a:ext cx="10773229" cy="5147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Later this year we will be launching the Student Financial Health Initiative:</a:t>
            </a:r>
          </a:p>
          <a:p>
            <a:r>
              <a:rPr lang="en-US" sz="3200" dirty="0" smtClean="0"/>
              <a:t>Will form a community of practice</a:t>
            </a:r>
          </a:p>
          <a:p>
            <a:r>
              <a:rPr lang="en-US" sz="3200" dirty="0" smtClean="0"/>
              <a:t>Will establish best practices and interventions that can be replicated and disseminated.  </a:t>
            </a:r>
          </a:p>
          <a:p>
            <a:pPr marL="0" indent="0">
              <a:buNone/>
            </a:pPr>
            <a:r>
              <a:rPr lang="en-US" sz="3200" dirty="0" smtClean="0"/>
              <a:t>Please join our initiative! Contact me at: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Suzanne.Matthews@sunywcc.edu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Suzanne Matthews, Director, Center for Financial &amp; Economic Education, Westchester Community College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97" y="-80743"/>
            <a:ext cx="2105076" cy="21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85" y="59032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Final Takeaway: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79" y="4058868"/>
            <a:ext cx="3488611" cy="2313101"/>
          </a:xfrm>
        </p:spPr>
      </p:pic>
      <p:sp>
        <p:nvSpPr>
          <p:cNvPr id="4" name="Rectangle 3"/>
          <p:cNvSpPr/>
          <p:nvPr/>
        </p:nvSpPr>
        <p:spPr>
          <a:xfrm>
            <a:off x="673226" y="1715860"/>
            <a:ext cx="11088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Financial </a:t>
            </a:r>
            <a:r>
              <a:rPr lang="en-US" sz="4000" dirty="0"/>
              <a:t>Capability is not just a nice idea.  It should be an essential component of </a:t>
            </a:r>
            <a:r>
              <a:rPr lang="en-US" sz="4000" dirty="0" smtClean="0"/>
              <a:t>every college’s strategy to help students </a:t>
            </a:r>
            <a:r>
              <a:rPr lang="en-US" sz="4000" dirty="0"/>
              <a:t>succeed and achieve their academic goals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</a:t>
            </a:r>
            <a:r>
              <a:rPr lang="en-US" sz="4000" dirty="0" smtClean="0">
                <a:latin typeface="+mn-lt"/>
              </a:rPr>
              <a:t>he Money Smart Forum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3" y="1479550"/>
            <a:ext cx="10108827" cy="4876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Started as a pilot program five years ago.</a:t>
            </a:r>
          </a:p>
          <a:p>
            <a:pPr lvl="1"/>
            <a:r>
              <a:rPr lang="en-US" sz="3200" dirty="0"/>
              <a:t>Provides one-on-one financial coaching </a:t>
            </a:r>
            <a:endParaRPr lang="en-US" sz="3200" dirty="0" smtClean="0"/>
          </a:p>
          <a:p>
            <a:pPr lvl="1"/>
            <a:r>
              <a:rPr lang="en-US" sz="3200" dirty="0" smtClean="0"/>
              <a:t>The ultimate goal: to help students build healthy financial behaviors</a:t>
            </a:r>
            <a:r>
              <a:rPr lang="en-US" sz="3200" dirty="0"/>
              <a:t> </a:t>
            </a:r>
            <a:r>
              <a:rPr lang="en-US" sz="3200" dirty="0" smtClean="0"/>
              <a:t>around saving, budgeting, managing money, and building credit. </a:t>
            </a:r>
          </a:p>
          <a:p>
            <a:pPr lvl="1"/>
            <a:r>
              <a:rPr lang="en-US" sz="3200" dirty="0"/>
              <a:t>We help students to set measurable financial goals and track those goals over time. </a:t>
            </a:r>
            <a:endParaRPr lang="en-US" sz="3200" dirty="0" smtClean="0"/>
          </a:p>
          <a:p>
            <a:pPr lvl="1"/>
            <a:r>
              <a:rPr lang="en-US" sz="3200" dirty="0" smtClean="0"/>
              <a:t>Over five years, we have collected data to show that financial  coaching is an effective way to help       students build financial health</a:t>
            </a:r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97BC-98D8-40F7-B06B-3B7C847AA52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03" y="-302689"/>
            <a:ext cx="2450054" cy="2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Money Smart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receiving new grant funding from JPM Chase to replicate what we do and to share our knowledge and best practices with other colleges. </a:t>
            </a:r>
          </a:p>
          <a:p>
            <a:r>
              <a:rPr lang="en-US" dirty="0" smtClean="0"/>
              <a:t>We will be publishing a guide to financial coaching.</a:t>
            </a:r>
          </a:p>
          <a:p>
            <a:r>
              <a:rPr lang="en-US" dirty="0" smtClean="0"/>
              <a:t>We hope other colleges here today will be motivated to                         join our initiative by providing feedback &amp; participation.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83" y="3077911"/>
            <a:ext cx="2309552" cy="30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Goals for Today: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Highlight the importance of financial capability and show how financial coaching can be an important component of strategies for student success.</a:t>
            </a:r>
          </a:p>
          <a:p>
            <a:r>
              <a:rPr lang="en-US" dirty="0" smtClean="0"/>
              <a:t>Discuss how the Money Smart Forum financial coaching program works</a:t>
            </a:r>
          </a:p>
          <a:p>
            <a:r>
              <a:rPr lang="en-US" dirty="0" smtClean="0"/>
              <a:t>Review our program outcomes, in terms of financial goals and student success</a:t>
            </a:r>
          </a:p>
          <a:p>
            <a:r>
              <a:rPr lang="en-US" dirty="0" smtClean="0"/>
              <a:t>Discuss what financial capability is and why it is important</a:t>
            </a:r>
          </a:p>
          <a:p>
            <a:r>
              <a:rPr lang="en-US" dirty="0" smtClean="0"/>
              <a:t>Ideas for implementing financial coaching on your campus</a:t>
            </a:r>
          </a:p>
          <a:p>
            <a:r>
              <a:rPr lang="en-US" dirty="0" smtClean="0"/>
              <a:t>Next steps: Student Financial Health Initiative – Please join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type of financial education programs do you have on your campus? 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Andrew Fountain - Truth and the Bible | Newlife Church Toron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0" y="2025923"/>
            <a:ext cx="4762500" cy="35687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47" y="1179063"/>
            <a:ext cx="3339353" cy="50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Research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on Benefits of Coaching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research in behavioral economics*, personal finance workshop and classes are not likely to change habits and build long-term behaviors.</a:t>
            </a:r>
          </a:p>
          <a:p>
            <a:r>
              <a:rPr lang="en-US" dirty="0" smtClean="0"/>
              <a:t>If information is not timely or relevant, the student will not act on it or remember it.</a:t>
            </a:r>
          </a:p>
          <a:p>
            <a:r>
              <a:rPr lang="en-US" dirty="0" smtClean="0"/>
              <a:t>One-on-one coaching is a more effective way to change behavior, because the student identifies the financial goals and issues that are affecting them at the time.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09" y="5096558"/>
            <a:ext cx="2005690" cy="1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The Coaching Process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3" y="1479550"/>
            <a:ext cx="10108827" cy="4876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The Money Smart Forum is not a club or a class; it is a service that any student can take advantage of. </a:t>
            </a:r>
          </a:p>
          <a:p>
            <a:pPr lvl="1"/>
            <a:r>
              <a:rPr lang="en-US" sz="3200" dirty="0" smtClean="0"/>
              <a:t>Our coaching process is data-driven.</a:t>
            </a:r>
          </a:p>
          <a:p>
            <a:pPr lvl="1"/>
            <a:r>
              <a:rPr lang="en-US" sz="3200" dirty="0" smtClean="0"/>
              <a:t>We help students to set measurable financial goals and track those goals over time. </a:t>
            </a:r>
          </a:p>
          <a:p>
            <a:pPr lvl="1"/>
            <a:r>
              <a:rPr lang="en-US" sz="3200" dirty="0" smtClean="0"/>
              <a:t>The ultimate goal: change habits and build healthy financial behaviors.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97BC-98D8-40F7-B06B-3B7C847AA52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03" y="-302689"/>
            <a:ext cx="2450054" cy="245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7" y="4648883"/>
            <a:ext cx="2752725" cy="18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Money Smart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9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 5 years we have served over 600 students in the coaching program, about 100-125 students each year.</a:t>
            </a:r>
          </a:p>
          <a:p>
            <a:r>
              <a:rPr lang="en-US" dirty="0"/>
              <a:t>In </a:t>
            </a:r>
            <a:r>
              <a:rPr lang="en-US" dirty="0" smtClean="0"/>
              <a:t>2018-19 </a:t>
            </a:r>
            <a:r>
              <a:rPr lang="en-US" dirty="0"/>
              <a:t>we conducted </a:t>
            </a:r>
            <a:r>
              <a:rPr lang="en-US" dirty="0" smtClean="0"/>
              <a:t>450 </a:t>
            </a:r>
            <a:r>
              <a:rPr lang="en-US" dirty="0"/>
              <a:t>coaching </a:t>
            </a:r>
            <a:r>
              <a:rPr lang="en-US" dirty="0" smtClean="0"/>
              <a:t>sessions.</a:t>
            </a:r>
          </a:p>
          <a:p>
            <a:r>
              <a:rPr lang="en-US" dirty="0" smtClean="0"/>
              <a:t>The focus of coaching is on financial issues where students are the most vulnerable: 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Savings</a:t>
            </a:r>
          </a:p>
          <a:p>
            <a:pPr lvl="1"/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Credit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15" y="-197121"/>
            <a:ext cx="2450054" cy="245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1" y="3911600"/>
            <a:ext cx="3420901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1380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Office Theme</vt:lpstr>
      <vt:lpstr>  </vt:lpstr>
      <vt:lpstr>Center for Financial and Economic Education</vt:lpstr>
      <vt:lpstr>The Money Smart Forum</vt:lpstr>
      <vt:lpstr>The Money Smart Forum</vt:lpstr>
      <vt:lpstr>Goals for Today:</vt:lpstr>
      <vt:lpstr>What type of financial education programs do you have on your campus? </vt:lpstr>
      <vt:lpstr>Research on Benefits of Coaching</vt:lpstr>
      <vt:lpstr>The Coaching Process</vt:lpstr>
      <vt:lpstr>The Money Smart Forum</vt:lpstr>
      <vt:lpstr>How Does Financial Coaching Work?</vt:lpstr>
      <vt:lpstr>Student Outcomes</vt:lpstr>
      <vt:lpstr>Certificate Award Winners- Students Achieving Financial Goals</vt:lpstr>
      <vt:lpstr>Money Smart Forum -Success Stories</vt:lpstr>
      <vt:lpstr>Why Does Financial Capability Matter?</vt:lpstr>
      <vt:lpstr>Why Does Financial Capability Matter?</vt:lpstr>
      <vt:lpstr>What is the State of  Financial Capability in the U.S.?</vt:lpstr>
      <vt:lpstr>How do we Define Financial Capability?</vt:lpstr>
      <vt:lpstr>How do we Define Financial Capability?</vt:lpstr>
      <vt:lpstr>What is a Financially Capable Student?</vt:lpstr>
      <vt:lpstr>How Can You Implement Financial Coaching?</vt:lpstr>
      <vt:lpstr>How Can You Implement Financial Coaching?</vt:lpstr>
      <vt:lpstr>Toolkit for  Financial Coaching</vt:lpstr>
      <vt:lpstr>Why Does Financial Capability Matter?</vt:lpstr>
      <vt:lpstr>Why Does Financial Capability Matter?</vt:lpstr>
      <vt:lpstr>Next Steps:</vt:lpstr>
      <vt:lpstr>Final Takeaway:</vt:lpstr>
    </vt:vector>
  </TitlesOfParts>
  <Company>Westchester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Suzanne</dc:creator>
  <cp:lastModifiedBy>Matthews, Suzanne</cp:lastModifiedBy>
  <cp:revision>164</cp:revision>
  <cp:lastPrinted>2019-10-19T15:35:32Z</cp:lastPrinted>
  <dcterms:created xsi:type="dcterms:W3CDTF">2018-03-19T20:09:23Z</dcterms:created>
  <dcterms:modified xsi:type="dcterms:W3CDTF">2019-10-29T15:31:55Z</dcterms:modified>
</cp:coreProperties>
</file>