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62" r:id="rId5"/>
    <p:sldId id="275" r:id="rId6"/>
    <p:sldId id="258" r:id="rId7"/>
    <p:sldId id="276" r:id="rId8"/>
    <p:sldId id="259" r:id="rId9"/>
    <p:sldId id="261" r:id="rId10"/>
    <p:sldId id="264" r:id="rId11"/>
    <p:sldId id="263" r:id="rId12"/>
    <p:sldId id="271" r:id="rId13"/>
    <p:sldId id="272" r:id="rId14"/>
    <p:sldId id="273" r:id="rId15"/>
    <p:sldId id="274" r:id="rId16"/>
    <p:sldId id="265" r:id="rId17"/>
    <p:sldId id="268" r:id="rId18"/>
    <p:sldId id="266" r:id="rId19"/>
    <p:sldId id="267"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Rigolino" initials="RR" lastIdx="12" clrIdx="0">
    <p:extLst>
      <p:ext uri="{19B8F6BF-5375-455C-9EA6-DF929625EA0E}">
        <p15:presenceInfo xmlns:p15="http://schemas.microsoft.com/office/powerpoint/2012/main" userId="S::rigolinr@newpaltz.edu::d8e57f3f-d797-4ebd-90fc-07deb84524db" providerId="AD"/>
      </p:ext>
    </p:extLst>
  </p:cmAuthor>
  <p:cmAuthor id="2" name="Guest User" initials="GU" lastIdx="4" clrIdx="1">
    <p:extLst>
      <p:ext uri="{19B8F6BF-5375-455C-9EA6-DF929625EA0E}">
        <p15:presenceInfo xmlns:p15="http://schemas.microsoft.com/office/powerpoint/2012/main" userId="S::urn:spo:anon#43e4c5286a2b9ed6140e519393b457bb11c04b2a6535e306e681734939e900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30650-078C-4FF9-A8F6-376BC00FB520}" v="2" dt="2019-04-02T14:25:06.235"/>
    <p1510:client id="{A1376DF9-1611-420F-83FD-AAE6124FAE16}" v="261" dt="2019-04-02T14:42:11.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21T05:20:26.355" idx="1">
    <p:pos x="10" y="10"/>
    <p:text>So the call for presentations mentioned this address, which we should mention. How do Writing Fellows tie into the idea of individualized education and innovative teaching practices?
</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3-21T05:24:50.903" idx="9">
    <p:pos x="10" y="10"/>
    <p:text>Nikki, you could build this out anyway you want. This is where you would discuss your experiences
</p:text>
    <p:extLst>
      <p:ext uri="{C676402C-5697-4E1C-873F-D02D1690AC5C}">
        <p15:threadingInfo xmlns:p15="http://schemas.microsoft.com/office/powerpoint/2012/main" timeZoneBias="4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3-21T05:25:02.216" idx="10">
    <p:pos x="10" y="10"/>
    <p:text>This is my section
</p:text>
    <p:extLst>
      <p:ext uri="{C676402C-5697-4E1C-873F-D02D1690AC5C}">
        <p15:threadingInfo xmlns:p15="http://schemas.microsoft.com/office/powerpoint/2012/main" timeZoneBias="4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3-21T05:25:13.700" idx="11">
    <p:pos x="10" y="10"/>
    <p:text>All of us can build this out
</p:text>
    <p:extLst>
      <p:ext uri="{C676402C-5697-4E1C-873F-D02D1690AC5C}">
        <p15:threadingInfo xmlns:p15="http://schemas.microsoft.com/office/powerpoint/2012/main" timeZoneBias="4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3-21T05:25:51.700" idx="12">
    <p:pos x="10" y="10"/>
    <p:text>I'm not sure what our next steps are...
</p:text>
    <p:extLst>
      <p:ext uri="{C676402C-5697-4E1C-873F-D02D1690AC5C}">
        <p15:threadingInfo xmlns:p15="http://schemas.microsoft.com/office/powerpoint/2012/main" timeZoneBias="420"/>
      </p:ext>
    </p:extLst>
  </p:cm>
  <p:cm authorId="2" dt="2019-03-27T09:36:31.518" idx="1">
    <p:pos x="10" y="106"/>
    <p:text>not sure what to do on placing fellows
</p:text>
    <p:extLst>
      <p:ext uri="{C676402C-5697-4E1C-873F-D02D1690AC5C}">
        <p15:threadingInfo xmlns:p15="http://schemas.microsoft.com/office/powerpoint/2012/main" timeZoneBias="420">
          <p15:parentCm authorId="1" idx="1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3-21T05:20:55.731" idx="2">
    <p:pos x="10" y="10"/>
    <p:text>Matt may have a better overall source. Wikipedia is always fun to reference with academics!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3-21T05:21:27.871" idx="3">
    <p:pos x="10" y="10"/>
    <p:text>These points are what I have been reading about but you may have more to say. This could be broken up into two slides.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3-21T05:22:10.793" idx="4">
    <p:pos x="10" y="10"/>
    <p:text>Joann, you do not have to restrict yourself to one slide. Whatever you want to say in terms of providing an overview of our students.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19-04-02T07:41:48.196" idx="3">
    <p:pos x="10" y="10"/>
    <p:text>Formatting got a bit crunched here when I added my slides...feel free to make this look better as needed! -JD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3-21T05:22:32.075" idx="5">
    <p:pos x="10" y="10"/>
    <p:text>Joann, I had this lying around in my files...
</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3-21T05:23:37.762" idx="7">
    <p:pos x="10" y="10"/>
    <p:text>This would be the beginning of Matt's section
</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3-21T05:24:09" idx="8">
    <p:pos x="10" y="10"/>
    <p:text>Matt, take as many slides as you want to tell the story and provide an overview of the course you teach, etc. Number of fellows,etc
</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19-04-02T07:42:51.602" idx="4">
    <p:pos x="10" y="10"/>
    <p:text>I made a few small wording changes on Matt's slides for parallel structure and specificity. Feel free to make additional edits!  -JD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hawksites.newpaltz.edu/fdc/2019/03/14/spring-conference-on-teaching-innovations-technologies-proposals-due-nov-16-2018/"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2" Type="http://schemas.openxmlformats.org/officeDocument/2006/relationships/hyperlink" Target="https://www.newpaltz.edu/admissions/freshmen.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4BCADA5-F642-4803-B850-3E85A304780C}"/>
              </a:ext>
            </a:extLst>
          </p:cNvPr>
          <p:cNvSpPr>
            <a:spLocks noGrp="1"/>
          </p:cNvSpPr>
          <p:nvPr>
            <p:ph type="ctrTitle"/>
          </p:nvPr>
        </p:nvSpPr>
        <p:spPr>
          <a:xfrm>
            <a:off x="788466" y="1069291"/>
            <a:ext cx="3751662" cy="3261168"/>
          </a:xfrm>
        </p:spPr>
        <p:txBody>
          <a:bodyPr vert="horz" lIns="91440" tIns="45720" rIns="91440" bIns="45720" rtlCol="0" anchor="ctr">
            <a:normAutofit/>
          </a:bodyPr>
          <a:lstStyle/>
          <a:p>
            <a:pPr algn="l"/>
            <a:r>
              <a:rPr lang="en-US" sz="4100" kern="1200">
                <a:solidFill>
                  <a:srgbClr val="FFFFFF"/>
                </a:solidFill>
                <a:latin typeface="+mj-lt"/>
                <a:ea typeface="+mj-ea"/>
                <a:cs typeface="+mj-cs"/>
              </a:rPr>
              <a:t>Implementing a Writing Fellows Program for Undergraduates</a:t>
            </a:r>
          </a:p>
          <a:p>
            <a:pPr algn="l"/>
            <a:endParaRPr lang="en-US" sz="4100" kern="1200">
              <a:solidFill>
                <a:srgbClr val="FFFFFF"/>
              </a:solidFill>
              <a:latin typeface="+mj-lt"/>
              <a:ea typeface="+mj-ea"/>
              <a:cs typeface="+mj-cs"/>
            </a:endParaRPr>
          </a:p>
          <a:p>
            <a:pPr algn="l"/>
            <a:endParaRPr lang="en-US" sz="4100" kern="1200">
              <a:solidFill>
                <a:srgbClr val="FFFFFF"/>
              </a:solidFill>
              <a:latin typeface="+mj-lt"/>
              <a:ea typeface="+mj-ea"/>
              <a:cs typeface="+mj-cs"/>
            </a:endParaRPr>
          </a:p>
        </p:txBody>
      </p:sp>
      <p:sp>
        <p:nvSpPr>
          <p:cNvPr id="12" name="Rectangle 11">
            <a:extLst>
              <a:ext uri="{FF2B5EF4-FFF2-40B4-BE49-F238E27FC236}">
                <a16:creationId xmlns:a16="http://schemas.microsoft.com/office/drawing/2014/main" id="{B775CD93-9DF2-48CB-9F57-1BCA9A46C7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186B68C-84BC-4A6E-99D1-EE87483C13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FF913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3" descr="A close up of a sign&#10;&#10;Description generated with very high confidence">
            <a:extLst>
              <a:ext uri="{FF2B5EF4-FFF2-40B4-BE49-F238E27FC236}">
                <a16:creationId xmlns:a16="http://schemas.microsoft.com/office/drawing/2014/main" id="{085F81DC-18D0-49B1-B3D5-1E34923FA244}"/>
              </a:ext>
            </a:extLst>
          </p:cNvPr>
          <p:cNvPicPr>
            <a:picLocks noChangeAspect="1"/>
          </p:cNvPicPr>
          <p:nvPr/>
        </p:nvPicPr>
        <p:blipFill>
          <a:blip r:embed="rId2"/>
          <a:stretch>
            <a:fillRect/>
          </a:stretch>
        </p:blipFill>
        <p:spPr>
          <a:xfrm>
            <a:off x="917071" y="4512569"/>
            <a:ext cx="5758816" cy="1886509"/>
          </a:xfrm>
          <a:prstGeom prst="rect">
            <a:avLst/>
          </a:prstGeom>
        </p:spPr>
      </p:pic>
      <p:sp>
        <p:nvSpPr>
          <p:cNvPr id="16" name="Rectangle 15">
            <a:extLst>
              <a:ext uri="{FF2B5EF4-FFF2-40B4-BE49-F238E27FC236}">
                <a16:creationId xmlns:a16="http://schemas.microsoft.com/office/drawing/2014/main" id="{1C091803-41C2-48E0-9228-5148460C74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8603587" y="4509378"/>
            <a:ext cx="3514088" cy="1919599"/>
          </a:xfrm>
        </p:spPr>
        <p:txBody>
          <a:bodyPr vert="horz" lIns="91440" tIns="45720" rIns="91440" bIns="45720" rtlCol="0" anchor="ctr">
            <a:normAutofit/>
          </a:bodyPr>
          <a:lstStyle/>
          <a:p>
            <a:pPr algn="l"/>
            <a:r>
              <a:rPr lang="en-US" sz="1600"/>
              <a:t>Nicola Wilson Clasby</a:t>
            </a:r>
            <a:endParaRPr lang="en-US" sz="1600">
              <a:cs typeface="Calibri"/>
            </a:endParaRPr>
          </a:p>
          <a:p>
            <a:pPr algn="l"/>
            <a:r>
              <a:rPr lang="en-US" sz="1600"/>
              <a:t>Joann </a:t>
            </a:r>
            <a:r>
              <a:rPr lang="en-US" sz="1600" err="1"/>
              <a:t>Deiudicibus</a:t>
            </a:r>
            <a:r>
              <a:rPr lang="en-US" sz="1600"/>
              <a:t> </a:t>
            </a:r>
            <a:endParaRPr lang="en-US" sz="1600">
              <a:cs typeface="Calibri"/>
            </a:endParaRPr>
          </a:p>
          <a:p>
            <a:pPr algn="l"/>
            <a:r>
              <a:rPr lang="en-US" sz="1600"/>
              <a:t>Matt Newcomb</a:t>
            </a:r>
            <a:endParaRPr lang="en-US" sz="1600">
              <a:cs typeface="Calibri"/>
            </a:endParaRPr>
          </a:p>
          <a:p>
            <a:pPr algn="l"/>
            <a:r>
              <a:rPr lang="en-US" sz="1600"/>
              <a:t>Rachel </a:t>
            </a:r>
            <a:r>
              <a:rPr lang="en-US" sz="1600" err="1"/>
              <a:t>Rigolino</a:t>
            </a:r>
            <a:endParaRPr lang="en-US" sz="1600">
              <a:cs typeface="Calibri"/>
            </a:endParaRPr>
          </a:p>
        </p:txBody>
      </p:sp>
      <p:sp>
        <p:nvSpPr>
          <p:cNvPr id="6" name="TextBox 5">
            <a:extLst>
              <a:ext uri="{FF2B5EF4-FFF2-40B4-BE49-F238E27FC236}">
                <a16:creationId xmlns:a16="http://schemas.microsoft.com/office/drawing/2014/main" id="{1DC2BBC2-77DF-471A-BB42-D84A89728398}"/>
              </a:ext>
            </a:extLst>
          </p:cNvPr>
          <p:cNvSpPr txBox="1"/>
          <p:nvPr/>
        </p:nvSpPr>
        <p:spPr>
          <a:xfrm>
            <a:off x="7310582" y="1237672"/>
            <a:ext cx="4336472" cy="20313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SUNY Faculty Development Conference: “Answering the Chancellor’s Call for </a:t>
            </a:r>
            <a:br>
              <a:rPr lang="en-US"/>
            </a:br>
            <a:r>
              <a:rPr lang="en-US"/>
              <a:t>Innovation &amp; Entrepreneurship, Individualized Education, Sustainability, &amp; Partnerships.”</a:t>
            </a:r>
            <a:br>
              <a:rPr lang="en-US"/>
            </a:br>
            <a:r>
              <a:rPr lang="en-US"/>
              <a:t>SUNY New Paltz</a:t>
            </a:r>
            <a:br>
              <a:rPr lang="en-US"/>
            </a:br>
            <a:r>
              <a:rPr lang="en-US"/>
              <a:t>April 5, 2019</a:t>
            </a:r>
            <a:endParaRPr lang="en-US">
              <a:cs typeface="Calibri" panose="020F0502020204030204"/>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48752-3893-45A4-B398-33E2B71D79A3}"/>
              </a:ext>
            </a:extLst>
          </p:cNvPr>
          <p:cNvSpPr>
            <a:spLocks noGrp="1"/>
          </p:cNvSpPr>
          <p:nvPr>
            <p:ph type="title"/>
          </p:nvPr>
        </p:nvSpPr>
        <p:spPr/>
        <p:txBody>
          <a:bodyPr/>
          <a:lstStyle/>
          <a:p>
            <a:r>
              <a:rPr lang="en-US">
                <a:cs typeface="Calibri Light"/>
              </a:rPr>
              <a:t>Background</a:t>
            </a:r>
            <a:endParaRPr lang="en-US"/>
          </a:p>
        </p:txBody>
      </p:sp>
      <p:sp>
        <p:nvSpPr>
          <p:cNvPr id="3" name="Content Placeholder 2">
            <a:extLst>
              <a:ext uri="{FF2B5EF4-FFF2-40B4-BE49-F238E27FC236}">
                <a16:creationId xmlns:a16="http://schemas.microsoft.com/office/drawing/2014/main" id="{A7C0F00C-6C84-4C38-B4FF-9E3D771127C9}"/>
              </a:ext>
            </a:extLst>
          </p:cNvPr>
          <p:cNvSpPr>
            <a:spLocks noGrp="1"/>
          </p:cNvSpPr>
          <p:nvPr>
            <p:ph idx="1"/>
          </p:nvPr>
        </p:nvSpPr>
        <p:spPr/>
        <p:txBody>
          <a:bodyPr vert="horz" lIns="91440" tIns="45720" rIns="91440" bIns="45720" rtlCol="0" anchor="t">
            <a:normAutofit/>
          </a:bodyPr>
          <a:lstStyle/>
          <a:p>
            <a:r>
              <a:rPr lang="en-US" dirty="0">
                <a:cs typeface="Calibri"/>
              </a:rPr>
              <a:t>Loss of tutoring for SWW and ESL composition courses</a:t>
            </a:r>
            <a:endParaRPr lang="en-US" dirty="0"/>
          </a:p>
          <a:p>
            <a:r>
              <a:rPr lang="en-US" dirty="0">
                <a:cs typeface="Calibri"/>
              </a:rPr>
              <a:t>Lack of tutoring/teaching opportunities for (non-Ed) English majors</a:t>
            </a:r>
            <a:endParaRPr lang="en-US" dirty="0"/>
          </a:p>
          <a:p>
            <a:r>
              <a:rPr lang="en-US" dirty="0">
                <a:cs typeface="Calibri"/>
              </a:rPr>
              <a:t>Requirement to use currently existing courses/resources</a:t>
            </a:r>
            <a:endParaRPr lang="en-US" dirty="0"/>
          </a:p>
          <a:p>
            <a:r>
              <a:rPr lang="en-US" dirty="0">
                <a:cs typeface="Calibri"/>
              </a:rPr>
              <a:t>No system set to vet/select tutors</a:t>
            </a:r>
            <a:endParaRPr lang="en-US" dirty="0"/>
          </a:p>
          <a:p>
            <a:endParaRPr lang="en-US" dirty="0">
              <a:solidFill>
                <a:srgbClr val="000000"/>
              </a:solidFill>
              <a:cs typeface="Calibri"/>
            </a:endParaRPr>
          </a:p>
        </p:txBody>
      </p:sp>
    </p:spTree>
    <p:extLst>
      <p:ext uri="{BB962C8B-B14F-4D97-AF65-F5344CB8AC3E}">
        <p14:creationId xmlns:p14="http://schemas.microsoft.com/office/powerpoint/2010/main" val="332080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BF74-800B-4D49-A643-24C0CC0E641F}"/>
              </a:ext>
            </a:extLst>
          </p:cNvPr>
          <p:cNvSpPr>
            <a:spLocks noGrp="1"/>
          </p:cNvSpPr>
          <p:nvPr>
            <p:ph type="title"/>
          </p:nvPr>
        </p:nvSpPr>
        <p:spPr/>
        <p:txBody>
          <a:bodyPr/>
          <a:lstStyle/>
          <a:p>
            <a:r>
              <a:rPr lang="en-US" dirty="0">
                <a:cs typeface="Calibri Light"/>
              </a:rPr>
              <a:t>Structure: Writing Fellows in Class</a:t>
            </a:r>
            <a:endParaRPr lang="en-US" dirty="0"/>
          </a:p>
        </p:txBody>
      </p:sp>
      <p:sp>
        <p:nvSpPr>
          <p:cNvPr id="3" name="Content Placeholder 2">
            <a:extLst>
              <a:ext uri="{FF2B5EF4-FFF2-40B4-BE49-F238E27FC236}">
                <a16:creationId xmlns:a16="http://schemas.microsoft.com/office/drawing/2014/main" id="{05A6B3CF-8661-4234-A0A3-7FD7A9F1AC3C}"/>
              </a:ext>
            </a:extLst>
          </p:cNvPr>
          <p:cNvSpPr>
            <a:spLocks noGrp="1"/>
          </p:cNvSpPr>
          <p:nvPr>
            <p:ph idx="1"/>
          </p:nvPr>
        </p:nvSpPr>
        <p:spPr/>
        <p:txBody>
          <a:bodyPr vert="horz" lIns="91440" tIns="45720" rIns="91440" bIns="45720" rtlCol="0" anchor="t">
            <a:normAutofit/>
          </a:bodyPr>
          <a:lstStyle/>
          <a:p>
            <a:r>
              <a:rPr lang="en-US" dirty="0">
                <a:cs typeface="Calibri"/>
              </a:rPr>
              <a:t>Assigned (typically) to specific instructor/section</a:t>
            </a:r>
            <a:endParaRPr lang="en-US" dirty="0">
              <a:solidFill>
                <a:srgbClr val="000000"/>
              </a:solidFill>
              <a:cs typeface="Calibri"/>
            </a:endParaRPr>
          </a:p>
          <a:p>
            <a:r>
              <a:rPr lang="en-US" dirty="0">
                <a:cs typeface="Calibri"/>
              </a:rPr>
              <a:t>May work as tutor with students from multiple sections</a:t>
            </a:r>
            <a:endParaRPr lang="en-US" dirty="0"/>
          </a:p>
          <a:p>
            <a:r>
              <a:rPr lang="en-US" dirty="0">
                <a:cs typeface="Calibri"/>
              </a:rPr>
              <a:t>Attend lab class (if applicable) and tutor individuals/pairs; other work negotiated with instructor</a:t>
            </a:r>
            <a:endParaRPr lang="en-US" dirty="0"/>
          </a:p>
          <a:p>
            <a:r>
              <a:rPr lang="en-US" dirty="0">
                <a:cs typeface="Calibri"/>
              </a:rPr>
              <a:t>Instructor reports out attendance and work quality</a:t>
            </a:r>
            <a:endParaRPr lang="en-US" dirty="0"/>
          </a:p>
          <a:p>
            <a:r>
              <a:rPr lang="en-US" dirty="0">
                <a:cs typeface="Calibri"/>
              </a:rPr>
              <a:t>Prioritized ESL sections, then Supplemental sections, then standard sections</a:t>
            </a:r>
            <a:endParaRPr lang="en-US" dirty="0"/>
          </a:p>
          <a:p>
            <a:endParaRPr lang="en-US" dirty="0">
              <a:solidFill>
                <a:srgbClr val="C00000"/>
              </a:solidFill>
              <a:cs typeface="Calibri"/>
            </a:endParaRPr>
          </a:p>
        </p:txBody>
      </p:sp>
    </p:spTree>
    <p:extLst>
      <p:ext uri="{BB962C8B-B14F-4D97-AF65-F5344CB8AC3E}">
        <p14:creationId xmlns:p14="http://schemas.microsoft.com/office/powerpoint/2010/main" val="75960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6587B-8AC5-4C44-AFB2-5C4440B38517}"/>
              </a:ext>
            </a:extLst>
          </p:cNvPr>
          <p:cNvSpPr>
            <a:spLocks noGrp="1"/>
          </p:cNvSpPr>
          <p:nvPr>
            <p:ph type="title"/>
          </p:nvPr>
        </p:nvSpPr>
        <p:spPr/>
        <p:txBody>
          <a:bodyPr/>
          <a:lstStyle/>
          <a:p>
            <a:r>
              <a:rPr lang="en-US" dirty="0">
                <a:cs typeface="Calibri Light"/>
              </a:rPr>
              <a:t>Credit and Administration</a:t>
            </a:r>
            <a:endParaRPr lang="en-US" dirty="0"/>
          </a:p>
        </p:txBody>
      </p:sp>
      <p:sp>
        <p:nvSpPr>
          <p:cNvPr id="3" name="Content Placeholder 2">
            <a:extLst>
              <a:ext uri="{FF2B5EF4-FFF2-40B4-BE49-F238E27FC236}">
                <a16:creationId xmlns:a16="http://schemas.microsoft.com/office/drawing/2014/main" id="{17B47582-BB04-4A03-8B0D-E3B5B9483C64}"/>
              </a:ext>
            </a:extLst>
          </p:cNvPr>
          <p:cNvSpPr>
            <a:spLocks noGrp="1"/>
          </p:cNvSpPr>
          <p:nvPr>
            <p:ph idx="1"/>
          </p:nvPr>
        </p:nvSpPr>
        <p:spPr/>
        <p:txBody>
          <a:bodyPr vert="horz" lIns="91440" tIns="45720" rIns="91440" bIns="45720" rtlCol="0" anchor="t">
            <a:normAutofit/>
          </a:bodyPr>
          <a:lstStyle/>
          <a:p>
            <a:r>
              <a:rPr lang="en-US" dirty="0">
                <a:cs typeface="Calibri"/>
              </a:rPr>
              <a:t>Earn 400-level English elective credit (typically 3 credits) for “Fieldwork”</a:t>
            </a:r>
          </a:p>
          <a:p>
            <a:r>
              <a:rPr lang="en-US" dirty="0">
                <a:cs typeface="Calibri"/>
              </a:rPr>
              <a:t>May repeat for credit</a:t>
            </a:r>
            <a:endParaRPr lang="en-US" dirty="0"/>
          </a:p>
          <a:p>
            <a:r>
              <a:rPr lang="en-US" dirty="0" smtClean="0">
                <a:cs typeface="Calibri"/>
              </a:rPr>
              <a:t>Composition </a:t>
            </a:r>
            <a:r>
              <a:rPr lang="en-US" dirty="0">
                <a:cs typeface="Calibri"/>
              </a:rPr>
              <a:t>Coordinator and/or Chair serve as Fieldwork instructors</a:t>
            </a:r>
            <a:endParaRPr lang="en-US" dirty="0"/>
          </a:p>
          <a:p>
            <a:r>
              <a:rPr lang="en-US" dirty="0">
                <a:cs typeface="Calibri"/>
              </a:rPr>
              <a:t>Midterm and Final reflective essays (graded by </a:t>
            </a:r>
            <a:r>
              <a:rPr lang="en-US" dirty="0" smtClean="0">
                <a:cs typeface="Calibri"/>
              </a:rPr>
              <a:t>Composition Coordinator/Chair</a:t>
            </a:r>
            <a:r>
              <a:rPr lang="en-US" dirty="0">
                <a:cs typeface="Calibri"/>
              </a:rPr>
              <a:t>)</a:t>
            </a:r>
            <a:endParaRPr lang="en-US" dirty="0"/>
          </a:p>
          <a:p>
            <a:endParaRPr lang="en-US" dirty="0">
              <a:cs typeface="Calibri"/>
            </a:endParaRPr>
          </a:p>
        </p:txBody>
      </p:sp>
    </p:spTree>
    <p:extLst>
      <p:ext uri="{BB962C8B-B14F-4D97-AF65-F5344CB8AC3E}">
        <p14:creationId xmlns:p14="http://schemas.microsoft.com/office/powerpoint/2010/main" val="1579135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5D642-DADF-4378-AE09-EE0D59C449A8}"/>
              </a:ext>
            </a:extLst>
          </p:cNvPr>
          <p:cNvSpPr>
            <a:spLocks noGrp="1"/>
          </p:cNvSpPr>
          <p:nvPr>
            <p:ph type="title"/>
          </p:nvPr>
        </p:nvSpPr>
        <p:spPr/>
        <p:txBody>
          <a:bodyPr/>
          <a:lstStyle/>
          <a:p>
            <a:r>
              <a:rPr lang="en-US" dirty="0">
                <a:cs typeface="Calibri Light"/>
              </a:rPr>
              <a:t>Eligibility</a:t>
            </a:r>
            <a:endParaRPr lang="en-US" dirty="0"/>
          </a:p>
        </p:txBody>
      </p:sp>
      <p:sp>
        <p:nvSpPr>
          <p:cNvPr id="3" name="Content Placeholder 2">
            <a:extLst>
              <a:ext uri="{FF2B5EF4-FFF2-40B4-BE49-F238E27FC236}">
                <a16:creationId xmlns:a16="http://schemas.microsoft.com/office/drawing/2014/main" id="{8D2D30DB-03D1-4E04-96B0-F7B7D869260A}"/>
              </a:ext>
            </a:extLst>
          </p:cNvPr>
          <p:cNvSpPr>
            <a:spLocks noGrp="1"/>
          </p:cNvSpPr>
          <p:nvPr>
            <p:ph idx="1"/>
          </p:nvPr>
        </p:nvSpPr>
        <p:spPr/>
        <p:txBody>
          <a:bodyPr vert="horz" lIns="91440" tIns="45720" rIns="91440" bIns="45720" rtlCol="0" anchor="t">
            <a:normAutofit/>
          </a:bodyPr>
          <a:lstStyle/>
          <a:p>
            <a:r>
              <a:rPr lang="en-US" dirty="0">
                <a:cs typeface="Calibri"/>
              </a:rPr>
              <a:t>Take Theories of Writing (300 level) course</a:t>
            </a:r>
          </a:p>
          <a:p>
            <a:r>
              <a:rPr lang="en-US" dirty="0">
                <a:cs typeface="Calibri"/>
              </a:rPr>
              <a:t>B or better in course</a:t>
            </a:r>
            <a:endParaRPr lang="en-US" dirty="0"/>
          </a:p>
          <a:p>
            <a:r>
              <a:rPr lang="en-US" dirty="0">
                <a:cs typeface="Calibri"/>
              </a:rPr>
              <a:t>3.0 </a:t>
            </a:r>
            <a:r>
              <a:rPr lang="en-US" dirty="0" smtClean="0">
                <a:cs typeface="Calibri"/>
              </a:rPr>
              <a:t>GPA</a:t>
            </a:r>
            <a:endParaRPr lang="en-US" dirty="0"/>
          </a:p>
          <a:p>
            <a:r>
              <a:rPr lang="en-US" dirty="0">
                <a:cs typeface="Calibri"/>
              </a:rPr>
              <a:t>Writing sample</a:t>
            </a:r>
            <a:endParaRPr lang="en-US" dirty="0"/>
          </a:p>
          <a:p>
            <a:r>
              <a:rPr lang="en-US" dirty="0">
                <a:cs typeface="Calibri"/>
              </a:rPr>
              <a:t>Open to all majors</a:t>
            </a:r>
            <a:endParaRPr lang="en-US" dirty="0"/>
          </a:p>
          <a:p>
            <a:r>
              <a:rPr lang="en-US" dirty="0">
                <a:cs typeface="Calibri"/>
              </a:rPr>
              <a:t>Reviewed by Comp Coordinator</a:t>
            </a:r>
            <a:endParaRPr lang="en-US" dirty="0"/>
          </a:p>
          <a:p>
            <a:endParaRPr lang="en-US" dirty="0">
              <a:cs typeface="Calibri"/>
            </a:endParaRPr>
          </a:p>
        </p:txBody>
      </p:sp>
    </p:spTree>
    <p:extLst>
      <p:ext uri="{BB962C8B-B14F-4D97-AF65-F5344CB8AC3E}">
        <p14:creationId xmlns:p14="http://schemas.microsoft.com/office/powerpoint/2010/main" val="72332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0A2B-907A-424C-9EFD-3F4A2F6B5B5F}"/>
              </a:ext>
            </a:extLst>
          </p:cNvPr>
          <p:cNvSpPr>
            <a:spLocks noGrp="1"/>
          </p:cNvSpPr>
          <p:nvPr>
            <p:ph type="title"/>
          </p:nvPr>
        </p:nvSpPr>
        <p:spPr/>
        <p:txBody>
          <a:bodyPr/>
          <a:lstStyle/>
          <a:p>
            <a:r>
              <a:rPr lang="en-US" dirty="0">
                <a:cs typeface="Calibri Light"/>
              </a:rPr>
              <a:t>ENG 385: Theories of Writing</a:t>
            </a:r>
            <a:endParaRPr lang="en-US" dirty="0"/>
          </a:p>
        </p:txBody>
      </p:sp>
      <p:sp>
        <p:nvSpPr>
          <p:cNvPr id="3" name="Content Placeholder 2">
            <a:extLst>
              <a:ext uri="{FF2B5EF4-FFF2-40B4-BE49-F238E27FC236}">
                <a16:creationId xmlns:a16="http://schemas.microsoft.com/office/drawing/2014/main" id="{341E29CE-FBED-4067-92EE-CE8B52158629}"/>
              </a:ext>
            </a:extLst>
          </p:cNvPr>
          <p:cNvSpPr>
            <a:spLocks noGrp="1"/>
          </p:cNvSpPr>
          <p:nvPr>
            <p:ph idx="1"/>
          </p:nvPr>
        </p:nvSpPr>
        <p:spPr/>
        <p:txBody>
          <a:bodyPr vert="horz" lIns="91440" tIns="45720" rIns="91440" bIns="45720" rtlCol="0" anchor="t">
            <a:normAutofit/>
          </a:bodyPr>
          <a:lstStyle/>
          <a:p>
            <a:r>
              <a:rPr lang="en-US" dirty="0">
                <a:cs typeface="Calibri"/>
              </a:rPr>
              <a:t>An existing composition theory course (no new course needed)</a:t>
            </a:r>
          </a:p>
          <a:p>
            <a:r>
              <a:rPr lang="en-US" dirty="0">
                <a:cs typeface="Calibri"/>
              </a:rPr>
              <a:t>Has significant pedagogical elements</a:t>
            </a:r>
            <a:endParaRPr lang="en-US" dirty="0"/>
          </a:p>
          <a:p>
            <a:r>
              <a:rPr lang="en-US" dirty="0">
                <a:cs typeface="Calibri"/>
              </a:rPr>
              <a:t>Not always full due to major plans it does and doesn’t serve</a:t>
            </a:r>
            <a:endParaRPr lang="en-US" dirty="0"/>
          </a:p>
          <a:p>
            <a:r>
              <a:rPr lang="en-US" dirty="0">
                <a:cs typeface="Calibri"/>
              </a:rPr>
              <a:t>Writing Intensive course</a:t>
            </a:r>
            <a:endParaRPr lang="en-US" dirty="0"/>
          </a:p>
          <a:p>
            <a:r>
              <a:rPr lang="en-US" dirty="0">
                <a:cs typeface="Calibri"/>
              </a:rPr>
              <a:t>*Includes a new unit on writing centers and writing tutoring</a:t>
            </a:r>
            <a:endParaRPr lang="en-US" dirty="0"/>
          </a:p>
          <a:p>
            <a:r>
              <a:rPr lang="en-US" dirty="0">
                <a:cs typeface="Calibri"/>
              </a:rPr>
              <a:t>Advertised to English majors as prerequisite for tutoring fieldwork</a:t>
            </a:r>
            <a:endParaRPr lang="en-US" dirty="0"/>
          </a:p>
          <a:p>
            <a:endParaRPr lang="en-US" dirty="0">
              <a:cs typeface="Calibri"/>
            </a:endParaRPr>
          </a:p>
        </p:txBody>
      </p:sp>
    </p:spTree>
    <p:extLst>
      <p:ext uri="{BB962C8B-B14F-4D97-AF65-F5344CB8AC3E}">
        <p14:creationId xmlns:p14="http://schemas.microsoft.com/office/powerpoint/2010/main" val="227144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F8C3-295E-466E-A719-F866081D251A}"/>
              </a:ext>
            </a:extLst>
          </p:cNvPr>
          <p:cNvSpPr>
            <a:spLocks noGrp="1"/>
          </p:cNvSpPr>
          <p:nvPr>
            <p:ph type="title"/>
          </p:nvPr>
        </p:nvSpPr>
        <p:spPr/>
        <p:txBody>
          <a:bodyPr/>
          <a:lstStyle/>
          <a:p>
            <a:r>
              <a:rPr lang="en-US" dirty="0">
                <a:cs typeface="Calibri Light"/>
              </a:rPr>
              <a:t>Integration</a:t>
            </a:r>
            <a:endParaRPr lang="en-US" dirty="0"/>
          </a:p>
        </p:txBody>
      </p:sp>
      <p:sp>
        <p:nvSpPr>
          <p:cNvPr id="3" name="Content Placeholder 2">
            <a:extLst>
              <a:ext uri="{FF2B5EF4-FFF2-40B4-BE49-F238E27FC236}">
                <a16:creationId xmlns:a16="http://schemas.microsoft.com/office/drawing/2014/main" id="{CDEC7C54-84C2-443C-B14B-12DC9BD41EEF}"/>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An Enrolled ENG385 Student</a:t>
            </a:r>
            <a:endParaRPr lang="en-US" dirty="0"/>
          </a:p>
          <a:p>
            <a:r>
              <a:rPr lang="en-US" dirty="0" smtClean="0">
                <a:cs typeface="Calibri"/>
              </a:rPr>
              <a:t>Has completed the </a:t>
            </a:r>
            <a:r>
              <a:rPr lang="en-US" dirty="0">
                <a:cs typeface="Calibri"/>
              </a:rPr>
              <a:t>Comp 1 and Comp II sequence</a:t>
            </a:r>
            <a:endParaRPr lang="en-US" dirty="0"/>
          </a:p>
          <a:p>
            <a:r>
              <a:rPr lang="en-US" dirty="0">
                <a:cs typeface="Calibri"/>
              </a:rPr>
              <a:t>Moves on to Theories of Writing</a:t>
            </a:r>
            <a:endParaRPr lang="en-US" dirty="0"/>
          </a:p>
          <a:p>
            <a:r>
              <a:rPr lang="en-US" dirty="0">
                <a:cs typeface="Calibri"/>
              </a:rPr>
              <a:t>Applies for Writing Fellows Program</a:t>
            </a:r>
            <a:endParaRPr lang="en-US" dirty="0"/>
          </a:p>
          <a:p>
            <a:r>
              <a:rPr lang="en-US" dirty="0">
                <a:cs typeface="Calibri"/>
              </a:rPr>
              <a:t>Tutors in Comp I or Comp II</a:t>
            </a:r>
            <a:endParaRPr lang="en-US" dirty="0"/>
          </a:p>
          <a:p>
            <a:r>
              <a:rPr lang="en-US" dirty="0">
                <a:cs typeface="Calibri"/>
              </a:rPr>
              <a:t>Applies for TA program </a:t>
            </a:r>
            <a:r>
              <a:rPr lang="en-US" dirty="0" smtClean="0">
                <a:cs typeface="Calibri"/>
              </a:rPr>
              <a:t>as an </a:t>
            </a:r>
            <a:r>
              <a:rPr lang="en-US" dirty="0">
                <a:cs typeface="Calibri"/>
              </a:rPr>
              <a:t>MA student (now has </a:t>
            </a:r>
            <a:r>
              <a:rPr lang="en-US" dirty="0" smtClean="0">
                <a:cs typeface="Calibri"/>
              </a:rPr>
              <a:t>insights and tutoring experience as</a:t>
            </a:r>
            <a:r>
              <a:rPr lang="en-US" dirty="0" smtClean="0">
                <a:cs typeface="Calibri"/>
              </a:rPr>
              <a:t> initial preparation for teaching </a:t>
            </a:r>
            <a:r>
              <a:rPr lang="en-US" dirty="0" smtClean="0">
                <a:cs typeface="Calibri"/>
              </a:rPr>
              <a:t>courses)</a:t>
            </a:r>
            <a:endParaRPr lang="en-US" dirty="0"/>
          </a:p>
          <a:p>
            <a:r>
              <a:rPr lang="en-US" dirty="0">
                <a:cs typeface="Calibri"/>
              </a:rPr>
              <a:t>Teaches </a:t>
            </a:r>
            <a:r>
              <a:rPr lang="en-US" dirty="0" smtClean="0">
                <a:cs typeface="Calibri"/>
              </a:rPr>
              <a:t>Composition </a:t>
            </a:r>
            <a:r>
              <a:rPr lang="en-US" dirty="0">
                <a:cs typeface="Calibri"/>
              </a:rPr>
              <a:t>I </a:t>
            </a:r>
            <a:r>
              <a:rPr lang="en-US" dirty="0" smtClean="0">
                <a:cs typeface="Calibri"/>
              </a:rPr>
              <a:t>and </a:t>
            </a:r>
            <a:r>
              <a:rPr lang="en-US" dirty="0">
                <a:cs typeface="Calibri"/>
              </a:rPr>
              <a:t>II</a:t>
            </a:r>
            <a:endParaRPr lang="en-US" dirty="0"/>
          </a:p>
          <a:p>
            <a:endParaRPr lang="en-US" dirty="0">
              <a:cs typeface="Calibri"/>
            </a:endParaRPr>
          </a:p>
        </p:txBody>
      </p:sp>
    </p:spTree>
    <p:extLst>
      <p:ext uri="{BB962C8B-B14F-4D97-AF65-F5344CB8AC3E}">
        <p14:creationId xmlns:p14="http://schemas.microsoft.com/office/powerpoint/2010/main" val="22188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C7D5-AF08-47F0-B7A8-2C795DFEE17F}"/>
              </a:ext>
            </a:extLst>
          </p:cNvPr>
          <p:cNvSpPr>
            <a:spLocks noGrp="1"/>
          </p:cNvSpPr>
          <p:nvPr>
            <p:ph type="title"/>
          </p:nvPr>
        </p:nvSpPr>
        <p:spPr/>
        <p:txBody>
          <a:bodyPr/>
          <a:lstStyle/>
          <a:p>
            <a:r>
              <a:rPr lang="en-US">
                <a:cs typeface="Calibri Light"/>
              </a:rPr>
              <a:t>Results/Experiences</a:t>
            </a:r>
            <a:endParaRPr lang="en-US"/>
          </a:p>
        </p:txBody>
      </p:sp>
    </p:spTree>
    <p:extLst>
      <p:ext uri="{BB962C8B-B14F-4D97-AF65-F5344CB8AC3E}">
        <p14:creationId xmlns:p14="http://schemas.microsoft.com/office/powerpoint/2010/main" val="415979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E7368-C8C0-4450-9DB6-4024A8DE07B0}"/>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Writing Fellow:</a:t>
            </a:r>
            <a:r>
              <a:rPr lang="en-US" sz="4800">
                <a:solidFill>
                  <a:srgbClr val="FFFFFF"/>
                </a:solidFill>
              </a:rPr>
              <a:t/>
            </a:r>
            <a:br>
              <a:rPr lang="en-US" sz="4800">
                <a:solidFill>
                  <a:srgbClr val="FFFFFF"/>
                </a:solidFill>
              </a:rPr>
            </a:br>
            <a:r>
              <a:rPr lang="en-US" sz="4800">
                <a:solidFill>
                  <a:srgbClr val="FFFFFF"/>
                </a:solidFill>
              </a:rPr>
              <a:t>Model 1 One-on-One Tutoring</a:t>
            </a:r>
            <a:endParaRPr lang="en-US" sz="4800" kern="1200">
              <a:solidFill>
                <a:srgbClr val="FFFFFF"/>
              </a:solidFill>
              <a:latin typeface="+mj-lt"/>
              <a:ea typeface="+mj-ea"/>
              <a:cs typeface="+mj-cs"/>
            </a:endParaRPr>
          </a:p>
        </p:txBody>
      </p:sp>
      <p:sp>
        <p:nvSpPr>
          <p:cNvPr id="6" name="TextBox 5">
            <a:extLst>
              <a:ext uri="{FF2B5EF4-FFF2-40B4-BE49-F238E27FC236}">
                <a16:creationId xmlns:a16="http://schemas.microsoft.com/office/drawing/2014/main" id="{7EAD12B1-BBF7-4424-A30C-0D9320830F9A}"/>
              </a:ext>
            </a:extLst>
          </p:cNvPr>
          <p:cNvSpPr txBox="1"/>
          <p:nvPr/>
        </p:nvSpPr>
        <p:spPr>
          <a:xfrm>
            <a:off x="5486400" y="1041400"/>
            <a:ext cx="5040745"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rPr>
              <a:t>Nikki want to work on this?</a:t>
            </a:r>
            <a:endParaRPr lang="en-US" b="1">
              <a:solidFill>
                <a:srgbClr val="FF0000"/>
              </a:solidFill>
              <a:cs typeface="Calibri"/>
            </a:endParaRPr>
          </a:p>
        </p:txBody>
      </p:sp>
    </p:spTree>
    <p:extLst>
      <p:ext uri="{BB962C8B-B14F-4D97-AF65-F5344CB8AC3E}">
        <p14:creationId xmlns:p14="http://schemas.microsoft.com/office/powerpoint/2010/main" val="3588835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E7368-C8C0-4450-9DB6-4024A8DE07B0}"/>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Writing Fellow:</a:t>
            </a:r>
            <a:r>
              <a:rPr lang="en-US" sz="4800">
                <a:solidFill>
                  <a:srgbClr val="FFFFFF"/>
                </a:solidFill>
              </a:rPr>
              <a:t/>
            </a:r>
            <a:br>
              <a:rPr lang="en-US" sz="4800">
                <a:solidFill>
                  <a:srgbClr val="FFFFFF"/>
                </a:solidFill>
              </a:rPr>
            </a:br>
            <a:r>
              <a:rPr lang="en-US" sz="4800">
                <a:solidFill>
                  <a:srgbClr val="FFFFFF"/>
                </a:solidFill>
              </a:rPr>
              <a:t>Model 2 Seminar Leader</a:t>
            </a:r>
            <a:endParaRPr lang="en-US" sz="4800" kern="1200">
              <a:solidFill>
                <a:srgbClr val="FFFFFF"/>
              </a:solidFill>
              <a:latin typeface="+mj-lt"/>
              <a:ea typeface="+mj-ea"/>
              <a:cs typeface="+mj-cs"/>
            </a:endParaRPr>
          </a:p>
        </p:txBody>
      </p:sp>
      <p:pic>
        <p:nvPicPr>
          <p:cNvPr id="4" name="Picture 4" descr="A screenshot of a cell phone&#10;&#10;Description generated with high confidence">
            <a:extLst>
              <a:ext uri="{FF2B5EF4-FFF2-40B4-BE49-F238E27FC236}">
                <a16:creationId xmlns:a16="http://schemas.microsoft.com/office/drawing/2014/main" id="{6D5CC1F0-4912-4862-AB1D-907B66410829}"/>
              </a:ext>
            </a:extLst>
          </p:cNvPr>
          <p:cNvPicPr>
            <a:picLocks noGrp="1" noChangeAspect="1"/>
          </p:cNvPicPr>
          <p:nvPr>
            <p:ph idx="1"/>
          </p:nvPr>
        </p:nvPicPr>
        <p:blipFill>
          <a:blip r:embed="rId2"/>
          <a:stretch>
            <a:fillRect/>
          </a:stretch>
        </p:blipFill>
        <p:spPr>
          <a:xfrm>
            <a:off x="5153822" y="549411"/>
            <a:ext cx="6553545" cy="5767119"/>
          </a:xfrm>
          <a:prstGeom prst="rect">
            <a:avLst/>
          </a:prstGeom>
        </p:spPr>
      </p:pic>
    </p:spTree>
    <p:extLst>
      <p:ext uri="{BB962C8B-B14F-4D97-AF65-F5344CB8AC3E}">
        <p14:creationId xmlns:p14="http://schemas.microsoft.com/office/powerpoint/2010/main" val="1747096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5285D-E21C-4FB7-A4A0-2F0DF63ED35A}"/>
              </a:ext>
            </a:extLst>
          </p:cNvPr>
          <p:cNvSpPr>
            <a:spLocks noGrp="1"/>
          </p:cNvSpPr>
          <p:nvPr>
            <p:ph type="title"/>
          </p:nvPr>
        </p:nvSpPr>
        <p:spPr/>
        <p:txBody>
          <a:bodyPr/>
          <a:lstStyle/>
          <a:p>
            <a:r>
              <a:rPr lang="en-US" dirty="0">
                <a:cs typeface="Calibri Light"/>
              </a:rPr>
              <a:t>Observations: </a:t>
            </a:r>
            <a:endParaRPr lang="en-US" dirty="0">
              <a:solidFill>
                <a:srgbClr val="C00000"/>
              </a:solidFill>
              <a:cs typeface="Calibri Light"/>
            </a:endParaRPr>
          </a:p>
        </p:txBody>
      </p:sp>
      <p:sp>
        <p:nvSpPr>
          <p:cNvPr id="3" name="Content Placeholder 2">
            <a:extLst>
              <a:ext uri="{FF2B5EF4-FFF2-40B4-BE49-F238E27FC236}">
                <a16:creationId xmlns:a16="http://schemas.microsoft.com/office/drawing/2014/main" id="{5A62952D-9038-444C-AE95-42129E6E5278}"/>
              </a:ext>
            </a:extLst>
          </p:cNvPr>
          <p:cNvSpPr>
            <a:spLocks noGrp="1"/>
          </p:cNvSpPr>
          <p:nvPr>
            <p:ph idx="1"/>
          </p:nvPr>
        </p:nvSpPr>
        <p:spPr/>
        <p:txBody>
          <a:bodyPr vert="horz" lIns="91440" tIns="45720" rIns="91440" bIns="45720" rtlCol="0" anchor="t">
            <a:normAutofit/>
          </a:bodyPr>
          <a:lstStyle/>
          <a:p>
            <a:r>
              <a:rPr lang="en-US" dirty="0">
                <a:cs typeface="Calibri"/>
              </a:rPr>
              <a:t>Two students have completed all the integrated steps (from taking Comp to teaching Comp)</a:t>
            </a:r>
            <a:endParaRPr lang="en-US" dirty="0"/>
          </a:p>
          <a:p>
            <a:r>
              <a:rPr lang="en-US" dirty="0">
                <a:cs typeface="Calibri"/>
              </a:rPr>
              <a:t>Two more are likely to be TAs (hiring this month)</a:t>
            </a:r>
            <a:endParaRPr lang="en-US"/>
          </a:p>
          <a:p>
            <a:r>
              <a:rPr lang="en-US" dirty="0">
                <a:cs typeface="Calibri"/>
              </a:rPr>
              <a:t>Strong numbers our first semester piloting the program</a:t>
            </a:r>
            <a:endParaRPr lang="en-US" dirty="0"/>
          </a:p>
          <a:p>
            <a:r>
              <a:rPr lang="en-US" dirty="0">
                <a:cs typeface="Calibri"/>
              </a:rPr>
              <a:t>Significantly low number of students the second year</a:t>
            </a:r>
            <a:endParaRPr lang="en-US"/>
          </a:p>
          <a:p>
            <a:r>
              <a:rPr lang="en-US" dirty="0">
                <a:cs typeface="Calibri"/>
              </a:rPr>
              <a:t>Instructors can’t plan to have a tutor or not from program</a:t>
            </a:r>
            <a:endParaRPr lang="en-US"/>
          </a:p>
          <a:p>
            <a:r>
              <a:rPr lang="en-US" dirty="0">
                <a:cs typeface="Calibri"/>
              </a:rPr>
              <a:t>Many students take the prerequisite course fall senior year, so only have one semester left</a:t>
            </a:r>
            <a:endParaRPr lang="en-US" dirty="0"/>
          </a:p>
        </p:txBody>
      </p:sp>
    </p:spTree>
    <p:extLst>
      <p:ext uri="{BB962C8B-B14F-4D97-AF65-F5344CB8AC3E}">
        <p14:creationId xmlns:p14="http://schemas.microsoft.com/office/powerpoint/2010/main" val="1408038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2" descr="A screenshot of a cell phone&#10;&#10;Description generated with very high confidence">
            <a:extLst>
              <a:ext uri="{FF2B5EF4-FFF2-40B4-BE49-F238E27FC236}">
                <a16:creationId xmlns:a16="http://schemas.microsoft.com/office/drawing/2014/main" id="{60FAB409-B349-4EAA-97F5-D8F81169B9D0}"/>
              </a:ext>
            </a:extLst>
          </p:cNvPr>
          <p:cNvPicPr>
            <a:picLocks noChangeAspect="1"/>
          </p:cNvPicPr>
          <p:nvPr/>
        </p:nvPicPr>
        <p:blipFill rotWithShape="1">
          <a:blip r:embed="rId2"/>
          <a:srcRect l="4552" r="10632" b="-1"/>
          <a:stretch/>
        </p:blipFill>
        <p:spPr>
          <a:xfrm rot="21480000">
            <a:off x="1137837" y="816352"/>
            <a:ext cx="9916327" cy="4764396"/>
          </a:xfrm>
          <a:prstGeom prst="rect">
            <a:avLst/>
          </a:prstGeom>
        </p:spPr>
      </p:pic>
      <p:sp>
        <p:nvSpPr>
          <p:cNvPr id="6" name="TextBox 5">
            <a:extLst>
              <a:ext uri="{FF2B5EF4-FFF2-40B4-BE49-F238E27FC236}">
                <a16:creationId xmlns:a16="http://schemas.microsoft.com/office/drawing/2014/main" id="{CE376258-BEBB-4A46-8763-A8245A98EE6E}"/>
              </a:ext>
            </a:extLst>
          </p:cNvPr>
          <p:cNvSpPr txBox="1"/>
          <p:nvPr/>
        </p:nvSpPr>
        <p:spPr>
          <a:xfrm>
            <a:off x="7281773" y="6275358"/>
            <a:ext cx="5748067"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Text of Address</a:t>
            </a:r>
            <a:endParaRPr lang="en-US">
              <a:cs typeface="Calibri"/>
            </a:endParaRPr>
          </a:p>
        </p:txBody>
      </p:sp>
    </p:spTree>
    <p:extLst>
      <p:ext uri="{BB962C8B-B14F-4D97-AF65-F5344CB8AC3E}">
        <p14:creationId xmlns:p14="http://schemas.microsoft.com/office/powerpoint/2010/main" val="1018715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BC5F-A604-4A6C-809C-136C3286B9D9}"/>
              </a:ext>
            </a:extLst>
          </p:cNvPr>
          <p:cNvSpPr>
            <a:spLocks noGrp="1"/>
          </p:cNvSpPr>
          <p:nvPr>
            <p:ph type="title"/>
          </p:nvPr>
        </p:nvSpPr>
        <p:spPr/>
        <p:txBody>
          <a:bodyPr/>
          <a:lstStyle/>
          <a:p>
            <a:r>
              <a:rPr lang="en-US" dirty="0">
                <a:cs typeface="Calibri Light"/>
              </a:rPr>
              <a:t>Next Steps at New Paltz</a:t>
            </a:r>
          </a:p>
        </p:txBody>
      </p:sp>
      <p:sp>
        <p:nvSpPr>
          <p:cNvPr id="3" name="Content Placeholder 2">
            <a:extLst>
              <a:ext uri="{FF2B5EF4-FFF2-40B4-BE49-F238E27FC236}">
                <a16:creationId xmlns:a16="http://schemas.microsoft.com/office/drawing/2014/main" id="{EBCD1717-65F5-4F65-B7F7-A82F5F60AD09}"/>
              </a:ext>
            </a:extLst>
          </p:cNvPr>
          <p:cNvSpPr>
            <a:spLocks noGrp="1"/>
          </p:cNvSpPr>
          <p:nvPr>
            <p:ph idx="1"/>
          </p:nvPr>
        </p:nvSpPr>
        <p:spPr/>
        <p:txBody>
          <a:bodyPr vert="horz" lIns="91440" tIns="45720" rIns="91440" bIns="45720" rtlCol="0" anchor="t">
            <a:normAutofit/>
          </a:bodyPr>
          <a:lstStyle/>
          <a:p>
            <a:r>
              <a:rPr lang="en-US" dirty="0">
                <a:cs typeface="Calibri"/>
              </a:rPr>
              <a:t>Training Fellows: *Partner with our Center for Student Success for tutor training. Use as alternate eligibility pathway.</a:t>
            </a:r>
          </a:p>
          <a:p>
            <a:pPr lvl="1"/>
            <a:r>
              <a:rPr lang="en-US" dirty="0">
                <a:cs typeface="Calibri"/>
              </a:rPr>
              <a:t>Consider 1-credit co-requisite for tutors as eligibility pathway</a:t>
            </a:r>
          </a:p>
          <a:p>
            <a:pPr lvl="1"/>
            <a:r>
              <a:rPr lang="en-US" dirty="0">
                <a:cs typeface="Calibri"/>
              </a:rPr>
              <a:t>Consider ESL/ENL training as important next step</a:t>
            </a:r>
          </a:p>
          <a:p>
            <a:r>
              <a:rPr lang="en-US" dirty="0">
                <a:cs typeface="Calibri"/>
              </a:rPr>
              <a:t>Recruiting Fellows: through entry-level English major courses</a:t>
            </a:r>
          </a:p>
          <a:p>
            <a:r>
              <a:rPr lang="en-US" dirty="0">
                <a:cs typeface="Calibri"/>
              </a:rPr>
              <a:t>Placing Fellows: Create system for matching students for tutoring, seminar leader, and ESL/ENL specific courses</a:t>
            </a:r>
          </a:p>
          <a:p>
            <a:r>
              <a:rPr lang="en-US" dirty="0">
                <a:cs typeface="Calibri"/>
              </a:rPr>
              <a:t>Models that Work: Further research on alternate training models</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40704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45B59B-615E-4718-A150-42DE5D03E1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6CF29CD-38B8-4924-BA11-6D6051748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BC8D05-632E-4952-A0AA-0BDE0286E88C}"/>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6000" kern="1200">
                <a:solidFill>
                  <a:srgbClr val="FFFFFF"/>
                </a:solidFill>
                <a:latin typeface="+mj-lt"/>
                <a:ea typeface="+mj-ea"/>
                <a:cs typeface="+mj-cs"/>
              </a:rPr>
              <a:t>What is a writing fellow?</a:t>
            </a:r>
          </a:p>
        </p:txBody>
      </p:sp>
      <p:pic>
        <p:nvPicPr>
          <p:cNvPr id="4" name="Picture 4" descr="A screenshot of a wiki page&#10;Description generated with very high confidence">
            <a:extLst>
              <a:ext uri="{FF2B5EF4-FFF2-40B4-BE49-F238E27FC236}">
                <a16:creationId xmlns:a16="http://schemas.microsoft.com/office/drawing/2014/main" id="{412070F7-B4D8-4BC4-8741-528E5E11AF86}"/>
              </a:ext>
            </a:extLst>
          </p:cNvPr>
          <p:cNvPicPr>
            <a:picLocks noGrp="1" noChangeAspect="1"/>
          </p:cNvPicPr>
          <p:nvPr>
            <p:ph idx="1"/>
          </p:nvPr>
        </p:nvPicPr>
        <p:blipFill>
          <a:blip r:embed="rId2"/>
          <a:stretch>
            <a:fillRect/>
          </a:stretch>
        </p:blipFill>
        <p:spPr>
          <a:xfrm>
            <a:off x="38541" y="520667"/>
            <a:ext cx="12113743" cy="3398774"/>
          </a:xfrm>
          <a:prstGeom prst="rect">
            <a:avLst/>
          </a:prstGeom>
        </p:spPr>
      </p:pic>
    </p:spTree>
    <p:extLst>
      <p:ext uri="{BB962C8B-B14F-4D97-AF65-F5344CB8AC3E}">
        <p14:creationId xmlns:p14="http://schemas.microsoft.com/office/powerpoint/2010/main" val="709585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F9D9-7B37-464F-B0D2-AE6CDDE4B687}"/>
              </a:ext>
            </a:extLst>
          </p:cNvPr>
          <p:cNvSpPr>
            <a:spLocks noGrp="1"/>
          </p:cNvSpPr>
          <p:nvPr>
            <p:ph type="title"/>
          </p:nvPr>
        </p:nvSpPr>
        <p:spPr>
          <a:xfrm>
            <a:off x="655320" y="365125"/>
            <a:ext cx="5120114" cy="1692794"/>
          </a:xfrm>
        </p:spPr>
        <p:txBody>
          <a:bodyPr>
            <a:normAutofit/>
          </a:bodyPr>
          <a:lstStyle/>
          <a:p>
            <a:r>
              <a:rPr lang="en-US">
                <a:cs typeface="Calibri Light"/>
              </a:rPr>
              <a:t>Writing Fellows </a:t>
            </a:r>
          </a:p>
        </p:txBody>
      </p:sp>
      <p:cxnSp>
        <p:nvCxnSpPr>
          <p:cNvPr id="6" name="Straight Arrow Connector 8">
            <a:extLst>
              <a:ext uri="{FF2B5EF4-FFF2-40B4-BE49-F238E27FC236}">
                <a16:creationId xmlns:a16="http://schemas.microsoft.com/office/drawing/2014/main" id="{E4A809D5-3600-46D4-A466-67F2349A54F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AD96A5-C2C6-46DA-BEF4-7E4EBDA977F4}"/>
              </a:ext>
            </a:extLst>
          </p:cNvPr>
          <p:cNvSpPr>
            <a:spLocks noGrp="1"/>
          </p:cNvSpPr>
          <p:nvPr>
            <p:ph idx="1"/>
          </p:nvPr>
        </p:nvSpPr>
        <p:spPr>
          <a:xfrm>
            <a:off x="251230" y="2621216"/>
            <a:ext cx="5916749" cy="3797046"/>
          </a:xfrm>
        </p:spPr>
        <p:txBody>
          <a:bodyPr vert="horz" lIns="91440" tIns="45720" rIns="91440" bIns="45720" rtlCol="0" anchor="t">
            <a:normAutofit/>
          </a:bodyPr>
          <a:lstStyle/>
          <a:p>
            <a:r>
              <a:rPr lang="en-US" sz="2000">
                <a:cs typeface="Calibri"/>
              </a:rPr>
              <a:t>Writing Fellows are typically undergraduate students</a:t>
            </a:r>
          </a:p>
          <a:p>
            <a:r>
              <a:rPr lang="en-US" sz="2000">
                <a:cs typeface="Calibri"/>
              </a:rPr>
              <a:t>Can be aligned with introductory writing courses such as Composition but are also aligned with upper-division courses (see below)</a:t>
            </a:r>
          </a:p>
          <a:p>
            <a:r>
              <a:rPr lang="en-US" sz="2000">
                <a:cs typeface="Calibri"/>
              </a:rPr>
              <a:t>Often used to bolster Writing Across the Curriculum courses: curricular-based</a:t>
            </a:r>
          </a:p>
          <a:p>
            <a:r>
              <a:rPr lang="en-US" sz="2000">
                <a:cs typeface="Calibri"/>
              </a:rPr>
              <a:t>Fellows receive either course credit or internship credit</a:t>
            </a:r>
          </a:p>
          <a:p>
            <a:r>
              <a:rPr lang="en-US" sz="2000">
                <a:cs typeface="Calibri"/>
              </a:rPr>
              <a:t>Training for Fellows and Tutors may overlap but is usually overseen by different programs or departments</a:t>
            </a:r>
          </a:p>
        </p:txBody>
      </p:sp>
      <p:pic>
        <p:nvPicPr>
          <p:cNvPr id="4" name="Picture 4" descr="A person sitting on a chair in front of a computer&#10;&#10;Description generated with very high confidence">
            <a:extLst>
              <a:ext uri="{FF2B5EF4-FFF2-40B4-BE49-F238E27FC236}">
                <a16:creationId xmlns:a16="http://schemas.microsoft.com/office/drawing/2014/main" id="{06217B3F-B570-420A-A747-CD5B9FFBA165}"/>
              </a:ext>
            </a:extLst>
          </p:cNvPr>
          <p:cNvPicPr>
            <a:picLocks noChangeAspect="1"/>
          </p:cNvPicPr>
          <p:nvPr/>
        </p:nvPicPr>
        <p:blipFill rotWithShape="1">
          <a:blip r:embed="rId2"/>
          <a:srcRect l="19493" r="19980"/>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7" name="Picture 7" descr="Creative Commons&#10;&#10;Description generated with low confidence">
            <a:extLst>
              <a:ext uri="{FF2B5EF4-FFF2-40B4-BE49-F238E27FC236}">
                <a16:creationId xmlns:a16="http://schemas.microsoft.com/office/drawing/2014/main" id="{6CC50E82-2B15-46AA-A0FC-E593BA8DF7D5}"/>
              </a:ext>
            </a:extLst>
          </p:cNvPr>
          <p:cNvPicPr>
            <a:picLocks noChangeAspect="1"/>
          </p:cNvPicPr>
          <p:nvPr/>
        </p:nvPicPr>
        <p:blipFill>
          <a:blip r:embed="rId3"/>
          <a:stretch>
            <a:fillRect/>
          </a:stretch>
        </p:blipFill>
        <p:spPr>
          <a:xfrm>
            <a:off x="11697418" y="6327475"/>
            <a:ext cx="500333" cy="485956"/>
          </a:xfrm>
          <a:prstGeom prst="rect">
            <a:avLst/>
          </a:prstGeom>
        </p:spPr>
      </p:pic>
    </p:spTree>
    <p:extLst>
      <p:ext uri="{BB962C8B-B14F-4D97-AF65-F5344CB8AC3E}">
        <p14:creationId xmlns:p14="http://schemas.microsoft.com/office/powerpoint/2010/main" val="868896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CA87-0BC1-4DEE-B5EB-16CD92461085}"/>
              </a:ext>
            </a:extLst>
          </p:cNvPr>
          <p:cNvSpPr>
            <a:spLocks noGrp="1"/>
          </p:cNvSpPr>
          <p:nvPr>
            <p:ph type="title"/>
          </p:nvPr>
        </p:nvSpPr>
        <p:spPr/>
        <p:txBody>
          <a:bodyPr/>
          <a:lstStyle/>
          <a:p>
            <a:r>
              <a:rPr lang="en-US">
                <a:cs typeface="Calibri Light"/>
              </a:rPr>
              <a:t>Sample Student Profile (Fall 2018) </a:t>
            </a:r>
            <a:endParaRPr lang="en-US"/>
          </a:p>
        </p:txBody>
      </p:sp>
      <p:sp>
        <p:nvSpPr>
          <p:cNvPr id="3" name="Content Placeholder 2">
            <a:extLst>
              <a:ext uri="{FF2B5EF4-FFF2-40B4-BE49-F238E27FC236}">
                <a16:creationId xmlns:a16="http://schemas.microsoft.com/office/drawing/2014/main" id="{26D4A336-BDAD-4A14-B102-98F1D77E877C}"/>
              </a:ext>
            </a:extLst>
          </p:cNvPr>
          <p:cNvSpPr>
            <a:spLocks noGrp="1"/>
          </p:cNvSpPr>
          <p:nvPr>
            <p:ph idx="1"/>
          </p:nvPr>
        </p:nvSpPr>
        <p:spPr/>
        <p:txBody>
          <a:bodyPr vert="horz" lIns="91440" tIns="45720" rIns="91440" bIns="45720" rtlCol="0" anchor="t">
            <a:normAutofit fontScale="77500" lnSpcReduction="20000"/>
          </a:bodyPr>
          <a:lstStyle/>
          <a:p>
            <a:r>
              <a:rPr lang="en-US" dirty="0">
                <a:cs typeface="Calibri"/>
              </a:rPr>
              <a:t>•Freshman Class   1,190 </a:t>
            </a:r>
          </a:p>
          <a:p>
            <a:r>
              <a:rPr lang="en-US" dirty="0">
                <a:cs typeface="Calibri"/>
              </a:rPr>
              <a:t>•Traditional Freshmen   1,036</a:t>
            </a:r>
            <a:endParaRPr lang="en-US" dirty="0"/>
          </a:p>
          <a:p>
            <a:r>
              <a:rPr lang="en-US" dirty="0">
                <a:cs typeface="Calibri"/>
              </a:rPr>
              <a:t>•Freshmen HS Average (mid 50%)   90.0 - 95.0</a:t>
            </a:r>
            <a:endParaRPr lang="en-US" dirty="0"/>
          </a:p>
          <a:p>
            <a:r>
              <a:rPr lang="en-US" dirty="0">
                <a:cs typeface="Calibri"/>
              </a:rPr>
              <a:t>•SAT (EBRW &amp; Math) (mid 50%)   1150 - 1300</a:t>
            </a:r>
            <a:endParaRPr lang="en-US" dirty="0"/>
          </a:p>
          <a:p>
            <a:r>
              <a:rPr lang="en-US" dirty="0">
                <a:cs typeface="Calibri"/>
              </a:rPr>
              <a:t>•ACT (mid 50%)   24 - 29</a:t>
            </a:r>
            <a:endParaRPr lang="en-US" dirty="0"/>
          </a:p>
          <a:p>
            <a:r>
              <a:rPr lang="en-US" dirty="0">
                <a:cs typeface="Calibri"/>
              </a:rPr>
              <a:t>•EOP Freshmen     154</a:t>
            </a:r>
            <a:endParaRPr lang="en-US" dirty="0"/>
          </a:p>
          <a:p>
            <a:r>
              <a:rPr lang="en-US" dirty="0">
                <a:cs typeface="Calibri"/>
              </a:rPr>
              <a:t>•EOP Freshmen HS Average (mid 50%) 82.0 - 88.0</a:t>
            </a:r>
            <a:endParaRPr lang="en-US" dirty="0"/>
          </a:p>
          <a:p>
            <a:r>
              <a:rPr lang="en-US" dirty="0">
                <a:cs typeface="Calibri"/>
              </a:rPr>
              <a:t>•EOP SAT (EBRW &amp; Math) (mid 50%)   940 - 1060</a:t>
            </a:r>
            <a:endParaRPr lang="en-US" dirty="0"/>
          </a:p>
          <a:p>
            <a:r>
              <a:rPr lang="en-US" dirty="0">
                <a:cs typeface="Calibri"/>
              </a:rPr>
              <a:t>•EOP ACT (mid-50%)   19 – 22</a:t>
            </a:r>
            <a:endParaRPr lang="en-US" dirty="0"/>
          </a:p>
          <a:p>
            <a:pPr marL="0" indent="0">
              <a:buNone/>
            </a:pPr>
            <a:endParaRPr lang="en-US" dirty="0"/>
          </a:p>
          <a:p>
            <a:pPr marL="0" indent="0">
              <a:buNone/>
            </a:pPr>
            <a:r>
              <a:rPr lang="en-US" i="1" dirty="0">
                <a:cs typeface="Calibri"/>
              </a:rPr>
              <a:t>From the SUNY New Paltz </a:t>
            </a:r>
            <a:r>
              <a:rPr lang="en-US" i="1" dirty="0" smtClean="0">
                <a:cs typeface="Calibri"/>
              </a:rPr>
              <a:t>Admissions website, </a:t>
            </a:r>
            <a:r>
              <a:rPr lang="en-US" i="1" dirty="0">
                <a:cs typeface="Calibri"/>
                <a:hlinkClick r:id="rId2"/>
              </a:rPr>
              <a:t>https://www.newpaltz.edu/admissions/freshmen.html</a:t>
            </a:r>
            <a:endParaRPr lang="en-US" dirty="0"/>
          </a:p>
          <a:p>
            <a:endParaRPr lang="en-US" dirty="0">
              <a:cs typeface="Calibri"/>
            </a:endParaRPr>
          </a:p>
        </p:txBody>
      </p:sp>
    </p:spTree>
    <p:extLst>
      <p:ext uri="{BB962C8B-B14F-4D97-AF65-F5344CB8AC3E}">
        <p14:creationId xmlns:p14="http://schemas.microsoft.com/office/powerpoint/2010/main" val="107626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0FBF-35BE-4475-977A-CCFACE86A266}"/>
              </a:ext>
            </a:extLst>
          </p:cNvPr>
          <p:cNvSpPr>
            <a:spLocks noGrp="1"/>
          </p:cNvSpPr>
          <p:nvPr>
            <p:ph type="title"/>
          </p:nvPr>
        </p:nvSpPr>
        <p:spPr>
          <a:xfrm>
            <a:off x="723900" y="365125"/>
            <a:ext cx="10782300" cy="1325563"/>
          </a:xfrm>
        </p:spPr>
        <p:txBody>
          <a:bodyPr>
            <a:normAutofit/>
          </a:bodyPr>
          <a:lstStyle/>
          <a:p>
            <a:r>
              <a:rPr lang="en-US" sz="4000" dirty="0">
                <a:cs typeface="Calibri Light"/>
              </a:rPr>
              <a:t>About the SUNY New Paltz Composition Program          </a:t>
            </a:r>
            <a:endParaRPr lang="en-US" sz="4000" dirty="0"/>
          </a:p>
        </p:txBody>
      </p:sp>
      <p:sp>
        <p:nvSpPr>
          <p:cNvPr id="4" name="TextBox 3">
            <a:extLst>
              <a:ext uri="{FF2B5EF4-FFF2-40B4-BE49-F238E27FC236}">
                <a16:creationId xmlns:a16="http://schemas.microsoft.com/office/drawing/2014/main" id="{4B006333-DB77-4B38-8315-4DF770EF78D4}"/>
              </a:ext>
            </a:extLst>
          </p:cNvPr>
          <p:cNvSpPr txBox="1"/>
          <p:nvPr/>
        </p:nvSpPr>
        <p:spPr>
          <a:xfrm>
            <a:off x="838200" y="1689100"/>
            <a:ext cx="10401300" cy="467820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000" dirty="0"/>
              <a:t> Mission: First-year writing courses offered by the Composition Program assist students in developing the capacities to think critically and to expand their depth of knowledge in order to become lifelong learners as well as productive citizens and members of society</a:t>
            </a:r>
            <a:r>
              <a:rPr lang="en-US" sz="2000" dirty="0" smtClean="0"/>
              <a:t>.</a:t>
            </a:r>
            <a:endParaRPr lang="en-US" sz="2000" dirty="0"/>
          </a:p>
          <a:p>
            <a:pPr>
              <a:buChar char="•"/>
            </a:pPr>
            <a:r>
              <a:rPr lang="en-US" sz="2000" dirty="0"/>
              <a:t> Courses: Composition I and II, Composition I and II Supplemental Writing Workshop (SWW), Composition I and II English as a Second Language (ESL/SWW), General Honors English II, and Intermediate Composition courses. All matriculated students complete a two-course Composition sequence in order to graduate (unless they have AP or transfer credit); this is a university policy.</a:t>
            </a:r>
          </a:p>
          <a:p>
            <a:pPr>
              <a:buChar char="•"/>
            </a:pPr>
            <a:r>
              <a:rPr lang="en-US" sz="2000" dirty="0"/>
              <a:t> First-year enrollment is, on average, 1,150 students each Fall</a:t>
            </a:r>
            <a:endParaRPr lang="en-US" sz="2000" dirty="0">
              <a:cs typeface="Calibri"/>
            </a:endParaRPr>
          </a:p>
          <a:p>
            <a:pPr>
              <a:buChar char="•"/>
            </a:pPr>
            <a:r>
              <a:rPr lang="en-US" sz="2000" dirty="0"/>
              <a:t> 1 Honors English and 1 Intermediate Composition course; 23 Composition I courses per semester; 18 Composition II courses on site; 8 HS Program sections</a:t>
            </a:r>
          </a:p>
          <a:p>
            <a:pPr>
              <a:buChar char="•"/>
            </a:pPr>
            <a:r>
              <a:rPr lang="en-US" sz="2000" dirty="0"/>
              <a:t> 10-12 additional Composition I and II sections of Supplemental Writing Workshop Program Courses per semester (2-3 of these are typically ESL/SWW, for multi-language learners and international students</a:t>
            </a:r>
            <a:r>
              <a:rPr lang="en-US" sz="2000" dirty="0" smtClean="0"/>
              <a:t>)</a:t>
            </a:r>
          </a:p>
          <a:p>
            <a:endParaRPr lang="en-US" sz="2000" dirty="0">
              <a:cs typeface="Calibri"/>
            </a:endParaRPr>
          </a:p>
          <a:p>
            <a:r>
              <a:rPr lang="en-US" i="1" dirty="0" smtClean="0"/>
              <a:t>These </a:t>
            </a:r>
            <a:r>
              <a:rPr lang="en-US" i="1" dirty="0"/>
              <a:t>figures were compiled from a Fall 2018 </a:t>
            </a:r>
            <a:r>
              <a:rPr lang="en-US" i="1" dirty="0" smtClean="0"/>
              <a:t>English Department Enrollment </a:t>
            </a:r>
            <a:r>
              <a:rPr lang="en-US" i="1" dirty="0"/>
              <a:t>R</a:t>
            </a:r>
            <a:r>
              <a:rPr lang="en-US" i="1" dirty="0" smtClean="0"/>
              <a:t>eport</a:t>
            </a:r>
            <a:endParaRPr lang="en-US" i="1" dirty="0">
              <a:cs typeface="Calibri"/>
            </a:endParaRPr>
          </a:p>
        </p:txBody>
      </p:sp>
    </p:spTree>
    <p:extLst>
      <p:ext uri="{BB962C8B-B14F-4D97-AF65-F5344CB8AC3E}">
        <p14:creationId xmlns:p14="http://schemas.microsoft.com/office/powerpoint/2010/main" val="126120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DCCA-6A6B-48FA-9D30-7B2F4C960ECC}"/>
              </a:ext>
            </a:extLst>
          </p:cNvPr>
          <p:cNvSpPr>
            <a:spLocks noGrp="1"/>
          </p:cNvSpPr>
          <p:nvPr>
            <p:ph type="title"/>
          </p:nvPr>
        </p:nvSpPr>
        <p:spPr>
          <a:xfrm>
            <a:off x="838200" y="365125"/>
            <a:ext cx="10883900" cy="1020763"/>
          </a:xfrm>
        </p:spPr>
        <p:txBody>
          <a:bodyPr>
            <a:normAutofit/>
          </a:bodyPr>
          <a:lstStyle/>
          <a:p>
            <a:r>
              <a:rPr lang="en-US" sz="4000" dirty="0">
                <a:cs typeface="Calibri Light"/>
              </a:rPr>
              <a:t>About the Supplemental Writing Workshop Program</a:t>
            </a:r>
            <a:endParaRPr lang="en-US" sz="4000" dirty="0"/>
          </a:p>
        </p:txBody>
      </p:sp>
      <p:sp>
        <p:nvSpPr>
          <p:cNvPr id="3" name="Content Placeholder 2">
            <a:extLst>
              <a:ext uri="{FF2B5EF4-FFF2-40B4-BE49-F238E27FC236}">
                <a16:creationId xmlns:a16="http://schemas.microsoft.com/office/drawing/2014/main" id="{05840E0B-B56B-461D-861B-76A4DDD206EE}"/>
              </a:ext>
            </a:extLst>
          </p:cNvPr>
          <p:cNvSpPr>
            <a:spLocks noGrp="1"/>
          </p:cNvSpPr>
          <p:nvPr>
            <p:ph sz="half" idx="1"/>
          </p:nvPr>
        </p:nvSpPr>
        <p:spPr>
          <a:xfrm>
            <a:off x="838200" y="1546225"/>
            <a:ext cx="5181600" cy="4630738"/>
          </a:xfrm>
        </p:spPr>
        <p:txBody>
          <a:bodyPr vert="horz" lIns="91440" tIns="45720" rIns="91440" bIns="45720" rtlCol="0" anchor="t">
            <a:normAutofit fontScale="77500" lnSpcReduction="20000"/>
          </a:bodyPr>
          <a:lstStyle/>
          <a:p>
            <a:r>
              <a:rPr lang="en-US" dirty="0">
                <a:cs typeface="Calibri"/>
              </a:rPr>
              <a:t>Founded in 1996 by Dr. Jan Schmidt, along with Rachel </a:t>
            </a:r>
            <a:r>
              <a:rPr lang="en-US" dirty="0" err="1">
                <a:cs typeface="Calibri"/>
              </a:rPr>
              <a:t>Rigolino</a:t>
            </a:r>
            <a:r>
              <a:rPr lang="en-US" dirty="0">
                <a:cs typeface="Calibri"/>
              </a:rPr>
              <a:t>, Sarah Gardner (Composition) and Lisa Chase (EOP) </a:t>
            </a:r>
            <a:endParaRPr lang="en-US">
              <a:cs typeface="Calibri"/>
            </a:endParaRPr>
          </a:p>
          <a:p>
            <a:r>
              <a:rPr lang="en-US" dirty="0">
                <a:cs typeface="Calibri"/>
              </a:rPr>
              <a:t>Same required learning outcomes, assignments, course objectives, and earned credits (3) as other composition courses</a:t>
            </a:r>
            <a:endParaRPr lang="en-US" dirty="0"/>
          </a:p>
          <a:p>
            <a:r>
              <a:rPr lang="en-US" dirty="0">
                <a:cs typeface="Calibri"/>
              </a:rPr>
              <a:t>Additional required workshop hour(s) and tutoring for students who need extra assistance; the workshop is non-credit</a:t>
            </a:r>
            <a:endParaRPr lang="en-US" dirty="0"/>
          </a:p>
          <a:p>
            <a:r>
              <a:rPr lang="en-US" dirty="0">
                <a:cs typeface="Calibri"/>
              </a:rPr>
              <a:t>In-class tutor attends the workshop to support the instructor, and meets with students one hour outside of class per week </a:t>
            </a:r>
            <a:endParaRPr lang="en-US"/>
          </a:p>
          <a:p>
            <a:r>
              <a:rPr lang="en-US" dirty="0">
                <a:cs typeface="Calibri"/>
              </a:rPr>
              <a:t>Tutoring Center hires and assigns tutors</a:t>
            </a:r>
            <a:endParaRPr lang="en-US" dirty="0"/>
          </a:p>
          <a:p>
            <a:endParaRPr lang="en-US" dirty="0">
              <a:cs typeface="Calibri"/>
            </a:endParaRPr>
          </a:p>
        </p:txBody>
      </p:sp>
      <p:sp>
        <p:nvSpPr>
          <p:cNvPr id="4" name="Content Placeholder 3">
            <a:extLst>
              <a:ext uri="{FF2B5EF4-FFF2-40B4-BE49-F238E27FC236}">
                <a16:creationId xmlns:a16="http://schemas.microsoft.com/office/drawing/2014/main" id="{7D029963-D075-435F-BAED-603BAB95D2E5}"/>
              </a:ext>
            </a:extLst>
          </p:cNvPr>
          <p:cNvSpPr>
            <a:spLocks noGrp="1"/>
          </p:cNvSpPr>
          <p:nvPr>
            <p:ph sz="half" idx="2"/>
          </p:nvPr>
        </p:nvSpPr>
        <p:spPr>
          <a:xfrm>
            <a:off x="6172200" y="1533525"/>
            <a:ext cx="5181600" cy="4643438"/>
          </a:xfrm>
        </p:spPr>
        <p:txBody>
          <a:bodyPr vert="horz" lIns="91440" tIns="45720" rIns="91440" bIns="45720" rtlCol="0" anchor="t">
            <a:normAutofit fontScale="77500" lnSpcReduction="20000"/>
          </a:bodyPr>
          <a:lstStyle/>
          <a:p>
            <a:r>
              <a:rPr lang="en-US" dirty="0">
                <a:cs typeface="Calibri"/>
              </a:rPr>
              <a:t>The core program model remains unchanged</a:t>
            </a:r>
          </a:p>
          <a:p>
            <a:r>
              <a:rPr lang="en-US" dirty="0">
                <a:cs typeface="Calibri"/>
              </a:rPr>
              <a:t>Center for Student Success (Tutoring) no longer hires or assigns tutors</a:t>
            </a:r>
            <a:endParaRPr lang="en-US" dirty="0"/>
          </a:p>
          <a:p>
            <a:r>
              <a:rPr lang="en-US" dirty="0">
                <a:cs typeface="Calibri"/>
              </a:rPr>
              <a:t>Educational Opportunity Program hires and assigns tutors</a:t>
            </a:r>
            <a:endParaRPr lang="en-US" dirty="0"/>
          </a:p>
          <a:p>
            <a:r>
              <a:rPr lang="en-US" dirty="0">
                <a:cs typeface="Calibri"/>
              </a:rPr>
              <a:t>Non-EOP students may not have a dedicated tutor outside of the course but may seek additional assistance at the CSS/Writer’s Studio</a:t>
            </a:r>
            <a:endParaRPr lang="en-US" dirty="0"/>
          </a:p>
          <a:p>
            <a:r>
              <a:rPr lang="en-US" dirty="0">
                <a:cs typeface="Calibri"/>
              </a:rPr>
              <a:t>Writing Fellows Program supplements tutoring, but there are not always a eligible or interested student interns to match the program’s needs for a given semester</a:t>
            </a:r>
            <a:endParaRPr lang="en-US" dirty="0"/>
          </a:p>
          <a:p>
            <a:endParaRPr lang="en-US" dirty="0">
              <a:cs typeface="Calibri"/>
            </a:endParaRPr>
          </a:p>
        </p:txBody>
      </p:sp>
    </p:spTree>
    <p:extLst>
      <p:ext uri="{BB962C8B-B14F-4D97-AF65-F5344CB8AC3E}">
        <p14:creationId xmlns:p14="http://schemas.microsoft.com/office/powerpoint/2010/main" val="84891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1045B59B-615E-4718-A150-42DE5D03E1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0">
            <a:extLst>
              <a:ext uri="{FF2B5EF4-FFF2-40B4-BE49-F238E27FC236}">
                <a16:creationId xmlns:a16="http://schemas.microsoft.com/office/drawing/2014/main" id="{D6CF29CD-38B8-4924-BA11-6D6051748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EBC97-5237-4721-92EB-725BD718CF62}"/>
              </a:ext>
            </a:extLst>
          </p:cNvPr>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sz="4700" kern="1200">
                <a:solidFill>
                  <a:srgbClr val="FFFFFF"/>
                </a:solidFill>
                <a:latin typeface="+mj-lt"/>
                <a:ea typeface="+mj-ea"/>
                <a:cs typeface="+mj-cs"/>
              </a:rPr>
              <a:t>Supplemental Writing Workshop Program</a:t>
            </a:r>
          </a:p>
        </p:txBody>
      </p:sp>
      <p:pic>
        <p:nvPicPr>
          <p:cNvPr id="4" name="Picture 4" descr="A screenshot of a cell phone&#10;&#10;Description generated with very high confidence">
            <a:extLst>
              <a:ext uri="{FF2B5EF4-FFF2-40B4-BE49-F238E27FC236}">
                <a16:creationId xmlns:a16="http://schemas.microsoft.com/office/drawing/2014/main" id="{45CFF273-C78F-4AC3-A25D-A7B4E1AAB58F}"/>
              </a:ext>
            </a:extLst>
          </p:cNvPr>
          <p:cNvPicPr>
            <a:picLocks noGrp="1" noChangeAspect="1"/>
          </p:cNvPicPr>
          <p:nvPr>
            <p:ph idx="1"/>
          </p:nvPr>
        </p:nvPicPr>
        <p:blipFill>
          <a:blip r:embed="rId2"/>
          <a:stretch>
            <a:fillRect/>
          </a:stretch>
        </p:blipFill>
        <p:spPr>
          <a:xfrm>
            <a:off x="650449" y="1085060"/>
            <a:ext cx="10901471" cy="2834381"/>
          </a:xfrm>
          <a:prstGeom prst="rect">
            <a:avLst/>
          </a:prstGeom>
        </p:spPr>
      </p:pic>
    </p:spTree>
    <p:extLst>
      <p:ext uri="{BB962C8B-B14F-4D97-AF65-F5344CB8AC3E}">
        <p14:creationId xmlns:p14="http://schemas.microsoft.com/office/powerpoint/2010/main" val="243193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A07E96-3969-4595-802D-25631B3CB6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D4EE850F-AE83-4C3F-A64D-8B67DEF33C2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1BC9603D-FE04-4520-8E50-7C75B9CA22A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0A0E3407-9CB8-45DA-9F2E-5B81388C1D1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091A4076-E94C-4E3A-BDAF-3D51C167CE6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257CB374-17D4-4D8A-8F6A-D79BAE50EB6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6CAD8AE5-485A-40A6-9A10-B2D46F293A7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1A323CDF-8C44-4003-8C7E-56DA0652ED6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588FAE68-2618-4A05-9619-5B0476CF8B3E}"/>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8BD498FC-EB33-41D8-844F-F8B658B14E0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2E631E6C-DAC5-4239-818A-AA7E4D372C7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9AF25E18-21FA-4C72-BFBA-6970C2299AA5}"/>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FEFCA527-806C-494B-B0FA-BC2DCBB8AF4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1348858B-E257-4F55-824B-A4E0E12B2D1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328079F-5D7D-4C32-94FE-4746AABC908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936F7460-760A-4C69-B444-66970423A60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046A42DA-07A5-4FC4-9A8E-E7803145E82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EAD3D7E7-545F-40E9-9CDA-83D9F4E4BF2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A82941B0-23C5-480D-8374-A5427FDF03D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E25E04FF-BCA7-48D1-B958-C35D3E94EF3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A7E8EF9C-5522-451C-8CB5-0575E245237B}"/>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31">
            <a:extLst>
              <a:ext uri="{FF2B5EF4-FFF2-40B4-BE49-F238E27FC236}">
                <a16:creationId xmlns:a16="http://schemas.microsoft.com/office/drawing/2014/main" id="{C7D119FF-606C-4006-A3CB-C83426DCA15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58942" y="3893141"/>
            <a:ext cx="5648782" cy="1771275"/>
            <a:chOff x="3258942" y="3893141"/>
            <a:chExt cx="5648782" cy="1771275"/>
          </a:xfrm>
        </p:grpSpPr>
        <p:sp>
          <p:nvSpPr>
            <p:cNvPr id="33" name="Isosceles Triangle 39">
              <a:extLst>
                <a:ext uri="{FF2B5EF4-FFF2-40B4-BE49-F238E27FC236}">
                  <a16:creationId xmlns:a16="http://schemas.microsoft.com/office/drawing/2014/main" id="{C910710A-4E31-4871-8A01-586AC5FC076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1437FA2-C275-4241-AD89-34B44DE74C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258942" y="3893141"/>
              <a:ext cx="5648782"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B4FD875-9171-4D70-81BB-273900DFA614}"/>
              </a:ext>
            </a:extLst>
          </p:cNvPr>
          <p:cNvSpPr>
            <a:spLocks noGrp="1"/>
          </p:cNvSpPr>
          <p:nvPr>
            <p:ph type="title"/>
          </p:nvPr>
        </p:nvSpPr>
        <p:spPr>
          <a:xfrm>
            <a:off x="3341238" y="3980237"/>
            <a:ext cx="5495069" cy="727748"/>
          </a:xfrm>
        </p:spPr>
        <p:txBody>
          <a:bodyPr vert="horz" lIns="91440" tIns="45720" rIns="91440" bIns="45720" rtlCol="0" anchor="b">
            <a:normAutofit/>
          </a:bodyPr>
          <a:lstStyle/>
          <a:p>
            <a:pPr algn="ctr"/>
            <a:r>
              <a:rPr lang="en-US" sz="3400" kern="1200">
                <a:solidFill>
                  <a:srgbClr val="FFFFFF"/>
                </a:solidFill>
                <a:latin typeface="+mj-lt"/>
                <a:ea typeface="+mj-ea"/>
                <a:cs typeface="+mj-cs"/>
              </a:rPr>
              <a:t>The Writing Fellows Program</a:t>
            </a:r>
          </a:p>
        </p:txBody>
      </p:sp>
      <p:sp>
        <p:nvSpPr>
          <p:cNvPr id="3" name="Text Placeholder 2">
            <a:extLst>
              <a:ext uri="{FF2B5EF4-FFF2-40B4-BE49-F238E27FC236}">
                <a16:creationId xmlns:a16="http://schemas.microsoft.com/office/drawing/2014/main" id="{40B0EFF9-1928-4CDB-8214-AEBC730D0B8F}"/>
              </a:ext>
            </a:extLst>
          </p:cNvPr>
          <p:cNvSpPr>
            <a:spLocks noGrp="1"/>
          </p:cNvSpPr>
          <p:nvPr>
            <p:ph type="body" idx="1"/>
          </p:nvPr>
        </p:nvSpPr>
        <p:spPr>
          <a:xfrm>
            <a:off x="3341238" y="4707986"/>
            <a:ext cx="5495069" cy="522636"/>
          </a:xfrm>
        </p:spPr>
        <p:txBody>
          <a:bodyPr vert="horz" lIns="91440" tIns="45720" rIns="91440" bIns="45720" rtlCol="0">
            <a:normAutofit/>
          </a:bodyPr>
          <a:lstStyle/>
          <a:p>
            <a:pPr algn="ctr"/>
            <a:r>
              <a:rPr lang="en-US" sz="1600" kern="1200">
                <a:solidFill>
                  <a:srgbClr val="FFFFFF"/>
                </a:solidFill>
                <a:latin typeface="+mn-lt"/>
                <a:ea typeface="+mn-ea"/>
                <a:cs typeface="+mn-cs"/>
              </a:rPr>
              <a:t>At New Paltz</a:t>
            </a:r>
          </a:p>
        </p:txBody>
      </p:sp>
      <p:sp>
        <p:nvSpPr>
          <p:cNvPr id="36" name="Rectangle 35">
            <a:extLst>
              <a:ext uri="{FF2B5EF4-FFF2-40B4-BE49-F238E27FC236}">
                <a16:creationId xmlns:a16="http://schemas.microsoft.com/office/drawing/2014/main" id="{BC72E954-3173-4229-93A2-B05A46E096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58942" y="1177047"/>
            <a:ext cx="5648782" cy="2623954"/>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B17D23C7-9170-4E31-9D8E-D42531FA4711}"/>
              </a:ext>
            </a:extLst>
          </p:cNvPr>
          <p:cNvPicPr>
            <a:picLocks noChangeAspect="1"/>
          </p:cNvPicPr>
          <p:nvPr/>
        </p:nvPicPr>
        <p:blipFill>
          <a:blip r:embed="rId2"/>
          <a:stretch>
            <a:fillRect/>
          </a:stretch>
        </p:blipFill>
        <p:spPr>
          <a:xfrm>
            <a:off x="3427333" y="1558720"/>
            <a:ext cx="5321062" cy="1860511"/>
          </a:xfrm>
          <a:prstGeom prst="rect">
            <a:avLst/>
          </a:prstGeom>
          <a:ln w="12700">
            <a:noFill/>
          </a:ln>
        </p:spPr>
      </p:pic>
    </p:spTree>
    <p:extLst>
      <p:ext uri="{BB962C8B-B14F-4D97-AF65-F5344CB8AC3E}">
        <p14:creationId xmlns:p14="http://schemas.microsoft.com/office/powerpoint/2010/main" val="1033866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TotalTime>
  <Words>662</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Impact</vt:lpstr>
      <vt:lpstr>office theme</vt:lpstr>
      <vt:lpstr>Implementing a Writing Fellows Program for Undergraduates  </vt:lpstr>
      <vt:lpstr>PowerPoint Presentation</vt:lpstr>
      <vt:lpstr>What is a writing fellow?</vt:lpstr>
      <vt:lpstr>Writing Fellows </vt:lpstr>
      <vt:lpstr>Sample Student Profile (Fall 2018) </vt:lpstr>
      <vt:lpstr>About the SUNY New Paltz Composition Program          </vt:lpstr>
      <vt:lpstr>About the Supplemental Writing Workshop Program</vt:lpstr>
      <vt:lpstr>Supplemental Writing Workshop Program</vt:lpstr>
      <vt:lpstr>The Writing Fellows Program</vt:lpstr>
      <vt:lpstr>Background</vt:lpstr>
      <vt:lpstr>Structure: Writing Fellows in Class</vt:lpstr>
      <vt:lpstr>Credit and Administration</vt:lpstr>
      <vt:lpstr>Eligibility</vt:lpstr>
      <vt:lpstr>ENG 385: Theories of Writing</vt:lpstr>
      <vt:lpstr>Integration</vt:lpstr>
      <vt:lpstr>Results/Experiences</vt:lpstr>
      <vt:lpstr>Writing Fellow: Model 1 One-on-One Tutoring</vt:lpstr>
      <vt:lpstr>Writing Fellow: Model 2 Seminar Leader</vt:lpstr>
      <vt:lpstr>Observations: </vt:lpstr>
      <vt:lpstr>Next Steps at New Paltz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 Deiudicibus</dc:creator>
  <cp:lastModifiedBy>Joann Deiudicibus</cp:lastModifiedBy>
  <cp:revision>309</cp:revision>
  <dcterms:created xsi:type="dcterms:W3CDTF">2013-07-15T20:26:40Z</dcterms:created>
  <dcterms:modified xsi:type="dcterms:W3CDTF">2019-04-12T14:11:57Z</dcterms:modified>
</cp:coreProperties>
</file>