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Lst>
  <p:sldSz cx="9144000" cy="5143500" type="screen16x9"/>
  <p:notesSz cx="6858000" cy="9144000"/>
  <p:embeddedFontLst>
    <p:embeddedFont>
      <p:font typeface="Economica" panose="02000506040000020004" pitchFamily="2" charset="77"/>
      <p:regular r:id="rId36"/>
      <p:bold r:id="rId37"/>
      <p:italic r:id="rId38"/>
      <p:boldItalic r:id="rId39"/>
    </p:embeddedFont>
    <p:embeddedFont>
      <p:font typeface="Merriweather" pitchFamily="2" charset="77"/>
      <p:regular r:id="rId40"/>
      <p:bold r:id="rId41"/>
      <p:italic r:id="rId42"/>
      <p:boldItalic r:id="rId43"/>
    </p:embeddedFont>
    <p:embeddedFont>
      <p:font typeface="Open Sans" panose="020B0606030504020204" pitchFamily="34" charset="0"/>
      <p:regular r:id="rId44"/>
      <p:bold r:id="rId45"/>
      <p:italic r:id="rId46"/>
      <p:boldItalic r:id="rId47"/>
    </p:embeddedFont>
    <p:embeddedFont>
      <p:font typeface="Roboto" panose="02000000000000000000" pitchFamily="2" charset="0"/>
      <p:regular r:id="rId48"/>
      <p:bold r:id="rId49"/>
      <p:italic r:id="rId50"/>
      <p:boldItalic r:id="rId5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65"/>
  </p:normalViewPr>
  <p:slideViewPr>
    <p:cSldViewPr snapToGrid="0">
      <p:cViewPr varScale="1">
        <p:scale>
          <a:sx n="143" d="100"/>
          <a:sy n="143" d="100"/>
        </p:scale>
        <p:origin x="760" y="1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4.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9.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font" Target="fonts/font1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font" Target="fonts/font6.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1.fntdata"/><Relationship Id="rId49" Type="http://schemas.openxmlformats.org/officeDocument/2006/relationships/font" Target="fonts/font1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youtu.be/-3D-nKu-lJA"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metaliteracy.org/ml-in-practice/metaliterate-learner-characteristics/"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learning.buffalo.edu/courses/course-v1:UBx+IITG.Sp19.1x+Sp2018/wiki/UBx.IITG.Sp19.1x.Sp2018/"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youtube.com/watch?v=gLikomsoMqo"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5136acdbfa_1_10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5136acdbfa_1_10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Christine introduces (give us a 2 minute warning after 20 minutes so we have 7-8 minutes for Q&amp;A)</a:t>
            </a:r>
            <a:endParaRPr/>
          </a:p>
          <a:p>
            <a:pPr marL="0" lvl="0" indent="0" algn="l" rtl="0">
              <a:spcBef>
                <a:spcPts val="0"/>
              </a:spcBef>
              <a:spcAft>
                <a:spcPts val="0"/>
              </a:spcAft>
              <a:buNone/>
            </a:pPr>
            <a:r>
              <a:rPr lang="en"/>
              <a:t>Have promo video running as they walk into room (Right click video and select Loop. Click on cog to set to HD 1080 quality): </a:t>
            </a:r>
            <a:r>
              <a:rPr lang="en" u="sng">
                <a:solidFill>
                  <a:schemeClr val="hlink"/>
                </a:solidFill>
                <a:hlinkClick r:id="rId3"/>
              </a:rPr>
              <a:t>https://youtu.be/-3D-nKu-lJA</a:t>
            </a:r>
            <a:r>
              <a:rPr lang="en"/>
              <a:t>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55f078513e_0_2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55f078513e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Trudi</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5626911b71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5626911b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Trudi</a:t>
            </a:r>
            <a:endParaRPr/>
          </a:p>
          <a:p>
            <a:pPr marL="0" lvl="0" indent="0" algn="l" rtl="0">
              <a:spcBef>
                <a:spcPts val="0"/>
              </a:spcBef>
              <a:spcAft>
                <a:spcPts val="0"/>
              </a:spcAft>
              <a:buNone/>
            </a:pPr>
            <a:r>
              <a:rPr lang="en" u="sng">
                <a:solidFill>
                  <a:schemeClr val="hlink"/>
                </a:solidFill>
                <a:hlinkClick r:id="rId3"/>
              </a:rPr>
              <a:t>https://metaliteracy.org/ml-in-practice/metaliterate-learner-characteristics/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5a71d3aea1_0_36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5a71d3aea1_0_36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Alena</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56d96a9aa0_2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56d96a9aa0_2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Alena</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56d96a9aa0_2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56d96a9aa0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Alena</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56d96a9aa0_2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56d96a9aa0_2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Alena</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5a71d3aea1_0_36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5a71d3aea1_0_36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Tom</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56e6be49b9_1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56e6be49b9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Tom</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56e6be49b9_1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56e6be49b9_1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Tom</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56e6be49b9_1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56e6be49b9_1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Tom</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5136acdbfa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5136acdbfa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Tom</a:t>
            </a:r>
            <a:endParaRPr/>
          </a:p>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56e6be49b9_1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56e6be49b9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Tom</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5a71d3aea1_0_36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5a71d3aea1_0_36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Tom</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5a71d3aea1_0_18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2" name="Google Shape;202;g5a71d3aea1_0_18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r>
              <a:rPr lang="en"/>
              <a:t>Tom -6 modules - titles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56d96a9aa0_1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56d96a9aa0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Kelsey</a:t>
            </a:r>
            <a:endParaRPr/>
          </a:p>
          <a:p>
            <a:pPr marL="0" lvl="0" indent="0" algn="l" rtl="0">
              <a:spcBef>
                <a:spcPts val="0"/>
              </a:spcBef>
              <a:spcAft>
                <a:spcPts val="0"/>
              </a:spcAft>
              <a:buNone/>
            </a:pPr>
            <a:r>
              <a:rPr lang="en"/>
              <a:t>Enrollment was rather low for a MOOC (due to limited reach of platform) but the project generated several reusable learning objects that extended the reach of the content beyond the MOOC environment</a:t>
            </a:r>
            <a:endParaRPr/>
          </a:p>
          <a:p>
            <a:pPr marL="0" lvl="0" indent="0" algn="l" rtl="0">
              <a:spcBef>
                <a:spcPts val="0"/>
              </a:spcBef>
              <a:spcAft>
                <a:spcPts val="0"/>
              </a:spcAft>
              <a:buNone/>
            </a:pPr>
            <a:r>
              <a:rPr lang="en"/>
              <a:t>The main products we created were videos - explanatory metaliteracy animations, interview montages, studio-produced lectures featuring MOOC contributors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56d96a9aa0_1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56d96a9aa0_1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Kelsey</a:t>
            </a:r>
            <a:endParaRPr/>
          </a:p>
          <a:p>
            <a:pPr marL="0" lvl="0" indent="0" algn="l" rtl="0">
              <a:spcBef>
                <a:spcPts val="0"/>
              </a:spcBef>
              <a:spcAft>
                <a:spcPts val="0"/>
              </a:spcAft>
              <a:buNone/>
            </a:pPr>
            <a:r>
              <a:rPr lang="en"/>
              <a:t>Videos are openly available on our YouTube channel and have also been shared via our networks on Twitter and LinkedIn</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5a71d3aea1_0_36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5a71d3aea1_0_36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Kelsey</a:t>
            </a:r>
            <a:endParaRPr/>
          </a:p>
          <a:p>
            <a:pPr marL="0" lvl="0" indent="0" algn="l" rtl="0">
              <a:spcBef>
                <a:spcPts val="0"/>
              </a:spcBef>
              <a:spcAft>
                <a:spcPts val="0"/>
              </a:spcAft>
              <a:buNone/>
            </a:pPr>
            <a:r>
              <a:rPr lang="en"/>
              <a:t>Interactive learning objects to illustrate metaliteracy concepts - Alena developed based on the ml learner roles. Expand on static images. Anticipate using in a variety of different environments.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56d96a9aa0_1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56d96a9aa0_1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
              <a:t>Kelsey</a:t>
            </a:r>
            <a:endParaRPr/>
          </a:p>
          <a:p>
            <a:pPr marL="0" lvl="0" indent="0" algn="l" rtl="0">
              <a:spcBef>
                <a:spcPts val="0"/>
              </a:spcBef>
              <a:spcAft>
                <a:spcPts val="0"/>
              </a:spcAft>
              <a:buNone/>
            </a:pPr>
            <a:r>
              <a:rPr lang="en"/>
              <a:t>Student-generated content e.g word clouds that evolved throughout the MOOC (post truth cloud, hashtags cloud). Visual representation of participation in the MOOC. New hashtag to promote communities of trust. </a:t>
            </a:r>
            <a:endParaRPr/>
          </a:p>
          <a:p>
            <a:pPr marL="0" lvl="0" indent="0" algn="l" rtl="0">
              <a:spcBef>
                <a:spcPts val="0"/>
              </a:spcBef>
              <a:spcAft>
                <a:spcPts val="0"/>
              </a:spcAft>
              <a:buNone/>
            </a:pPr>
            <a:r>
              <a:rPr lang="en"/>
              <a:t>Participants were mostly librarians and other educators </a:t>
            </a:r>
            <a:endParaRPr/>
          </a:p>
          <a:p>
            <a:pPr marL="0" lvl="0" indent="0" algn="l" rtl="0">
              <a:spcBef>
                <a:spcPts val="0"/>
              </a:spcBef>
              <a:spcAft>
                <a:spcPts val="0"/>
              </a:spcAft>
              <a:buNone/>
            </a:pPr>
            <a:endParaRPr/>
          </a:p>
          <a:p>
            <a:pPr marL="0" lvl="0" indent="0" algn="ctr" rtl="0">
              <a:spcBef>
                <a:spcPts val="0"/>
              </a:spcBef>
              <a:spcAft>
                <a:spcPts val="0"/>
              </a:spcAft>
              <a:buClr>
                <a:schemeClr val="dk1"/>
              </a:buClr>
              <a:buSzPts val="1100"/>
              <a:buFont typeface="Arial"/>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56d96a9aa0_1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56d96a9aa0_1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Kelsey - one of our main goals and challenges in creating MOOCs - Demonstrated that requiring MOOC participants to take on the key metaliterate role of information producer is possible but challenging (some projects were uploaded and posted in wiki but technical problems disrupted the momentum). Only a few but the ones that were produced were really good (see links)</a:t>
            </a:r>
            <a:endParaRPr/>
          </a:p>
          <a:p>
            <a:pPr marL="0" lvl="0" indent="0" algn="l" rtl="0">
              <a:spcBef>
                <a:spcPts val="0"/>
              </a:spcBef>
              <a:spcAft>
                <a:spcPts val="0"/>
              </a:spcAft>
              <a:buNone/>
            </a:pPr>
            <a:r>
              <a:rPr lang="en"/>
              <a:t>Students expand our reach by teaching metaliteracy concepts - that has been one of the really interestingoutcomes of this MOOC</a:t>
            </a:r>
            <a:endParaRPr/>
          </a:p>
          <a:p>
            <a:pPr marL="0" lvl="0" indent="0" algn="l" rtl="0">
              <a:spcBef>
                <a:spcPts val="0"/>
              </a:spcBef>
              <a:spcAft>
                <a:spcPts val="0"/>
              </a:spcAft>
              <a:buNone/>
            </a:pPr>
            <a:r>
              <a:rPr lang="en"/>
              <a:t>Project Wiki: </a:t>
            </a:r>
            <a:r>
              <a:rPr lang="en" u="sng">
                <a:solidFill>
                  <a:schemeClr val="hlink"/>
                </a:solidFill>
                <a:hlinkClick r:id="rId3"/>
              </a:rPr>
              <a:t>https://learning.buffalo.edu/courses/course-v1:UBx+IITG.Sp19.1x+Sp2018/wiki/UBx.IITG.Sp19.1x.Sp201</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56e6be49b9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56e6be49b9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Tom and Alena Developed a for-credit “Wrap-around” course at SUNY Empire - “meta’ course In that it prepared learners for success in a MOOC environment while also having them go through the post-truth MOOC. Provided opportunities to reflect on the MOOC learning experience while also completing additional learning activities that supported the learning objectives. In spring 2019 3 learners took this course for credit and in a revised summer session 3 undergraduatesand 1 graduate student registered.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58edcda6b4_0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 name="Google Shape;262;g58edcda6b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Trudi </a:t>
            </a:r>
            <a:endParaRPr/>
          </a:p>
          <a:p>
            <a:pPr marL="0" lvl="0" indent="0" algn="l" rtl="0">
              <a:spcBef>
                <a:spcPts val="0"/>
              </a:spcBef>
              <a:spcAft>
                <a:spcPts val="0"/>
              </a:spcAft>
              <a:buNone/>
            </a:pPr>
            <a:r>
              <a:rPr lang="en"/>
              <a:t>Expand Open Praxis</a:t>
            </a:r>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58e9779e83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58e9779e8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Tom</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5a71d3aea1_5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5a71d3aea1_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Student who participated in post-truth MOOC and wraparound course </a:t>
            </a:r>
            <a:r>
              <a:rPr lang="en" u="sng">
                <a:solidFill>
                  <a:schemeClr val="hlink"/>
                </a:solidFill>
                <a:hlinkClick r:id="rId3"/>
              </a:rPr>
              <a:t>https://www.youtube.com/watch?v=gLikomsoMqo</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g5a71d3aea1_5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4" name="Google Shape;274;g5a71d3aea1_5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g5a71d3aea1_5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0" name="Google Shape;280;g5a71d3aea1_5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5a71d3aea1_5_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5a71d3aea1_5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58ebd81286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58ebd8128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Tom</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5136acdbfa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5136acdbfa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Tom (have video running as they walk into room)</a:t>
            </a:r>
            <a:endParaRPr/>
          </a:p>
          <a:p>
            <a:pPr marL="0" lvl="0" indent="0" algn="l" rtl="0">
              <a:spcBef>
                <a:spcPts val="0"/>
              </a:spcBef>
              <a:spcAft>
                <a:spcPts val="0"/>
              </a:spcAft>
              <a:buNone/>
            </a:pPr>
            <a:r>
              <a:rPr lang="en"/>
              <a:t>Grant-funded MOOC in Open edX  </a:t>
            </a:r>
            <a:endParaRPr/>
          </a:p>
          <a:p>
            <a:pPr marL="0" lvl="0" indent="0" algn="l" rtl="0">
              <a:spcBef>
                <a:spcPts val="0"/>
              </a:spcBef>
              <a:spcAft>
                <a:spcPts val="0"/>
              </a:spcAft>
              <a:buNone/>
            </a:pPr>
            <a:r>
              <a:rPr lang="en"/>
              <a:t>6 modules: post-truth, experts and expertise, constructed media, communities of trust, learner empowerment, building a truthful world.</a:t>
            </a:r>
            <a:endParaRPr/>
          </a:p>
          <a:p>
            <a:pPr marL="0" lvl="0" indent="0" algn="l" rtl="0">
              <a:spcBef>
                <a:spcPts val="0"/>
              </a:spcBef>
              <a:spcAft>
                <a:spcPts val="0"/>
              </a:spcAft>
              <a:buNone/>
            </a:pPr>
            <a:r>
              <a:rPr lang="en"/>
              <a:t>Videos, resources, definitions, word clouds, surveys, and discussions</a:t>
            </a:r>
            <a:endParaRPr/>
          </a:p>
          <a:p>
            <a:pPr marL="0" lvl="0" indent="0" algn="l" rtl="0">
              <a:spcBef>
                <a:spcPts val="0"/>
              </a:spcBef>
              <a:spcAft>
                <a:spcPts val="0"/>
              </a:spcAft>
              <a:buNone/>
            </a:pPr>
            <a:r>
              <a:rPr lang="en"/>
              <a:t>Final project supporting learner as producer</a:t>
            </a:r>
            <a:endParaRPr/>
          </a:p>
          <a:p>
            <a:pPr marL="0" lvl="0" indent="0" algn="l" rtl="0">
              <a:spcBef>
                <a:spcPts val="0"/>
              </a:spcBef>
              <a:spcAft>
                <a:spcPts val="0"/>
              </a:spcAft>
              <a:buNone/>
            </a:pPr>
            <a:r>
              <a:rPr lang="en"/>
              <a:t>Certificate available</a:t>
            </a:r>
            <a:endParaRPr/>
          </a:p>
          <a:p>
            <a:pPr marL="0" lvl="0" indent="0" algn="l" rtl="0">
              <a:spcBef>
                <a:spcPts val="0"/>
              </a:spcBef>
              <a:spcAft>
                <a:spcPts val="0"/>
              </a:spcAft>
              <a:buNone/>
            </a:pPr>
            <a:r>
              <a:rPr lang="en"/>
              <a:t>Over 200 registrants</a:t>
            </a:r>
            <a:endParaRPr/>
          </a:p>
          <a:p>
            <a:pPr marL="0" lvl="0" indent="0" algn="l" rtl="0">
              <a:spcBef>
                <a:spcPts val="0"/>
              </a:spcBef>
              <a:spcAft>
                <a:spcPts val="0"/>
              </a:spcAft>
              <a:buNone/>
            </a:pPr>
            <a:r>
              <a:rPr lang="en"/>
              <a:t>Wrap-around course for-credit</a:t>
            </a:r>
            <a:endParaRPr/>
          </a:p>
          <a:p>
            <a:pPr marL="0" lvl="0" indent="0" algn="l" rtl="0">
              <a:spcBef>
                <a:spcPts val="0"/>
              </a:spcBef>
              <a:spcAft>
                <a:spcPts val="0"/>
              </a:spcAft>
              <a:buNone/>
            </a:pPr>
            <a:r>
              <a:rPr lang="en"/>
              <a:t>MOOC transitioned to self-paced format</a:t>
            </a:r>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5136acdbfa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5136acdbfa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Tom</a:t>
            </a:r>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56d96a9aa0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56d96a9aa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Trudi</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55f078513e_0_1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55f078513e_0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Trudi</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55f078513e_0_2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55f078513e_0_2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Trudi</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2744013" y="756700"/>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1" name="Google Shape;11;p2"/>
          <p:cNvSpPr/>
          <p:nvPr/>
        </p:nvSpPr>
        <p:spPr>
          <a:xfrm rot="10800000">
            <a:off x="5318350" y="32667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2" name="Google Shape;12;p2"/>
          <p:cNvSpPr txBox="1">
            <a:spLocks noGrp="1"/>
          </p:cNvSpPr>
          <p:nvPr>
            <p:ph type="ctrTitle"/>
          </p:nvPr>
        </p:nvSpPr>
        <p:spPr>
          <a:xfrm>
            <a:off x="3044700" y="1444255"/>
            <a:ext cx="3054600" cy="1537200"/>
          </a:xfrm>
          <a:prstGeom prst="rect">
            <a:avLst/>
          </a:prstGeom>
        </p:spPr>
        <p:txBody>
          <a:bodyPr spcFirstLastPara="1" wrap="square" lIns="91425" tIns="91425" rIns="91425" bIns="91425" anchor="b" anchorCtr="0"/>
          <a:lstStyle>
            <a:lvl1pPr lvl="0" algn="ctr" rtl="0">
              <a:spcBef>
                <a:spcPts val="0"/>
              </a:spcBef>
              <a:spcAft>
                <a:spcPts val="0"/>
              </a:spcAft>
              <a:buSzPts val="4200"/>
              <a:buNone/>
              <a:defRPr/>
            </a:lvl1pPr>
            <a:lvl2pPr lvl="1" algn="ctr" rtl="0">
              <a:spcBef>
                <a:spcPts val="0"/>
              </a:spcBef>
              <a:spcAft>
                <a:spcPts val="0"/>
              </a:spcAft>
              <a:buSzPts val="4200"/>
              <a:buNone/>
              <a:defRPr/>
            </a:lvl2pPr>
            <a:lvl3pPr lvl="2" algn="ctr" rtl="0">
              <a:spcBef>
                <a:spcPts val="0"/>
              </a:spcBef>
              <a:spcAft>
                <a:spcPts val="0"/>
              </a:spcAft>
              <a:buSzPts val="4200"/>
              <a:buNone/>
              <a:defRPr/>
            </a:lvl3pPr>
            <a:lvl4pPr lvl="3" algn="ctr" rtl="0">
              <a:spcBef>
                <a:spcPts val="0"/>
              </a:spcBef>
              <a:spcAft>
                <a:spcPts val="0"/>
              </a:spcAft>
              <a:buSzPts val="4200"/>
              <a:buNone/>
              <a:defRPr/>
            </a:lvl4pPr>
            <a:lvl5pPr lvl="4" algn="ctr" rtl="0">
              <a:spcBef>
                <a:spcPts val="0"/>
              </a:spcBef>
              <a:spcAft>
                <a:spcPts val="0"/>
              </a:spcAft>
              <a:buSzPts val="4200"/>
              <a:buNone/>
              <a:defRPr/>
            </a:lvl5pPr>
            <a:lvl6pPr lvl="5" algn="ctr" rtl="0">
              <a:spcBef>
                <a:spcPts val="0"/>
              </a:spcBef>
              <a:spcAft>
                <a:spcPts val="0"/>
              </a:spcAft>
              <a:buSzPts val="4200"/>
              <a:buNone/>
              <a:defRPr/>
            </a:lvl6pPr>
            <a:lvl7pPr lvl="6" algn="ctr" rtl="0">
              <a:spcBef>
                <a:spcPts val="0"/>
              </a:spcBef>
              <a:spcAft>
                <a:spcPts val="0"/>
              </a:spcAft>
              <a:buSzPts val="4200"/>
              <a:buNone/>
              <a:defRPr/>
            </a:lvl7pPr>
            <a:lvl8pPr lvl="7" algn="ctr" rtl="0">
              <a:spcBef>
                <a:spcPts val="0"/>
              </a:spcBef>
              <a:spcAft>
                <a:spcPts val="0"/>
              </a:spcAft>
              <a:buSzPts val="4200"/>
              <a:buNone/>
              <a:defRPr/>
            </a:lvl8pPr>
            <a:lvl9pPr lvl="8" algn="ctr" rtl="0">
              <a:spcBef>
                <a:spcPts val="0"/>
              </a:spcBef>
              <a:spcAft>
                <a:spcPts val="0"/>
              </a:spcAft>
              <a:buSzPts val="4200"/>
              <a:buNone/>
              <a:defRPr/>
            </a:lvl9pPr>
          </a:lstStyle>
          <a:p>
            <a:endParaRPr/>
          </a:p>
        </p:txBody>
      </p:sp>
      <p:sp>
        <p:nvSpPr>
          <p:cNvPr id="13" name="Google Shape;13;p2"/>
          <p:cNvSpPr txBox="1">
            <a:spLocks noGrp="1"/>
          </p:cNvSpPr>
          <p:nvPr>
            <p:ph type="subTitle" idx="1"/>
          </p:nvPr>
        </p:nvSpPr>
        <p:spPr>
          <a:xfrm>
            <a:off x="3044700" y="3116580"/>
            <a:ext cx="3054600" cy="7014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100"/>
              <a:buFont typeface="Economica"/>
              <a:buNone/>
              <a:defRPr sz="2100">
                <a:latin typeface="Economica"/>
                <a:ea typeface="Economica"/>
                <a:cs typeface="Economica"/>
                <a:sym typeface="Economica"/>
              </a:defRPr>
            </a:lvl1pPr>
            <a:lvl2pPr lvl="1" algn="ctr" rtl="0">
              <a:lnSpc>
                <a:spcPct val="100000"/>
              </a:lnSpc>
              <a:spcBef>
                <a:spcPts val="0"/>
              </a:spcBef>
              <a:spcAft>
                <a:spcPts val="0"/>
              </a:spcAft>
              <a:buSzPts val="2100"/>
              <a:buFont typeface="Economica"/>
              <a:buNone/>
              <a:defRPr sz="2100">
                <a:latin typeface="Economica"/>
                <a:ea typeface="Economica"/>
                <a:cs typeface="Economica"/>
                <a:sym typeface="Economica"/>
              </a:defRPr>
            </a:lvl2pPr>
            <a:lvl3pPr lvl="2" algn="ctr" rtl="0">
              <a:lnSpc>
                <a:spcPct val="100000"/>
              </a:lnSpc>
              <a:spcBef>
                <a:spcPts val="0"/>
              </a:spcBef>
              <a:spcAft>
                <a:spcPts val="0"/>
              </a:spcAft>
              <a:buSzPts val="2100"/>
              <a:buFont typeface="Economica"/>
              <a:buNone/>
              <a:defRPr sz="2100">
                <a:latin typeface="Economica"/>
                <a:ea typeface="Economica"/>
                <a:cs typeface="Economica"/>
                <a:sym typeface="Economica"/>
              </a:defRPr>
            </a:lvl3pPr>
            <a:lvl4pPr lvl="3" algn="ctr" rtl="0">
              <a:lnSpc>
                <a:spcPct val="100000"/>
              </a:lnSpc>
              <a:spcBef>
                <a:spcPts val="0"/>
              </a:spcBef>
              <a:spcAft>
                <a:spcPts val="0"/>
              </a:spcAft>
              <a:buSzPts val="2100"/>
              <a:buFont typeface="Economica"/>
              <a:buNone/>
              <a:defRPr sz="2100">
                <a:latin typeface="Economica"/>
                <a:ea typeface="Economica"/>
                <a:cs typeface="Economica"/>
                <a:sym typeface="Economica"/>
              </a:defRPr>
            </a:lvl4pPr>
            <a:lvl5pPr lvl="4" algn="ctr" rtl="0">
              <a:lnSpc>
                <a:spcPct val="100000"/>
              </a:lnSpc>
              <a:spcBef>
                <a:spcPts val="0"/>
              </a:spcBef>
              <a:spcAft>
                <a:spcPts val="0"/>
              </a:spcAft>
              <a:buSzPts val="2100"/>
              <a:buFont typeface="Economica"/>
              <a:buNone/>
              <a:defRPr sz="2100">
                <a:latin typeface="Economica"/>
                <a:ea typeface="Economica"/>
                <a:cs typeface="Economica"/>
                <a:sym typeface="Economica"/>
              </a:defRPr>
            </a:lvl5pPr>
            <a:lvl6pPr lvl="5" algn="ctr" rtl="0">
              <a:lnSpc>
                <a:spcPct val="100000"/>
              </a:lnSpc>
              <a:spcBef>
                <a:spcPts val="0"/>
              </a:spcBef>
              <a:spcAft>
                <a:spcPts val="0"/>
              </a:spcAft>
              <a:buSzPts val="2100"/>
              <a:buFont typeface="Economica"/>
              <a:buNone/>
              <a:defRPr sz="2100">
                <a:latin typeface="Economica"/>
                <a:ea typeface="Economica"/>
                <a:cs typeface="Economica"/>
                <a:sym typeface="Economica"/>
              </a:defRPr>
            </a:lvl6pPr>
            <a:lvl7pPr lvl="6" algn="ctr" rtl="0">
              <a:lnSpc>
                <a:spcPct val="100000"/>
              </a:lnSpc>
              <a:spcBef>
                <a:spcPts val="0"/>
              </a:spcBef>
              <a:spcAft>
                <a:spcPts val="0"/>
              </a:spcAft>
              <a:buSzPts val="2100"/>
              <a:buFont typeface="Economica"/>
              <a:buNone/>
              <a:defRPr sz="2100">
                <a:latin typeface="Economica"/>
                <a:ea typeface="Economica"/>
                <a:cs typeface="Economica"/>
                <a:sym typeface="Economica"/>
              </a:defRPr>
            </a:lvl7pPr>
            <a:lvl8pPr lvl="7" algn="ctr" rtl="0">
              <a:lnSpc>
                <a:spcPct val="100000"/>
              </a:lnSpc>
              <a:spcBef>
                <a:spcPts val="0"/>
              </a:spcBef>
              <a:spcAft>
                <a:spcPts val="0"/>
              </a:spcAft>
              <a:buSzPts val="2100"/>
              <a:buFont typeface="Economica"/>
              <a:buNone/>
              <a:defRPr sz="2100">
                <a:latin typeface="Economica"/>
                <a:ea typeface="Economica"/>
                <a:cs typeface="Economica"/>
                <a:sym typeface="Economica"/>
              </a:defRPr>
            </a:lvl8pPr>
            <a:lvl9pPr lvl="8" algn="ctr" rtl="0">
              <a:lnSpc>
                <a:spcPct val="100000"/>
              </a:lnSpc>
              <a:spcBef>
                <a:spcPts val="0"/>
              </a:spcBef>
              <a:spcAft>
                <a:spcPts val="0"/>
              </a:spcAft>
              <a:buSzPts val="2100"/>
              <a:buFont typeface="Economica"/>
              <a:buNone/>
              <a:defRPr sz="2100">
                <a:latin typeface="Economica"/>
                <a:ea typeface="Economica"/>
                <a:cs typeface="Economica"/>
                <a:sym typeface="Economica"/>
              </a:defRPr>
            </a:lvl9pPr>
          </a:lstStyle>
          <a:p>
            <a:endParaRPr/>
          </a:p>
        </p:txBody>
      </p:sp>
      <p:sp>
        <p:nvSpPr>
          <p:cNvPr id="14" name="Google Shape;14;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1"/>
        <p:cNvGrpSpPr/>
        <p:nvPr/>
      </p:nvGrpSpPr>
      <p:grpSpPr>
        <a:xfrm>
          <a:off x="0" y="0"/>
          <a:ext cx="0" cy="0"/>
          <a:chOff x="0" y="0"/>
          <a:chExt cx="0" cy="0"/>
        </a:xfrm>
      </p:grpSpPr>
      <p:sp>
        <p:nvSpPr>
          <p:cNvPr id="52" name="Google Shape;52;p11"/>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11"/>
          <p:cNvSpPr txBox="1">
            <a:spLocks noGrp="1"/>
          </p:cNvSpPr>
          <p:nvPr>
            <p:ph type="title" hasCustomPrompt="1"/>
          </p:nvPr>
        </p:nvSpPr>
        <p:spPr>
          <a:xfrm>
            <a:off x="311700" y="957125"/>
            <a:ext cx="8520600" cy="2128800"/>
          </a:xfrm>
          <a:prstGeom prst="rect">
            <a:avLst/>
          </a:prstGeom>
        </p:spPr>
        <p:txBody>
          <a:bodyPr spcFirstLastPara="1" wrap="square" lIns="91425" tIns="91425" rIns="91425" bIns="91425" anchor="ctr" anchorCtr="0"/>
          <a:lstStyle>
            <a:lvl1pPr lvl="0" algn="ctr" rtl="0">
              <a:spcBef>
                <a:spcPts val="0"/>
              </a:spcBef>
              <a:spcAft>
                <a:spcPts val="0"/>
              </a:spcAft>
              <a:buClr>
                <a:schemeClr val="lt2"/>
              </a:buClr>
              <a:buSzPts val="16000"/>
              <a:buNone/>
              <a:defRPr sz="16000">
                <a:solidFill>
                  <a:schemeClr val="lt2"/>
                </a:solidFill>
              </a:defRPr>
            </a:lvl1pPr>
            <a:lvl2pPr lvl="1" algn="ctr" rtl="0">
              <a:spcBef>
                <a:spcPts val="0"/>
              </a:spcBef>
              <a:spcAft>
                <a:spcPts val="0"/>
              </a:spcAft>
              <a:buClr>
                <a:schemeClr val="lt2"/>
              </a:buClr>
              <a:buSzPts val="16000"/>
              <a:buNone/>
              <a:defRPr sz="16000">
                <a:solidFill>
                  <a:schemeClr val="lt2"/>
                </a:solidFill>
              </a:defRPr>
            </a:lvl2pPr>
            <a:lvl3pPr lvl="2" algn="ctr" rtl="0">
              <a:spcBef>
                <a:spcPts val="0"/>
              </a:spcBef>
              <a:spcAft>
                <a:spcPts val="0"/>
              </a:spcAft>
              <a:buClr>
                <a:schemeClr val="lt2"/>
              </a:buClr>
              <a:buSzPts val="16000"/>
              <a:buNone/>
              <a:defRPr sz="16000">
                <a:solidFill>
                  <a:schemeClr val="lt2"/>
                </a:solidFill>
              </a:defRPr>
            </a:lvl3pPr>
            <a:lvl4pPr lvl="3" algn="ctr" rtl="0">
              <a:spcBef>
                <a:spcPts val="0"/>
              </a:spcBef>
              <a:spcAft>
                <a:spcPts val="0"/>
              </a:spcAft>
              <a:buClr>
                <a:schemeClr val="lt2"/>
              </a:buClr>
              <a:buSzPts val="16000"/>
              <a:buNone/>
              <a:defRPr sz="16000">
                <a:solidFill>
                  <a:schemeClr val="lt2"/>
                </a:solidFill>
              </a:defRPr>
            </a:lvl4pPr>
            <a:lvl5pPr lvl="4" algn="ctr" rtl="0">
              <a:spcBef>
                <a:spcPts val="0"/>
              </a:spcBef>
              <a:spcAft>
                <a:spcPts val="0"/>
              </a:spcAft>
              <a:buClr>
                <a:schemeClr val="lt2"/>
              </a:buClr>
              <a:buSzPts val="16000"/>
              <a:buNone/>
              <a:defRPr sz="16000">
                <a:solidFill>
                  <a:schemeClr val="lt2"/>
                </a:solidFill>
              </a:defRPr>
            </a:lvl5pPr>
            <a:lvl6pPr lvl="5" algn="ctr" rtl="0">
              <a:spcBef>
                <a:spcPts val="0"/>
              </a:spcBef>
              <a:spcAft>
                <a:spcPts val="0"/>
              </a:spcAft>
              <a:buClr>
                <a:schemeClr val="lt2"/>
              </a:buClr>
              <a:buSzPts val="16000"/>
              <a:buNone/>
              <a:defRPr sz="16000">
                <a:solidFill>
                  <a:schemeClr val="lt2"/>
                </a:solidFill>
              </a:defRPr>
            </a:lvl6pPr>
            <a:lvl7pPr lvl="6" algn="ctr" rtl="0">
              <a:spcBef>
                <a:spcPts val="0"/>
              </a:spcBef>
              <a:spcAft>
                <a:spcPts val="0"/>
              </a:spcAft>
              <a:buClr>
                <a:schemeClr val="lt2"/>
              </a:buClr>
              <a:buSzPts val="16000"/>
              <a:buNone/>
              <a:defRPr sz="16000">
                <a:solidFill>
                  <a:schemeClr val="lt2"/>
                </a:solidFill>
              </a:defRPr>
            </a:lvl7pPr>
            <a:lvl8pPr lvl="7" algn="ctr" rtl="0">
              <a:spcBef>
                <a:spcPts val="0"/>
              </a:spcBef>
              <a:spcAft>
                <a:spcPts val="0"/>
              </a:spcAft>
              <a:buClr>
                <a:schemeClr val="lt2"/>
              </a:buClr>
              <a:buSzPts val="16000"/>
              <a:buNone/>
              <a:defRPr sz="16000">
                <a:solidFill>
                  <a:schemeClr val="lt2"/>
                </a:solidFill>
              </a:defRPr>
            </a:lvl8pPr>
            <a:lvl9pPr lvl="8" algn="ctr" rtl="0">
              <a:spcBef>
                <a:spcPts val="0"/>
              </a:spcBef>
              <a:spcAft>
                <a:spcPts val="0"/>
              </a:spcAft>
              <a:buClr>
                <a:schemeClr val="lt2"/>
              </a:buClr>
              <a:buSzPts val="16000"/>
              <a:buNone/>
              <a:defRPr sz="16000">
                <a:solidFill>
                  <a:schemeClr val="lt2"/>
                </a:solidFill>
              </a:defRPr>
            </a:lvl9pPr>
          </a:lstStyle>
          <a:p>
            <a:r>
              <a:t>xx%</a:t>
            </a:r>
          </a:p>
        </p:txBody>
      </p:sp>
      <p:sp>
        <p:nvSpPr>
          <p:cNvPr id="54" name="Google Shape;54;p11"/>
          <p:cNvSpPr txBox="1">
            <a:spLocks noGrp="1"/>
          </p:cNvSpPr>
          <p:nvPr>
            <p:ph type="body" idx="1"/>
          </p:nvPr>
        </p:nvSpPr>
        <p:spPr>
          <a:xfrm>
            <a:off x="311700" y="3162000"/>
            <a:ext cx="8520600" cy="1071600"/>
          </a:xfrm>
          <a:prstGeom prst="rect">
            <a:avLst/>
          </a:prstGeom>
        </p:spPr>
        <p:txBody>
          <a:bodyPr spcFirstLastPara="1" wrap="square" lIns="91425" tIns="91425" rIns="91425" bIns="91425" anchor="t" anchorCtr="0"/>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55" name="Google Shape;55;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p:nvPr/>
        </p:nvSpPr>
        <p:spPr>
          <a:xfrm flipH="1">
            <a:off x="7595938" y="4602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7" name="Google Shape;17;p3"/>
          <p:cNvSpPr/>
          <p:nvPr/>
        </p:nvSpPr>
        <p:spPr>
          <a:xfrm rot="10800000" flipH="1">
            <a:off x="466425" y="35583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8" name="Google Shape;18;p3"/>
          <p:cNvSpPr txBox="1">
            <a:spLocks noGrp="1"/>
          </p:cNvSpPr>
          <p:nvPr>
            <p:ph type="title"/>
          </p:nvPr>
        </p:nvSpPr>
        <p:spPr>
          <a:xfrm>
            <a:off x="773700" y="1806450"/>
            <a:ext cx="7596600" cy="1530600"/>
          </a:xfrm>
          <a:prstGeom prst="rect">
            <a:avLst/>
          </a:prstGeom>
        </p:spPr>
        <p:txBody>
          <a:bodyPr spcFirstLastPara="1" wrap="square" lIns="91425" tIns="91425" rIns="91425" bIns="91425" anchor="ctr" anchorCtr="0"/>
          <a:lstStyle>
            <a:lvl1pPr lvl="0" algn="ctr" rtl="0">
              <a:spcBef>
                <a:spcPts val="0"/>
              </a:spcBef>
              <a:spcAft>
                <a:spcPts val="0"/>
              </a:spcAft>
              <a:buSzPts val="4200"/>
              <a:buNone/>
              <a:defRPr/>
            </a:lvl1pPr>
            <a:lvl2pPr lvl="1" algn="ctr" rtl="0">
              <a:spcBef>
                <a:spcPts val="0"/>
              </a:spcBef>
              <a:spcAft>
                <a:spcPts val="0"/>
              </a:spcAft>
              <a:buSzPts val="4200"/>
              <a:buNone/>
              <a:defRPr/>
            </a:lvl2pPr>
            <a:lvl3pPr lvl="2" algn="ctr" rtl="0">
              <a:spcBef>
                <a:spcPts val="0"/>
              </a:spcBef>
              <a:spcAft>
                <a:spcPts val="0"/>
              </a:spcAft>
              <a:buSzPts val="4200"/>
              <a:buNone/>
              <a:defRPr/>
            </a:lvl3pPr>
            <a:lvl4pPr lvl="3" algn="ctr" rtl="0">
              <a:spcBef>
                <a:spcPts val="0"/>
              </a:spcBef>
              <a:spcAft>
                <a:spcPts val="0"/>
              </a:spcAft>
              <a:buSzPts val="4200"/>
              <a:buNone/>
              <a:defRPr/>
            </a:lvl4pPr>
            <a:lvl5pPr lvl="4" algn="ctr" rtl="0">
              <a:spcBef>
                <a:spcPts val="0"/>
              </a:spcBef>
              <a:spcAft>
                <a:spcPts val="0"/>
              </a:spcAft>
              <a:buSzPts val="4200"/>
              <a:buNone/>
              <a:defRPr/>
            </a:lvl5pPr>
            <a:lvl6pPr lvl="5" algn="ctr" rtl="0">
              <a:spcBef>
                <a:spcPts val="0"/>
              </a:spcBef>
              <a:spcAft>
                <a:spcPts val="0"/>
              </a:spcAft>
              <a:buSzPts val="4200"/>
              <a:buNone/>
              <a:defRPr/>
            </a:lvl6pPr>
            <a:lvl7pPr lvl="6" algn="ctr" rtl="0">
              <a:spcBef>
                <a:spcPts val="0"/>
              </a:spcBef>
              <a:spcAft>
                <a:spcPts val="0"/>
              </a:spcAft>
              <a:buSzPts val="4200"/>
              <a:buNone/>
              <a:defRPr/>
            </a:lvl7pPr>
            <a:lvl8pPr lvl="7" algn="ctr" rtl="0">
              <a:spcBef>
                <a:spcPts val="0"/>
              </a:spcBef>
              <a:spcAft>
                <a:spcPts val="0"/>
              </a:spcAft>
              <a:buSzPts val="4200"/>
              <a:buNone/>
              <a:defRPr/>
            </a:lvl8pPr>
            <a:lvl9pPr lvl="8" algn="ctr" rtl="0">
              <a:spcBef>
                <a:spcPts val="0"/>
              </a:spcBef>
              <a:spcAft>
                <a:spcPts val="0"/>
              </a:spcAft>
              <a:buSzPts val="4200"/>
              <a:buNone/>
              <a:defRPr/>
            </a:lvl9pPr>
          </a:lstStyle>
          <a:p>
            <a:endParaRPr/>
          </a:p>
        </p:txBody>
      </p:sp>
      <p:sp>
        <p:nvSpPr>
          <p:cNvPr id="19" name="Google Shape;19;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4"/>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a:endParaRPr/>
          </a:p>
        </p:txBody>
      </p:sp>
      <p:sp>
        <p:nvSpPr>
          <p:cNvPr id="23" name="Google Shape;23;p4"/>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4" name="Google Shape;24;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a:endParaRPr/>
          </a:p>
        </p:txBody>
      </p:sp>
      <p:sp>
        <p:nvSpPr>
          <p:cNvPr id="27" name="Google Shape;27;p5"/>
          <p:cNvSpPr txBox="1">
            <a:spLocks noGrp="1"/>
          </p:cNvSpPr>
          <p:nvPr>
            <p:ph type="body" idx="1"/>
          </p:nvPr>
        </p:nvSpPr>
        <p:spPr>
          <a:xfrm>
            <a:off x="311700" y="1225225"/>
            <a:ext cx="3999900" cy="33540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8" name="Google Shape;28;p5"/>
          <p:cNvSpPr txBox="1">
            <a:spLocks noGrp="1"/>
          </p:cNvSpPr>
          <p:nvPr>
            <p:ph type="body" idx="2"/>
          </p:nvPr>
        </p:nvSpPr>
        <p:spPr>
          <a:xfrm>
            <a:off x="4832400" y="1225225"/>
            <a:ext cx="3999900" cy="33540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29" name="Google Shape;29;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lstStyle>
            <a:lvl1pPr lvl="0" rtl="0">
              <a:spcBef>
                <a:spcPts val="0"/>
              </a:spcBef>
              <a:spcAft>
                <a:spcPts val="0"/>
              </a:spcAft>
              <a:buSzPts val="4200"/>
              <a:buNone/>
              <a:defRPr/>
            </a:lvl1pPr>
            <a:lvl2pPr lvl="1" rtl="0">
              <a:spcBef>
                <a:spcPts val="0"/>
              </a:spcBef>
              <a:spcAft>
                <a:spcPts val="0"/>
              </a:spcAft>
              <a:buSzPts val="4200"/>
              <a:buNone/>
              <a:defRPr/>
            </a:lvl2pPr>
            <a:lvl3pPr lvl="2" rtl="0">
              <a:spcBef>
                <a:spcPts val="0"/>
              </a:spcBef>
              <a:spcAft>
                <a:spcPts val="0"/>
              </a:spcAft>
              <a:buSzPts val="4200"/>
              <a:buNone/>
              <a:defRPr/>
            </a:lvl3pPr>
            <a:lvl4pPr lvl="3" rtl="0">
              <a:spcBef>
                <a:spcPts val="0"/>
              </a:spcBef>
              <a:spcAft>
                <a:spcPts val="0"/>
              </a:spcAft>
              <a:buSzPts val="4200"/>
              <a:buNone/>
              <a:defRPr/>
            </a:lvl4pPr>
            <a:lvl5pPr lvl="4" rtl="0">
              <a:spcBef>
                <a:spcPts val="0"/>
              </a:spcBef>
              <a:spcAft>
                <a:spcPts val="0"/>
              </a:spcAft>
              <a:buSzPts val="4200"/>
              <a:buNone/>
              <a:defRPr/>
            </a:lvl5pPr>
            <a:lvl6pPr lvl="5" rtl="0">
              <a:spcBef>
                <a:spcPts val="0"/>
              </a:spcBef>
              <a:spcAft>
                <a:spcPts val="0"/>
              </a:spcAft>
              <a:buSzPts val="4200"/>
              <a:buNone/>
              <a:defRPr/>
            </a:lvl6pPr>
            <a:lvl7pPr lvl="6" rtl="0">
              <a:spcBef>
                <a:spcPts val="0"/>
              </a:spcBef>
              <a:spcAft>
                <a:spcPts val="0"/>
              </a:spcAft>
              <a:buSzPts val="4200"/>
              <a:buNone/>
              <a:defRPr/>
            </a:lvl7pPr>
            <a:lvl8pPr lvl="7" rtl="0">
              <a:spcBef>
                <a:spcPts val="0"/>
              </a:spcBef>
              <a:spcAft>
                <a:spcPts val="0"/>
              </a:spcAft>
              <a:buSzPts val="4200"/>
              <a:buNone/>
              <a:defRPr/>
            </a:lvl8pPr>
            <a:lvl9pPr lvl="8" rtl="0">
              <a:spcBef>
                <a:spcPts val="0"/>
              </a:spcBef>
              <a:spcAft>
                <a:spcPts val="0"/>
              </a:spcAft>
              <a:buSzPts val="4200"/>
              <a:buNone/>
              <a:defRPr/>
            </a:lvl9pPr>
          </a:lstStyle>
          <a:p>
            <a:endParaRPr/>
          </a:p>
        </p:txBody>
      </p:sp>
      <p:sp>
        <p:nvSpPr>
          <p:cNvPr id="32" name="Google Shape;32;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
        <p:cNvGrpSpPr/>
        <p:nvPr/>
      </p:nvGrpSpPr>
      <p:grpSpPr>
        <a:xfrm>
          <a:off x="0" y="0"/>
          <a:ext cx="0" cy="0"/>
          <a:chOff x="0" y="0"/>
          <a:chExt cx="0" cy="0"/>
        </a:xfrm>
      </p:grpSpPr>
      <p:sp>
        <p:nvSpPr>
          <p:cNvPr id="34" name="Google Shape;34;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35" name="Google Shape;35;p7"/>
          <p:cNvSpPr txBox="1">
            <a:spLocks noGrp="1"/>
          </p:cNvSpPr>
          <p:nvPr>
            <p:ph type="body" idx="1"/>
          </p:nvPr>
        </p:nvSpPr>
        <p:spPr>
          <a:xfrm>
            <a:off x="311700" y="1399400"/>
            <a:ext cx="2808000" cy="2784900"/>
          </a:xfrm>
          <a:prstGeom prst="rect">
            <a:avLst/>
          </a:prstGeom>
        </p:spPr>
        <p:txBody>
          <a:bodyPr spcFirstLastPara="1" wrap="square" lIns="91425" tIns="91425" rIns="91425" bIns="91425" anchor="t" anchorCtr="0"/>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36" name="Google Shape;36;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7"/>
        <p:cNvGrpSpPr/>
        <p:nvPr/>
      </p:nvGrpSpPr>
      <p:grpSpPr>
        <a:xfrm>
          <a:off x="0" y="0"/>
          <a:ext cx="0" cy="0"/>
          <a:chOff x="0" y="0"/>
          <a:chExt cx="0" cy="0"/>
        </a:xfrm>
      </p:grpSpPr>
      <p:sp>
        <p:nvSpPr>
          <p:cNvPr id="38" name="Google Shape;38;p8"/>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8"/>
          <p:cNvSpPr txBox="1">
            <a:spLocks noGrp="1"/>
          </p:cNvSpPr>
          <p:nvPr>
            <p:ph type="title"/>
          </p:nvPr>
        </p:nvSpPr>
        <p:spPr>
          <a:xfrm>
            <a:off x="490250" y="450150"/>
            <a:ext cx="5878800" cy="4090800"/>
          </a:xfrm>
          <a:prstGeom prst="rect">
            <a:avLst/>
          </a:prstGeom>
        </p:spPr>
        <p:txBody>
          <a:bodyPr spcFirstLastPara="1" wrap="square" lIns="91425" tIns="91425" rIns="91425" bIns="91425" anchor="ctr" anchorCtr="0"/>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40" name="Google Shape;40;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1"/>
        <p:cNvGrpSpPr/>
        <p:nvPr/>
      </p:nvGrpSpPr>
      <p:grpSpPr>
        <a:xfrm>
          <a:off x="0" y="0"/>
          <a:ext cx="0" cy="0"/>
          <a:chOff x="0" y="0"/>
          <a:chExt cx="0" cy="0"/>
        </a:xfrm>
      </p:grpSpPr>
      <p:sp>
        <p:nvSpPr>
          <p:cNvPr id="42" name="Google Shape;42;p9"/>
          <p:cNvSpPr/>
          <p:nvPr/>
        </p:nvSpPr>
        <p:spPr>
          <a:xfrm>
            <a:off x="4572000" y="-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3" name="Google Shape;43;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4" name="Google Shape;44;p9"/>
          <p:cNvSpPr txBox="1">
            <a:spLocks noGrp="1"/>
          </p:cNvSpPr>
          <p:nvPr>
            <p:ph type="title"/>
          </p:nvPr>
        </p:nvSpPr>
        <p:spPr>
          <a:xfrm>
            <a:off x="265500" y="929275"/>
            <a:ext cx="4045200" cy="1786200"/>
          </a:xfrm>
          <a:prstGeom prst="rect">
            <a:avLst/>
          </a:prstGeom>
        </p:spPr>
        <p:txBody>
          <a:bodyPr spcFirstLastPara="1" wrap="square" lIns="91425" tIns="91425" rIns="91425" bIns="91425" anchor="b" anchorCtr="0"/>
          <a:lstStyle>
            <a:lvl1pPr lvl="0" algn="ctr" rtl="0">
              <a:spcBef>
                <a:spcPts val="0"/>
              </a:spcBef>
              <a:spcAft>
                <a:spcPts val="0"/>
              </a:spcAft>
              <a:buClr>
                <a:schemeClr val="lt2"/>
              </a:buClr>
              <a:buSzPts val="4200"/>
              <a:buNone/>
              <a:defRPr>
                <a:solidFill>
                  <a:schemeClr val="lt2"/>
                </a:solidFill>
              </a:defRPr>
            </a:lvl1pPr>
            <a:lvl2pPr lvl="1" algn="ctr" rtl="0">
              <a:spcBef>
                <a:spcPts val="0"/>
              </a:spcBef>
              <a:spcAft>
                <a:spcPts val="0"/>
              </a:spcAft>
              <a:buClr>
                <a:schemeClr val="lt2"/>
              </a:buClr>
              <a:buSzPts val="4200"/>
              <a:buNone/>
              <a:defRPr>
                <a:solidFill>
                  <a:schemeClr val="lt2"/>
                </a:solidFill>
              </a:defRPr>
            </a:lvl2pPr>
            <a:lvl3pPr lvl="2" algn="ctr" rtl="0">
              <a:spcBef>
                <a:spcPts val="0"/>
              </a:spcBef>
              <a:spcAft>
                <a:spcPts val="0"/>
              </a:spcAft>
              <a:buClr>
                <a:schemeClr val="lt2"/>
              </a:buClr>
              <a:buSzPts val="4200"/>
              <a:buNone/>
              <a:defRPr>
                <a:solidFill>
                  <a:schemeClr val="lt2"/>
                </a:solidFill>
              </a:defRPr>
            </a:lvl3pPr>
            <a:lvl4pPr lvl="3" algn="ctr" rtl="0">
              <a:spcBef>
                <a:spcPts val="0"/>
              </a:spcBef>
              <a:spcAft>
                <a:spcPts val="0"/>
              </a:spcAft>
              <a:buClr>
                <a:schemeClr val="lt2"/>
              </a:buClr>
              <a:buSzPts val="4200"/>
              <a:buNone/>
              <a:defRPr>
                <a:solidFill>
                  <a:schemeClr val="lt2"/>
                </a:solidFill>
              </a:defRPr>
            </a:lvl4pPr>
            <a:lvl5pPr lvl="4" algn="ctr" rtl="0">
              <a:spcBef>
                <a:spcPts val="0"/>
              </a:spcBef>
              <a:spcAft>
                <a:spcPts val="0"/>
              </a:spcAft>
              <a:buClr>
                <a:schemeClr val="lt2"/>
              </a:buClr>
              <a:buSzPts val="4200"/>
              <a:buNone/>
              <a:defRPr>
                <a:solidFill>
                  <a:schemeClr val="lt2"/>
                </a:solidFill>
              </a:defRPr>
            </a:lvl5pPr>
            <a:lvl6pPr lvl="5" algn="ctr" rtl="0">
              <a:spcBef>
                <a:spcPts val="0"/>
              </a:spcBef>
              <a:spcAft>
                <a:spcPts val="0"/>
              </a:spcAft>
              <a:buClr>
                <a:schemeClr val="lt2"/>
              </a:buClr>
              <a:buSzPts val="4200"/>
              <a:buNone/>
              <a:defRPr>
                <a:solidFill>
                  <a:schemeClr val="lt2"/>
                </a:solidFill>
              </a:defRPr>
            </a:lvl6pPr>
            <a:lvl7pPr lvl="6" algn="ctr" rtl="0">
              <a:spcBef>
                <a:spcPts val="0"/>
              </a:spcBef>
              <a:spcAft>
                <a:spcPts val="0"/>
              </a:spcAft>
              <a:buClr>
                <a:schemeClr val="lt2"/>
              </a:buClr>
              <a:buSzPts val="4200"/>
              <a:buNone/>
              <a:defRPr>
                <a:solidFill>
                  <a:schemeClr val="lt2"/>
                </a:solidFill>
              </a:defRPr>
            </a:lvl7pPr>
            <a:lvl8pPr lvl="7" algn="ctr" rtl="0">
              <a:spcBef>
                <a:spcPts val="0"/>
              </a:spcBef>
              <a:spcAft>
                <a:spcPts val="0"/>
              </a:spcAft>
              <a:buClr>
                <a:schemeClr val="lt2"/>
              </a:buClr>
              <a:buSzPts val="4200"/>
              <a:buNone/>
              <a:defRPr>
                <a:solidFill>
                  <a:schemeClr val="lt2"/>
                </a:solidFill>
              </a:defRPr>
            </a:lvl8pPr>
            <a:lvl9pPr lvl="8" algn="ctr" rtl="0">
              <a:spcBef>
                <a:spcPts val="0"/>
              </a:spcBef>
              <a:spcAft>
                <a:spcPts val="0"/>
              </a:spcAft>
              <a:buClr>
                <a:schemeClr val="lt2"/>
              </a:buClr>
              <a:buSzPts val="4200"/>
              <a:buNone/>
              <a:defRPr>
                <a:solidFill>
                  <a:schemeClr val="lt2"/>
                </a:solidFill>
              </a:defRPr>
            </a:lvl9pPr>
          </a:lstStyle>
          <a:p>
            <a:endParaRPr/>
          </a:p>
        </p:txBody>
      </p:sp>
      <p:sp>
        <p:nvSpPr>
          <p:cNvPr id="45" name="Google Shape;45;p9"/>
          <p:cNvSpPr txBox="1">
            <a:spLocks noGrp="1"/>
          </p:cNvSpPr>
          <p:nvPr>
            <p:ph type="subTitle" idx="1"/>
          </p:nvPr>
        </p:nvSpPr>
        <p:spPr>
          <a:xfrm>
            <a:off x="265500" y="2769001"/>
            <a:ext cx="4045200" cy="15741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400"/>
              <a:buFont typeface="Economica"/>
              <a:buNone/>
              <a:defRPr sz="2400">
                <a:latin typeface="Economica"/>
                <a:ea typeface="Economica"/>
                <a:cs typeface="Economica"/>
                <a:sym typeface="Economica"/>
              </a:defRPr>
            </a:lvl1pPr>
            <a:lvl2pPr lvl="1" algn="ctr" rtl="0">
              <a:lnSpc>
                <a:spcPct val="100000"/>
              </a:lnSpc>
              <a:spcBef>
                <a:spcPts val="0"/>
              </a:spcBef>
              <a:spcAft>
                <a:spcPts val="0"/>
              </a:spcAft>
              <a:buSzPts val="2400"/>
              <a:buFont typeface="Economica"/>
              <a:buNone/>
              <a:defRPr sz="2400">
                <a:latin typeface="Economica"/>
                <a:ea typeface="Economica"/>
                <a:cs typeface="Economica"/>
                <a:sym typeface="Economica"/>
              </a:defRPr>
            </a:lvl2pPr>
            <a:lvl3pPr lvl="2" algn="ctr" rtl="0">
              <a:lnSpc>
                <a:spcPct val="100000"/>
              </a:lnSpc>
              <a:spcBef>
                <a:spcPts val="0"/>
              </a:spcBef>
              <a:spcAft>
                <a:spcPts val="0"/>
              </a:spcAft>
              <a:buSzPts val="2400"/>
              <a:buFont typeface="Economica"/>
              <a:buNone/>
              <a:defRPr sz="2400">
                <a:latin typeface="Economica"/>
                <a:ea typeface="Economica"/>
                <a:cs typeface="Economica"/>
                <a:sym typeface="Economica"/>
              </a:defRPr>
            </a:lvl3pPr>
            <a:lvl4pPr lvl="3" algn="ctr" rtl="0">
              <a:lnSpc>
                <a:spcPct val="100000"/>
              </a:lnSpc>
              <a:spcBef>
                <a:spcPts val="0"/>
              </a:spcBef>
              <a:spcAft>
                <a:spcPts val="0"/>
              </a:spcAft>
              <a:buSzPts val="2400"/>
              <a:buFont typeface="Economica"/>
              <a:buNone/>
              <a:defRPr sz="2400">
                <a:latin typeface="Economica"/>
                <a:ea typeface="Economica"/>
                <a:cs typeface="Economica"/>
                <a:sym typeface="Economica"/>
              </a:defRPr>
            </a:lvl4pPr>
            <a:lvl5pPr lvl="4" algn="ctr" rtl="0">
              <a:lnSpc>
                <a:spcPct val="100000"/>
              </a:lnSpc>
              <a:spcBef>
                <a:spcPts val="0"/>
              </a:spcBef>
              <a:spcAft>
                <a:spcPts val="0"/>
              </a:spcAft>
              <a:buSzPts val="2400"/>
              <a:buFont typeface="Economica"/>
              <a:buNone/>
              <a:defRPr sz="2400">
                <a:latin typeface="Economica"/>
                <a:ea typeface="Economica"/>
                <a:cs typeface="Economica"/>
                <a:sym typeface="Economica"/>
              </a:defRPr>
            </a:lvl5pPr>
            <a:lvl6pPr lvl="5" algn="ctr" rtl="0">
              <a:lnSpc>
                <a:spcPct val="100000"/>
              </a:lnSpc>
              <a:spcBef>
                <a:spcPts val="0"/>
              </a:spcBef>
              <a:spcAft>
                <a:spcPts val="0"/>
              </a:spcAft>
              <a:buSzPts val="2400"/>
              <a:buFont typeface="Economica"/>
              <a:buNone/>
              <a:defRPr sz="2400">
                <a:latin typeface="Economica"/>
                <a:ea typeface="Economica"/>
                <a:cs typeface="Economica"/>
                <a:sym typeface="Economica"/>
              </a:defRPr>
            </a:lvl6pPr>
            <a:lvl7pPr lvl="6" algn="ctr" rtl="0">
              <a:lnSpc>
                <a:spcPct val="100000"/>
              </a:lnSpc>
              <a:spcBef>
                <a:spcPts val="0"/>
              </a:spcBef>
              <a:spcAft>
                <a:spcPts val="0"/>
              </a:spcAft>
              <a:buSzPts val="2400"/>
              <a:buFont typeface="Economica"/>
              <a:buNone/>
              <a:defRPr sz="2400">
                <a:latin typeface="Economica"/>
                <a:ea typeface="Economica"/>
                <a:cs typeface="Economica"/>
                <a:sym typeface="Economica"/>
              </a:defRPr>
            </a:lvl7pPr>
            <a:lvl8pPr lvl="7" algn="ctr" rtl="0">
              <a:lnSpc>
                <a:spcPct val="100000"/>
              </a:lnSpc>
              <a:spcBef>
                <a:spcPts val="0"/>
              </a:spcBef>
              <a:spcAft>
                <a:spcPts val="0"/>
              </a:spcAft>
              <a:buSzPts val="2400"/>
              <a:buFont typeface="Economica"/>
              <a:buNone/>
              <a:defRPr sz="2400">
                <a:latin typeface="Economica"/>
                <a:ea typeface="Economica"/>
                <a:cs typeface="Economica"/>
                <a:sym typeface="Economica"/>
              </a:defRPr>
            </a:lvl8pPr>
            <a:lvl9pPr lvl="8" algn="ctr" rtl="0">
              <a:lnSpc>
                <a:spcPct val="100000"/>
              </a:lnSpc>
              <a:spcBef>
                <a:spcPts val="0"/>
              </a:spcBef>
              <a:spcAft>
                <a:spcPts val="0"/>
              </a:spcAft>
              <a:buSzPts val="2400"/>
              <a:buFont typeface="Economica"/>
              <a:buNone/>
              <a:defRPr sz="2400">
                <a:latin typeface="Economica"/>
                <a:ea typeface="Economica"/>
                <a:cs typeface="Economica"/>
                <a:sym typeface="Economica"/>
              </a:defRPr>
            </a:lvl9pPr>
          </a:lstStyle>
          <a:p>
            <a:endParaRPr/>
          </a:p>
        </p:txBody>
      </p:sp>
      <p:sp>
        <p:nvSpPr>
          <p:cNvPr id="46" name="Google Shape;46;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1600"/>
              </a:spcBef>
              <a:spcAft>
                <a:spcPts val="0"/>
              </a:spcAft>
              <a:buClr>
                <a:schemeClr val="lt1"/>
              </a:buClr>
              <a:buSzPts val="1400"/>
              <a:buChar char="○"/>
              <a:defRPr>
                <a:solidFill>
                  <a:schemeClr val="lt1"/>
                </a:solidFill>
              </a:defRPr>
            </a:lvl2pPr>
            <a:lvl3pPr marL="1371600" lvl="2" indent="-317500" rtl="0">
              <a:spcBef>
                <a:spcPts val="1600"/>
              </a:spcBef>
              <a:spcAft>
                <a:spcPts val="0"/>
              </a:spcAft>
              <a:buClr>
                <a:schemeClr val="lt1"/>
              </a:buClr>
              <a:buSzPts val="1400"/>
              <a:buChar char="■"/>
              <a:defRPr>
                <a:solidFill>
                  <a:schemeClr val="lt1"/>
                </a:solidFill>
              </a:defRPr>
            </a:lvl3pPr>
            <a:lvl4pPr marL="1828800" lvl="3" indent="-317500" rtl="0">
              <a:spcBef>
                <a:spcPts val="1600"/>
              </a:spcBef>
              <a:spcAft>
                <a:spcPts val="0"/>
              </a:spcAft>
              <a:buClr>
                <a:schemeClr val="lt1"/>
              </a:buClr>
              <a:buSzPts val="1400"/>
              <a:buChar char="●"/>
              <a:defRPr>
                <a:solidFill>
                  <a:schemeClr val="lt1"/>
                </a:solidFill>
              </a:defRPr>
            </a:lvl4pPr>
            <a:lvl5pPr marL="2286000" lvl="4" indent="-317500" rtl="0">
              <a:spcBef>
                <a:spcPts val="1600"/>
              </a:spcBef>
              <a:spcAft>
                <a:spcPts val="0"/>
              </a:spcAft>
              <a:buClr>
                <a:schemeClr val="lt1"/>
              </a:buClr>
              <a:buSzPts val="1400"/>
              <a:buChar char="○"/>
              <a:defRPr>
                <a:solidFill>
                  <a:schemeClr val="lt1"/>
                </a:solidFill>
              </a:defRPr>
            </a:lvl5pPr>
            <a:lvl6pPr marL="2743200" lvl="5" indent="-317500" rtl="0">
              <a:spcBef>
                <a:spcPts val="1600"/>
              </a:spcBef>
              <a:spcAft>
                <a:spcPts val="0"/>
              </a:spcAft>
              <a:buClr>
                <a:schemeClr val="lt1"/>
              </a:buClr>
              <a:buSzPts val="1400"/>
              <a:buChar char="■"/>
              <a:defRPr>
                <a:solidFill>
                  <a:schemeClr val="lt1"/>
                </a:solidFill>
              </a:defRPr>
            </a:lvl6pPr>
            <a:lvl7pPr marL="3200400" lvl="6" indent="-317500" rtl="0">
              <a:spcBef>
                <a:spcPts val="1600"/>
              </a:spcBef>
              <a:spcAft>
                <a:spcPts val="0"/>
              </a:spcAft>
              <a:buClr>
                <a:schemeClr val="lt1"/>
              </a:buClr>
              <a:buSzPts val="1400"/>
              <a:buChar char="●"/>
              <a:defRPr>
                <a:solidFill>
                  <a:schemeClr val="lt1"/>
                </a:solidFill>
              </a:defRPr>
            </a:lvl7pPr>
            <a:lvl8pPr marL="3657600" lvl="7" indent="-317500" rtl="0">
              <a:spcBef>
                <a:spcPts val="1600"/>
              </a:spcBef>
              <a:spcAft>
                <a:spcPts val="0"/>
              </a:spcAft>
              <a:buClr>
                <a:schemeClr val="lt1"/>
              </a:buClr>
              <a:buSzPts val="1400"/>
              <a:buChar char="○"/>
              <a:defRPr>
                <a:solidFill>
                  <a:schemeClr val="lt1"/>
                </a:solidFill>
              </a:defRPr>
            </a:lvl8pPr>
            <a:lvl9pPr marL="4114800" lvl="8" indent="-317500" rtl="0">
              <a:spcBef>
                <a:spcPts val="1600"/>
              </a:spcBef>
              <a:spcAft>
                <a:spcPts val="1600"/>
              </a:spcAft>
              <a:buClr>
                <a:schemeClr val="lt1"/>
              </a:buClr>
              <a:buSzPts val="1400"/>
              <a:buChar char="■"/>
              <a:defRPr>
                <a:solidFill>
                  <a:schemeClr val="lt1"/>
                </a:solidFill>
              </a:defRPr>
            </a:lvl9pPr>
          </a:lstStyle>
          <a:p>
            <a:endParaRPr/>
          </a:p>
        </p:txBody>
      </p:sp>
      <p:sp>
        <p:nvSpPr>
          <p:cNvPr id="47" name="Google Shape;47;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8"/>
        <p:cNvGrpSpPr/>
        <p:nvPr/>
      </p:nvGrpSpPr>
      <p:grpSpPr>
        <a:xfrm>
          <a:off x="0" y="0"/>
          <a:ext cx="0" cy="0"/>
          <a:chOff x="0" y="0"/>
          <a:chExt cx="0" cy="0"/>
        </a:xfrm>
      </p:grpSpPr>
      <p:sp>
        <p:nvSpPr>
          <p:cNvPr id="49" name="Google Shape;49;p10"/>
          <p:cNvSpPr txBox="1">
            <a:spLocks noGrp="1"/>
          </p:cNvSpPr>
          <p:nvPr>
            <p:ph type="body" idx="1"/>
          </p:nvPr>
        </p:nvSpPr>
        <p:spPr>
          <a:xfrm>
            <a:off x="319500" y="4218925"/>
            <a:ext cx="5998800" cy="598800"/>
          </a:xfrm>
          <a:prstGeom prst="rect">
            <a:avLst/>
          </a:prstGeom>
        </p:spPr>
        <p:txBody>
          <a:bodyPr spcFirstLastPara="1" wrap="square" lIns="91425" tIns="91425" rIns="91425" bIns="91425" anchor="ctr" anchorCtr="0"/>
          <a:lstStyle>
            <a:lvl1pPr marL="457200" lvl="0" indent="-228600" rtl="0">
              <a:lnSpc>
                <a:spcPct val="100000"/>
              </a:lnSpc>
              <a:spcBef>
                <a:spcPts val="0"/>
              </a:spcBef>
              <a:spcAft>
                <a:spcPts val="0"/>
              </a:spcAft>
              <a:buSzPts val="2400"/>
              <a:buFont typeface="Economica"/>
              <a:buNone/>
              <a:defRPr sz="2400">
                <a:latin typeface="Economica"/>
                <a:ea typeface="Economica"/>
                <a:cs typeface="Economica"/>
                <a:sym typeface="Economica"/>
              </a:defRPr>
            </a:lvl1pPr>
          </a:lstStyle>
          <a:p>
            <a:endParaRPr/>
          </a:p>
        </p:txBody>
      </p:sp>
      <p:sp>
        <p:nvSpPr>
          <p:cNvPr id="50" name="Google Shape;50;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lux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lstStyle>
            <a:lvl1pPr lvl="0"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1pPr>
            <a:lvl2pPr lvl="1"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2pPr>
            <a:lvl3pPr lvl="2"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3pPr>
            <a:lvl4pPr lvl="3"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4pPr>
            <a:lvl5pPr lvl="4"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5pPr>
            <a:lvl6pPr lvl="5"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6pPr>
            <a:lvl7pPr lvl="6"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7pPr>
            <a:lvl8pPr lvl="7"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8pPr>
            <a:lvl9pPr lvl="8" rt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9pPr>
          </a:lstStyle>
          <a:p>
            <a:endParaRPr/>
          </a:p>
        </p:txBody>
      </p:sp>
      <p:sp>
        <p:nvSpPr>
          <p:cNvPr id="7" name="Google Shape;7;p1"/>
          <p:cNvSpPr txBox="1">
            <a:spLocks noGrp="1"/>
          </p:cNvSpPr>
          <p:nvPr>
            <p:ph type="body" idx="1"/>
          </p:nvPr>
        </p:nvSpPr>
        <p:spPr>
          <a:xfrm>
            <a:off x="311700" y="1225225"/>
            <a:ext cx="8520600" cy="3354000"/>
          </a:xfrm>
          <a:prstGeom prst="rect">
            <a:avLst/>
          </a:prstGeom>
          <a:noFill/>
          <a:ln>
            <a:noFill/>
          </a:ln>
        </p:spPr>
        <p:txBody>
          <a:bodyPr spcFirstLastPara="1" wrap="square" lIns="91425" tIns="91425" rIns="91425" bIns="91425" anchor="t" anchorCtr="0"/>
          <a:lstStyle>
            <a:lvl1pPr marL="457200" lvl="0" indent="-342900" rtl="0">
              <a:lnSpc>
                <a:spcPct val="115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rtl="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rtl="0">
              <a:lnSpc>
                <a:spcPct val="115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1"/>
                </a:solidFill>
                <a:latin typeface="Economica"/>
                <a:ea typeface="Economica"/>
                <a:cs typeface="Economica"/>
                <a:sym typeface="Economica"/>
              </a:defRPr>
            </a:lvl1pPr>
            <a:lvl2pPr lvl="1" algn="r" rtl="0">
              <a:buNone/>
              <a:defRPr sz="1000">
                <a:solidFill>
                  <a:schemeClr val="dk1"/>
                </a:solidFill>
                <a:latin typeface="Economica"/>
                <a:ea typeface="Economica"/>
                <a:cs typeface="Economica"/>
                <a:sym typeface="Economica"/>
              </a:defRPr>
            </a:lvl2pPr>
            <a:lvl3pPr lvl="2" algn="r" rtl="0">
              <a:buNone/>
              <a:defRPr sz="1000">
                <a:solidFill>
                  <a:schemeClr val="dk1"/>
                </a:solidFill>
                <a:latin typeface="Economica"/>
                <a:ea typeface="Economica"/>
                <a:cs typeface="Economica"/>
                <a:sym typeface="Economica"/>
              </a:defRPr>
            </a:lvl3pPr>
            <a:lvl4pPr lvl="3" algn="r" rtl="0">
              <a:buNone/>
              <a:defRPr sz="1000">
                <a:solidFill>
                  <a:schemeClr val="dk1"/>
                </a:solidFill>
                <a:latin typeface="Economica"/>
                <a:ea typeface="Economica"/>
                <a:cs typeface="Economica"/>
                <a:sym typeface="Economica"/>
              </a:defRPr>
            </a:lvl4pPr>
            <a:lvl5pPr lvl="4" algn="r" rtl="0">
              <a:buNone/>
              <a:defRPr sz="1000">
                <a:solidFill>
                  <a:schemeClr val="dk1"/>
                </a:solidFill>
                <a:latin typeface="Economica"/>
                <a:ea typeface="Economica"/>
                <a:cs typeface="Economica"/>
                <a:sym typeface="Economica"/>
              </a:defRPr>
            </a:lvl5pPr>
            <a:lvl6pPr lvl="5" algn="r" rtl="0">
              <a:buNone/>
              <a:defRPr sz="1000">
                <a:solidFill>
                  <a:schemeClr val="dk1"/>
                </a:solidFill>
                <a:latin typeface="Economica"/>
                <a:ea typeface="Economica"/>
                <a:cs typeface="Economica"/>
                <a:sym typeface="Economica"/>
              </a:defRPr>
            </a:lvl6pPr>
            <a:lvl7pPr lvl="6" algn="r" rtl="0">
              <a:buNone/>
              <a:defRPr sz="1000">
                <a:solidFill>
                  <a:schemeClr val="dk1"/>
                </a:solidFill>
                <a:latin typeface="Economica"/>
                <a:ea typeface="Economica"/>
                <a:cs typeface="Economica"/>
                <a:sym typeface="Economica"/>
              </a:defRPr>
            </a:lvl7pPr>
            <a:lvl8pPr lvl="7" algn="r" rtl="0">
              <a:buNone/>
              <a:defRPr sz="1000">
                <a:solidFill>
                  <a:schemeClr val="dk1"/>
                </a:solidFill>
                <a:latin typeface="Economica"/>
                <a:ea typeface="Economica"/>
                <a:cs typeface="Economica"/>
                <a:sym typeface="Economica"/>
              </a:defRPr>
            </a:lvl8pPr>
            <a:lvl9pPr lvl="8" algn="r" rtl="0">
              <a:buNone/>
              <a:defRPr sz="1000">
                <a:solidFill>
                  <a:schemeClr val="dk1"/>
                </a:solidFill>
                <a:latin typeface="Economica"/>
                <a:ea typeface="Economica"/>
                <a:cs typeface="Economica"/>
                <a:sym typeface="Economica"/>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hyperlink" Target="https://www.youtube.com/channel/UCHY3RpKWkwvQOeBS6jiRHmw/playlists"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hyperlink" Target="http://alenaprojects.s3-us-east-2.amazonaws.com/Portfolio/MetaliterateLearner/story_html5.html"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8" Type="http://schemas.openxmlformats.org/officeDocument/2006/relationships/hyperlink" Target="https://metaliteracy1.files.wordpress.com/2019/05/metaliterate-social-media-users.pdf" TargetMode="External"/><Relationship Id="rId3" Type="http://schemas.openxmlformats.org/officeDocument/2006/relationships/image" Target="../media/image17.png"/><Relationship Id="rId7" Type="http://schemas.openxmlformats.org/officeDocument/2006/relationships/image" Target="../media/image19.png"/><Relationship Id="rId12" Type="http://schemas.openxmlformats.org/officeDocument/2006/relationships/hyperlink" Target="https://spark.adobe.com/page/YM0wTkw4tjaXZ/" TargetMode="External"/><Relationship Id="rId2" Type="http://schemas.openxmlformats.org/officeDocument/2006/relationships/notesSlide" Target="../notesSlides/notesSlide27.xml"/><Relationship Id="rId1" Type="http://schemas.openxmlformats.org/officeDocument/2006/relationships/slideLayout" Target="../slideLayouts/slideLayout9.xml"/><Relationship Id="rId6" Type="http://schemas.openxmlformats.org/officeDocument/2006/relationships/hyperlink" Target="https://technoped.netboard.me/confirm_bias/" TargetMode="External"/><Relationship Id="rId11" Type="http://schemas.openxmlformats.org/officeDocument/2006/relationships/image" Target="../media/image21.png"/><Relationship Id="rId5" Type="http://schemas.openxmlformats.org/officeDocument/2006/relationships/hyperlink" Target="https://youtu.be/IhS6pDcJJEs" TargetMode="External"/><Relationship Id="rId10" Type="http://schemas.openxmlformats.org/officeDocument/2006/relationships/hyperlink" Target="https://prezi.com/mymziecdwlwl/fighting-fake-news/" TargetMode="External"/><Relationship Id="rId4" Type="http://schemas.openxmlformats.org/officeDocument/2006/relationships/image" Target="../media/image18.png"/><Relationship Id="rId9" Type="http://schemas.openxmlformats.org/officeDocument/2006/relationships/image" Target="../media/image20.pn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9.x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hyperlink" Target="https://learning.buffalo.edu/courses/course-v1:UBx+IITG.Sp19.1x+Sp2018/about"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crl.acrl.org/content/72/1/62.full.pdf"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3"/>
          <p:cNvSpPr txBox="1">
            <a:spLocks noGrp="1"/>
          </p:cNvSpPr>
          <p:nvPr>
            <p:ph type="title"/>
          </p:nvPr>
        </p:nvSpPr>
        <p:spPr>
          <a:xfrm>
            <a:off x="773700" y="1806450"/>
            <a:ext cx="7596600" cy="1530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Advancing Metaliteracy in a Post-Truth World through the Design of a Global MOOC </a:t>
            </a:r>
            <a:endParaRPr/>
          </a:p>
        </p:txBody>
      </p:sp>
      <p:pic>
        <p:nvPicPr>
          <p:cNvPr id="63" name="Google Shape;63;p13"/>
          <p:cNvPicPr preferRelativeResize="0"/>
          <p:nvPr/>
        </p:nvPicPr>
        <p:blipFill>
          <a:blip r:embed="rId3">
            <a:alphaModFix/>
          </a:blip>
          <a:stretch>
            <a:fillRect/>
          </a:stretch>
        </p:blipFill>
        <p:spPr>
          <a:xfrm>
            <a:off x="523925" y="3706800"/>
            <a:ext cx="847725" cy="838200"/>
          </a:xfrm>
          <a:prstGeom prst="rect">
            <a:avLst/>
          </a:prstGeom>
          <a:noFill/>
          <a:ln>
            <a:noFill/>
          </a:ln>
        </p:spPr>
      </p:pic>
      <p:sp>
        <p:nvSpPr>
          <p:cNvPr id="64" name="Google Shape;64;p13"/>
          <p:cNvSpPr txBox="1"/>
          <p:nvPr/>
        </p:nvSpPr>
        <p:spPr>
          <a:xfrm>
            <a:off x="1249900" y="3935900"/>
            <a:ext cx="1636800" cy="526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600">
                <a:latin typeface="Open Sans"/>
                <a:ea typeface="Open Sans"/>
                <a:cs typeface="Open Sans"/>
                <a:sym typeface="Open Sans"/>
              </a:rPr>
              <a:t>#metaliteracy</a:t>
            </a:r>
            <a:endParaRPr sz="1600">
              <a:latin typeface="Open Sans"/>
              <a:ea typeface="Open Sans"/>
              <a:cs typeface="Open Sans"/>
              <a:sym typeface="Open Sans"/>
            </a:endParaRPr>
          </a:p>
        </p:txBody>
      </p:sp>
      <p:sp>
        <p:nvSpPr>
          <p:cNvPr id="65" name="Google Shape;65;p13"/>
          <p:cNvSpPr txBox="1">
            <a:spLocks noGrp="1"/>
          </p:cNvSpPr>
          <p:nvPr>
            <p:ph type="subTitle" idx="4294967295"/>
          </p:nvPr>
        </p:nvSpPr>
        <p:spPr>
          <a:xfrm>
            <a:off x="4741625" y="3779735"/>
            <a:ext cx="4325100" cy="914100"/>
          </a:xfrm>
          <a:prstGeom prst="rect">
            <a:avLst/>
          </a:prstGeom>
        </p:spPr>
        <p:txBody>
          <a:bodyPr spcFirstLastPara="1" wrap="square" lIns="91425" tIns="91425" rIns="91425" bIns="91425" anchor="ctr" anchorCtr="0">
            <a:noAutofit/>
          </a:bodyPr>
          <a:lstStyle/>
          <a:p>
            <a:pPr marL="0" lvl="0" indent="0" algn="l" rtl="0">
              <a:lnSpc>
                <a:spcPct val="150000"/>
              </a:lnSpc>
              <a:spcBef>
                <a:spcPts val="0"/>
              </a:spcBef>
              <a:spcAft>
                <a:spcPts val="0"/>
              </a:spcAft>
              <a:buNone/>
            </a:pPr>
            <a:r>
              <a:rPr lang="en" sz="1300" dirty="0">
                <a:solidFill>
                  <a:srgbClr val="434343"/>
                </a:solidFill>
                <a:latin typeface="Arial"/>
                <a:ea typeface="Arial"/>
                <a:cs typeface="Arial"/>
                <a:sym typeface="Arial"/>
              </a:rPr>
              <a:t>Thomas P. Mackey, SUNY Empire State College</a:t>
            </a:r>
            <a:endParaRPr sz="1300" dirty="0">
              <a:solidFill>
                <a:srgbClr val="434343"/>
              </a:solidFill>
              <a:latin typeface="Arial"/>
              <a:ea typeface="Arial"/>
              <a:cs typeface="Arial"/>
              <a:sym typeface="Arial"/>
            </a:endParaRPr>
          </a:p>
          <a:p>
            <a:pPr marL="0" lvl="0" indent="0" algn="l" rtl="0">
              <a:lnSpc>
                <a:spcPct val="150000"/>
              </a:lnSpc>
              <a:spcBef>
                <a:spcPts val="0"/>
              </a:spcBef>
              <a:spcAft>
                <a:spcPts val="0"/>
              </a:spcAft>
              <a:buNone/>
            </a:pPr>
            <a:r>
              <a:rPr lang="en" sz="1300" dirty="0">
                <a:solidFill>
                  <a:srgbClr val="434343"/>
                </a:solidFill>
                <a:latin typeface="Arial"/>
                <a:ea typeface="Arial"/>
                <a:cs typeface="Arial"/>
                <a:sym typeface="Arial"/>
              </a:rPr>
              <a:t>Trudi E. Jacobson, University at Albany</a:t>
            </a:r>
            <a:endParaRPr sz="1300" dirty="0">
              <a:solidFill>
                <a:srgbClr val="434343"/>
              </a:solidFill>
              <a:latin typeface="Arial"/>
              <a:ea typeface="Arial"/>
              <a:cs typeface="Arial"/>
              <a:sym typeface="Arial"/>
            </a:endParaRPr>
          </a:p>
          <a:p>
            <a:pPr marL="0" lvl="0" indent="0" algn="l" rtl="0">
              <a:lnSpc>
                <a:spcPct val="150000"/>
              </a:lnSpc>
              <a:spcBef>
                <a:spcPts val="0"/>
              </a:spcBef>
              <a:spcAft>
                <a:spcPts val="0"/>
              </a:spcAft>
              <a:buClr>
                <a:schemeClr val="dk1"/>
              </a:buClr>
              <a:buSzPts val="1100"/>
              <a:buFont typeface="Arial"/>
              <a:buNone/>
            </a:pPr>
            <a:r>
              <a:rPr lang="en" sz="1300" dirty="0">
                <a:solidFill>
                  <a:srgbClr val="434343"/>
                </a:solidFill>
                <a:latin typeface="Arial"/>
                <a:ea typeface="Arial"/>
                <a:cs typeface="Arial"/>
                <a:sym typeface="Arial"/>
              </a:rPr>
              <a:t>Kelsey L. O’Brien, University at Albany</a:t>
            </a:r>
            <a:endParaRPr sz="1300" dirty="0">
              <a:solidFill>
                <a:srgbClr val="434343"/>
              </a:solidFill>
              <a:latin typeface="Arial"/>
              <a:ea typeface="Arial"/>
              <a:cs typeface="Arial"/>
              <a:sym typeface="Arial"/>
            </a:endParaRPr>
          </a:p>
          <a:p>
            <a:pPr marL="0" lvl="0" indent="0" algn="l" rtl="0">
              <a:lnSpc>
                <a:spcPct val="150000"/>
              </a:lnSpc>
              <a:spcBef>
                <a:spcPts val="0"/>
              </a:spcBef>
              <a:spcAft>
                <a:spcPts val="0"/>
              </a:spcAft>
              <a:buClr>
                <a:schemeClr val="dk1"/>
              </a:buClr>
              <a:buSzPts val="1100"/>
              <a:buFont typeface="Arial"/>
              <a:buNone/>
            </a:pPr>
            <a:r>
              <a:rPr lang="en" sz="1300" dirty="0">
                <a:solidFill>
                  <a:srgbClr val="434343"/>
                </a:solidFill>
                <a:latin typeface="Arial"/>
                <a:ea typeface="Arial"/>
                <a:cs typeface="Arial"/>
                <a:sym typeface="Arial"/>
              </a:rPr>
              <a:t>Alena </a:t>
            </a:r>
            <a:r>
              <a:rPr lang="en" sz="1300" dirty="0" err="1">
                <a:solidFill>
                  <a:srgbClr val="434343"/>
                </a:solidFill>
                <a:latin typeface="Arial"/>
                <a:ea typeface="Arial"/>
                <a:cs typeface="Arial"/>
                <a:sym typeface="Arial"/>
              </a:rPr>
              <a:t>Rodick</a:t>
            </a:r>
            <a:r>
              <a:rPr lang="en" sz="1300" dirty="0">
                <a:solidFill>
                  <a:srgbClr val="434343"/>
                </a:solidFill>
                <a:latin typeface="Arial"/>
                <a:ea typeface="Arial"/>
                <a:cs typeface="Arial"/>
                <a:sym typeface="Arial"/>
              </a:rPr>
              <a:t>, SUNY Empire State College</a:t>
            </a:r>
            <a:endParaRPr sz="1300" dirty="0">
              <a:solidFill>
                <a:srgbClr val="434343"/>
              </a:solidFill>
              <a:latin typeface="Arial"/>
              <a:ea typeface="Arial"/>
              <a:cs typeface="Arial"/>
              <a:sym typeface="Arial"/>
            </a:endParaRPr>
          </a:p>
          <a:p>
            <a:pPr marL="0" lvl="0" indent="0" algn="l" rtl="0">
              <a:lnSpc>
                <a:spcPct val="150000"/>
              </a:lnSpc>
              <a:spcBef>
                <a:spcPts val="0"/>
              </a:spcBef>
              <a:spcAft>
                <a:spcPts val="0"/>
              </a:spcAft>
              <a:buClr>
                <a:schemeClr val="dk1"/>
              </a:buClr>
              <a:buSzPts val="1100"/>
              <a:buFont typeface="Arial"/>
              <a:buNone/>
            </a:pPr>
            <a:r>
              <a:rPr lang="en" sz="1300" dirty="0">
                <a:solidFill>
                  <a:srgbClr val="434343"/>
                </a:solidFill>
                <a:latin typeface="Arial"/>
                <a:ea typeface="Arial"/>
                <a:cs typeface="Arial"/>
                <a:sym typeface="Arial"/>
              </a:rPr>
              <a:t>Christine Paige, SUNY Empire State College</a:t>
            </a:r>
            <a:endParaRPr sz="1300" dirty="0">
              <a:solidFill>
                <a:srgbClr val="434343"/>
              </a:solidFill>
              <a:latin typeface="Arial"/>
              <a:ea typeface="Arial"/>
              <a:cs typeface="Arial"/>
              <a:sym typeface="Arial"/>
            </a:endParaRPr>
          </a:p>
        </p:txBody>
      </p:sp>
      <p:sp>
        <p:nvSpPr>
          <p:cNvPr id="66" name="Google Shape;66;p13"/>
          <p:cNvSpPr txBox="1"/>
          <p:nvPr/>
        </p:nvSpPr>
        <p:spPr>
          <a:xfrm>
            <a:off x="5893375" y="619975"/>
            <a:ext cx="2825700" cy="81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latin typeface="Open Sans"/>
                <a:ea typeface="Open Sans"/>
                <a:cs typeface="Open Sans"/>
                <a:sym typeface="Open Sans"/>
              </a:rPr>
              <a:t>SUNY CIT 2019</a:t>
            </a:r>
            <a:r>
              <a:rPr lang="en" sz="1500">
                <a:latin typeface="Open Sans"/>
                <a:ea typeface="Open Sans"/>
                <a:cs typeface="Open Sans"/>
                <a:sym typeface="Open Sans"/>
              </a:rPr>
              <a:t> Conference on Instruction &amp; Technology</a:t>
            </a:r>
            <a:endParaRPr sz="1500">
              <a:latin typeface="Open Sans"/>
              <a:ea typeface="Open Sans"/>
              <a:cs typeface="Open Sans"/>
              <a:sym typeface="Open Sans"/>
            </a:endParaRPr>
          </a:p>
          <a:p>
            <a:pPr marL="0" lvl="0" indent="0" algn="l" rtl="0">
              <a:spcBef>
                <a:spcPts val="0"/>
              </a:spcBef>
              <a:spcAft>
                <a:spcPts val="0"/>
              </a:spcAft>
              <a:buNone/>
            </a:pPr>
            <a:r>
              <a:rPr lang="en" sz="1500">
                <a:latin typeface="Open Sans"/>
                <a:ea typeface="Open Sans"/>
                <a:cs typeface="Open Sans"/>
                <a:sym typeface="Open Sans"/>
              </a:rPr>
              <a:t>SUNY Purchase May 29, 2019</a:t>
            </a:r>
            <a:endParaRPr sz="1500">
              <a:latin typeface="Open Sans"/>
              <a:ea typeface="Open Sans"/>
              <a:cs typeface="Open Sans"/>
              <a:sym typeface="Open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grpSp>
        <p:nvGrpSpPr>
          <p:cNvPr id="130" name="Google Shape;130;p22"/>
          <p:cNvGrpSpPr/>
          <p:nvPr/>
        </p:nvGrpSpPr>
        <p:grpSpPr>
          <a:xfrm>
            <a:off x="2533625" y="667650"/>
            <a:ext cx="4076749" cy="4076749"/>
            <a:chOff x="2533625" y="667650"/>
            <a:chExt cx="4076749" cy="4076749"/>
          </a:xfrm>
        </p:grpSpPr>
        <p:pic>
          <p:nvPicPr>
            <p:cNvPr id="131" name="Google Shape;131;p22"/>
            <p:cNvPicPr preferRelativeResize="0"/>
            <p:nvPr/>
          </p:nvPicPr>
          <p:blipFill>
            <a:blip r:embed="rId3">
              <a:alphaModFix/>
            </a:blip>
            <a:stretch>
              <a:fillRect/>
            </a:stretch>
          </p:blipFill>
          <p:spPr>
            <a:xfrm>
              <a:off x="2533625" y="667650"/>
              <a:ext cx="4076749" cy="4076749"/>
            </a:xfrm>
            <a:prstGeom prst="rect">
              <a:avLst/>
            </a:prstGeom>
            <a:noFill/>
            <a:ln>
              <a:noFill/>
            </a:ln>
          </p:spPr>
        </p:pic>
        <p:pic>
          <p:nvPicPr>
            <p:cNvPr id="132" name="Google Shape;132;p22"/>
            <p:cNvPicPr preferRelativeResize="0"/>
            <p:nvPr/>
          </p:nvPicPr>
          <p:blipFill>
            <a:blip r:embed="rId4">
              <a:alphaModFix/>
            </a:blip>
            <a:stretch>
              <a:fillRect/>
            </a:stretch>
          </p:blipFill>
          <p:spPr>
            <a:xfrm>
              <a:off x="2979800" y="1113825"/>
              <a:ext cx="3184405" cy="3184423"/>
            </a:xfrm>
            <a:prstGeom prst="rect">
              <a:avLst/>
            </a:prstGeom>
            <a:noFill/>
            <a:ln>
              <a:noFill/>
            </a:ln>
          </p:spPr>
        </p:pic>
      </p:grpSp>
      <p:sp>
        <p:nvSpPr>
          <p:cNvPr id="133" name="Google Shape;133;p22"/>
          <p:cNvSpPr txBox="1">
            <a:spLocks noGrp="1"/>
          </p:cNvSpPr>
          <p:nvPr>
            <p:ph type="title"/>
          </p:nvPr>
        </p:nvSpPr>
        <p:spPr>
          <a:xfrm>
            <a:off x="227375" y="0"/>
            <a:ext cx="8520600" cy="667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800"/>
              <a:t>Metaliterate Learner Roles</a:t>
            </a:r>
            <a:endParaRPr sz="3800"/>
          </a:p>
        </p:txBody>
      </p:sp>
      <p:sp>
        <p:nvSpPr>
          <p:cNvPr id="134" name="Google Shape;134;p22"/>
          <p:cNvSpPr txBox="1">
            <a:spLocks noGrp="1"/>
          </p:cNvSpPr>
          <p:nvPr>
            <p:ph type="body" idx="1"/>
          </p:nvPr>
        </p:nvSpPr>
        <p:spPr>
          <a:xfrm>
            <a:off x="311700" y="4744400"/>
            <a:ext cx="8520600" cy="3408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1200"/>
              <a:t>Mackey and Jacobson (2014). Metaliteracy: Reinventing Information Literacy to Empower Learners</a:t>
            </a:r>
            <a:endParaRPr sz="1200"/>
          </a:p>
        </p:txBody>
      </p:sp>
      <p:pic>
        <p:nvPicPr>
          <p:cNvPr id="135" name="Google Shape;135;p22"/>
          <p:cNvPicPr preferRelativeResize="0"/>
          <p:nvPr/>
        </p:nvPicPr>
        <p:blipFill>
          <a:blip r:embed="rId4">
            <a:alphaModFix/>
          </a:blip>
          <a:stretch>
            <a:fillRect/>
          </a:stretch>
        </p:blipFill>
        <p:spPr>
          <a:xfrm>
            <a:off x="2970513" y="1104450"/>
            <a:ext cx="3202984" cy="320298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5"/>
                                        </p:tgtEl>
                                        <p:attrNameLst>
                                          <p:attrName>style.visibility</p:attrName>
                                        </p:attrNameLst>
                                      </p:cBhvr>
                                      <p:to>
                                        <p:strVal val="visible"/>
                                      </p:to>
                                    </p:set>
                                    <p:animEffect transition="in" filter="fade">
                                      <p:cBhvr>
                                        <p:cTn id="7" dur="1000"/>
                                        <p:tgtEl>
                                          <p:spTgt spid="13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30"/>
                                        </p:tgtEl>
                                        <p:attrNameLst>
                                          <p:attrName>style.visibility</p:attrName>
                                        </p:attrNameLst>
                                      </p:cBhvr>
                                      <p:to>
                                        <p:strVal val="visible"/>
                                      </p:to>
                                    </p:set>
                                    <p:animEffect transition="in" filter="fade">
                                      <p:cBhvr>
                                        <p:cTn id="11" dur="1000"/>
                                        <p:tgtEl>
                                          <p:spTgt spid="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3"/>
          <p:cNvSpPr txBox="1">
            <a:spLocks noGrp="1"/>
          </p:cNvSpPr>
          <p:nvPr>
            <p:ph type="title"/>
          </p:nvPr>
        </p:nvSpPr>
        <p:spPr>
          <a:xfrm>
            <a:off x="227375" y="0"/>
            <a:ext cx="8520600" cy="667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800"/>
              <a:t>Metaliterate Learner Characteristics</a:t>
            </a:r>
            <a:endParaRPr sz="3800"/>
          </a:p>
        </p:txBody>
      </p:sp>
      <p:sp>
        <p:nvSpPr>
          <p:cNvPr id="141" name="Google Shape;141;p23"/>
          <p:cNvSpPr txBox="1">
            <a:spLocks noGrp="1"/>
          </p:cNvSpPr>
          <p:nvPr>
            <p:ph type="body" idx="1"/>
          </p:nvPr>
        </p:nvSpPr>
        <p:spPr>
          <a:xfrm>
            <a:off x="311700" y="4592000"/>
            <a:ext cx="8520600" cy="3408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sz="1200"/>
              <a:t>Mackey and Jacobson (2019). Metaliterate Learning for the Post-Truth World</a:t>
            </a:r>
            <a:endParaRPr sz="1200"/>
          </a:p>
        </p:txBody>
      </p:sp>
      <p:pic>
        <p:nvPicPr>
          <p:cNvPr id="142" name="Google Shape;142;p23"/>
          <p:cNvPicPr preferRelativeResize="0"/>
          <p:nvPr/>
        </p:nvPicPr>
        <p:blipFill>
          <a:blip r:embed="rId3">
            <a:alphaModFix/>
          </a:blip>
          <a:stretch>
            <a:fillRect/>
          </a:stretch>
        </p:blipFill>
        <p:spPr>
          <a:xfrm>
            <a:off x="2017650" y="741225"/>
            <a:ext cx="4714148" cy="39294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42"/>
                                        </p:tgtEl>
                                        <p:attrNameLst>
                                          <p:attrName>style.visibility</p:attrName>
                                        </p:attrNameLst>
                                      </p:cBhvr>
                                      <p:to>
                                        <p:strVal val="visible"/>
                                      </p:to>
                                    </p:set>
                                    <p:anim calcmode="lin" valueType="num">
                                      <p:cBhvr additive="base">
                                        <p:cTn id="7" dur="1000"/>
                                        <p:tgtEl>
                                          <p:spTgt spid="142"/>
                                        </p:tgtEl>
                                        <p:attrNameLst>
                                          <p:attrName>ppt_w</p:attrName>
                                        </p:attrNameLst>
                                      </p:cBhvr>
                                      <p:tavLst>
                                        <p:tav tm="0">
                                          <p:val>
                                            <p:strVal val="0"/>
                                          </p:val>
                                        </p:tav>
                                        <p:tav tm="100000">
                                          <p:val>
                                            <p:strVal val="#ppt_w"/>
                                          </p:val>
                                        </p:tav>
                                      </p:tavLst>
                                    </p:anim>
                                    <p:anim calcmode="lin" valueType="num">
                                      <p:cBhvr additive="base">
                                        <p:cTn id="8" dur="1000"/>
                                        <p:tgtEl>
                                          <p:spTgt spid="142"/>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4"/>
          <p:cNvSpPr txBox="1">
            <a:spLocks noGrp="1"/>
          </p:cNvSpPr>
          <p:nvPr>
            <p:ph type="title"/>
          </p:nvPr>
        </p:nvSpPr>
        <p:spPr>
          <a:xfrm>
            <a:off x="773700" y="1806450"/>
            <a:ext cx="7596600" cy="1530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Open edX</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5"/>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Open edX Features We Appreciated</a:t>
            </a:r>
            <a:endParaRPr/>
          </a:p>
        </p:txBody>
      </p:sp>
      <p:sp>
        <p:nvSpPr>
          <p:cNvPr id="153" name="Google Shape;153;p25"/>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Video </a:t>
            </a:r>
            <a:endParaRPr/>
          </a:p>
          <a:p>
            <a:pPr marL="457200" lvl="0" indent="-342900" algn="l" rtl="0">
              <a:spcBef>
                <a:spcPts val="1000"/>
              </a:spcBef>
              <a:spcAft>
                <a:spcPts val="0"/>
              </a:spcAft>
              <a:buSzPts val="1800"/>
              <a:buChar char="●"/>
            </a:pPr>
            <a:r>
              <a:rPr lang="en"/>
              <a:t>Surveys</a:t>
            </a:r>
            <a:endParaRPr/>
          </a:p>
          <a:p>
            <a:pPr marL="457200" lvl="0" indent="-342900" algn="l" rtl="0">
              <a:spcBef>
                <a:spcPts val="1000"/>
              </a:spcBef>
              <a:spcAft>
                <a:spcPts val="0"/>
              </a:spcAft>
              <a:buSzPts val="1800"/>
              <a:buChar char="●"/>
            </a:pPr>
            <a:r>
              <a:rPr lang="en"/>
              <a:t>Word clouds</a:t>
            </a:r>
            <a:endParaRPr/>
          </a:p>
          <a:p>
            <a:pPr marL="457200" lvl="0" indent="-342900" algn="l" rtl="0">
              <a:spcBef>
                <a:spcPts val="1000"/>
              </a:spcBef>
              <a:spcAft>
                <a:spcPts val="0"/>
              </a:spcAft>
              <a:buSzPts val="1800"/>
              <a:buChar char="●"/>
            </a:pPr>
            <a:r>
              <a:rPr lang="en"/>
              <a:t>Discussions</a:t>
            </a:r>
            <a:endParaRPr/>
          </a:p>
          <a:p>
            <a:pPr marL="457200" lvl="0" indent="-342900" algn="l" rtl="0">
              <a:spcBef>
                <a:spcPts val="1000"/>
              </a:spcBef>
              <a:spcAft>
                <a:spcPts val="0"/>
              </a:spcAft>
              <a:buSzPts val="1800"/>
              <a:buChar char="●"/>
            </a:pPr>
            <a:r>
              <a:rPr lang="en"/>
              <a:t>Self-check questions</a:t>
            </a:r>
            <a:endParaRPr/>
          </a:p>
          <a:p>
            <a:pPr marL="457200" lvl="0" indent="-342900" algn="l" rtl="0">
              <a:spcBef>
                <a:spcPts val="1000"/>
              </a:spcBef>
              <a:spcAft>
                <a:spcPts val="1000"/>
              </a:spcAft>
              <a:buSzPts val="1800"/>
              <a:buChar char="●"/>
            </a:pPr>
            <a:r>
              <a:rPr lang="en"/>
              <a:t>Platform user-friendly during development process, thanks to the support of our instructional designer!</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6"/>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Big Picture Challenges</a:t>
            </a:r>
            <a:endParaRPr/>
          </a:p>
        </p:txBody>
      </p:sp>
      <p:sp>
        <p:nvSpPr>
          <p:cNvPr id="159" name="Google Shape;159;p26"/>
          <p:cNvSpPr txBox="1">
            <a:spLocks noGrp="1"/>
          </p:cNvSpPr>
          <p:nvPr>
            <p:ph type="body" idx="1"/>
          </p:nvPr>
        </p:nvSpPr>
        <p:spPr>
          <a:xfrm>
            <a:off x="311700" y="1424000"/>
            <a:ext cx="8520600" cy="3354000"/>
          </a:xfrm>
          <a:prstGeom prst="rect">
            <a:avLst/>
          </a:prstGeom>
        </p:spPr>
        <p:txBody>
          <a:bodyPr spcFirstLastPara="1" wrap="square" lIns="91425" tIns="91425" rIns="91425" bIns="91425" anchor="t" anchorCtr="0">
            <a:noAutofit/>
          </a:bodyPr>
          <a:lstStyle/>
          <a:p>
            <a:pPr marL="457200" lvl="0" indent="-368300" algn="l" rtl="0">
              <a:spcBef>
                <a:spcPts val="0"/>
              </a:spcBef>
              <a:spcAft>
                <a:spcPts val="0"/>
              </a:spcAft>
              <a:buSzPts val="2200"/>
              <a:buChar char="●"/>
            </a:pPr>
            <a:r>
              <a:rPr lang="en" sz="2200"/>
              <a:t>Open edX courses are not listed in EdX Catalog</a:t>
            </a:r>
            <a:endParaRPr sz="2200"/>
          </a:p>
          <a:p>
            <a:pPr marL="457200" lvl="0" indent="-368300" algn="l" rtl="0">
              <a:spcBef>
                <a:spcPts val="1000"/>
              </a:spcBef>
              <a:spcAft>
                <a:spcPts val="0"/>
              </a:spcAft>
              <a:buSzPts val="2200"/>
              <a:buChar char="●"/>
            </a:pPr>
            <a:r>
              <a:rPr lang="en" sz="2200"/>
              <a:t>Institutional branding</a:t>
            </a:r>
            <a:endParaRPr sz="2200"/>
          </a:p>
          <a:p>
            <a:pPr marL="457200" lvl="0" indent="-368300" algn="l" rtl="0">
              <a:spcBef>
                <a:spcPts val="1000"/>
              </a:spcBef>
              <a:spcAft>
                <a:spcPts val="0"/>
              </a:spcAft>
              <a:buSzPts val="2200"/>
              <a:buChar char="●"/>
            </a:pPr>
            <a:r>
              <a:rPr lang="en" sz="2200"/>
              <a:t>Unable to integrate digital badging</a:t>
            </a:r>
            <a:endParaRPr sz="2200"/>
          </a:p>
          <a:p>
            <a:pPr marL="457200" lvl="0" indent="-368300" algn="l" rtl="0">
              <a:spcBef>
                <a:spcPts val="1000"/>
              </a:spcBef>
              <a:spcAft>
                <a:spcPts val="0"/>
              </a:spcAft>
              <a:buSzPts val="2200"/>
              <a:buChar char="●"/>
            </a:pPr>
            <a:r>
              <a:rPr lang="en" sz="2200"/>
              <a:t>Third party tech support not always seamless</a:t>
            </a:r>
            <a:endParaRPr sz="2200"/>
          </a:p>
          <a:p>
            <a:pPr marL="457200" lvl="0" indent="-368300" algn="l" rtl="0">
              <a:spcBef>
                <a:spcPts val="1000"/>
              </a:spcBef>
              <a:spcAft>
                <a:spcPts val="1000"/>
              </a:spcAft>
              <a:buSzPts val="2200"/>
              <a:buChar char="●"/>
            </a:pPr>
            <a:r>
              <a:rPr lang="en" sz="2200"/>
              <a:t>Confusion over the type of support provided </a:t>
            </a:r>
            <a:endParaRPr sz="22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27"/>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Learner Experience Challenges</a:t>
            </a:r>
            <a:endParaRPr/>
          </a:p>
        </p:txBody>
      </p:sp>
      <p:sp>
        <p:nvSpPr>
          <p:cNvPr id="165" name="Google Shape;165;p27"/>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Autofit/>
          </a:bodyPr>
          <a:lstStyle/>
          <a:p>
            <a:pPr marL="457200" lvl="0" indent="-368300" algn="l" rtl="0">
              <a:spcBef>
                <a:spcPts val="0"/>
              </a:spcBef>
              <a:spcAft>
                <a:spcPts val="0"/>
              </a:spcAft>
              <a:buSzPts val="2200"/>
              <a:buChar char="●"/>
            </a:pPr>
            <a:r>
              <a:rPr lang="en" sz="2200"/>
              <a:t>Each learner started their own discussion thread</a:t>
            </a:r>
            <a:endParaRPr sz="2200"/>
          </a:p>
          <a:p>
            <a:pPr marL="457200" lvl="0" indent="-368300" algn="l" rtl="0">
              <a:spcBef>
                <a:spcPts val="1000"/>
              </a:spcBef>
              <a:spcAft>
                <a:spcPts val="0"/>
              </a:spcAft>
              <a:buSzPts val="2200"/>
              <a:buChar char="●"/>
            </a:pPr>
            <a:r>
              <a:rPr lang="en" sz="2200"/>
              <a:t>Last-minute technical problems with final project submissions</a:t>
            </a:r>
            <a:endParaRPr sz="2200"/>
          </a:p>
          <a:p>
            <a:pPr marL="457200" lvl="0" indent="-368300" algn="l" rtl="0">
              <a:spcBef>
                <a:spcPts val="1000"/>
              </a:spcBef>
              <a:spcAft>
                <a:spcPts val="0"/>
              </a:spcAft>
              <a:buSzPts val="2200"/>
              <a:buChar char="●"/>
            </a:pPr>
            <a:r>
              <a:rPr lang="en" sz="2200"/>
              <a:t>Limited functionality of course Wiki</a:t>
            </a:r>
            <a:endParaRPr sz="2200"/>
          </a:p>
          <a:p>
            <a:pPr marL="457200" lvl="0" indent="-368300" algn="l" rtl="0">
              <a:spcBef>
                <a:spcPts val="1000"/>
              </a:spcBef>
              <a:spcAft>
                <a:spcPts val="1000"/>
              </a:spcAft>
              <a:buSzPts val="2200"/>
              <a:buChar char="●"/>
            </a:pPr>
            <a:r>
              <a:rPr lang="en" sz="2200"/>
              <a:t>Lack of access to instructor email until the last few modules</a:t>
            </a:r>
            <a:endParaRPr sz="24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8"/>
          <p:cNvSpPr txBox="1">
            <a:spLocks noGrp="1"/>
          </p:cNvSpPr>
          <p:nvPr>
            <p:ph type="title"/>
          </p:nvPr>
        </p:nvSpPr>
        <p:spPr>
          <a:xfrm>
            <a:off x="773700" y="1806450"/>
            <a:ext cx="7596600" cy="1530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Learner Engagement</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29"/>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Total Enrollments</a:t>
            </a:r>
            <a:endParaRPr/>
          </a:p>
        </p:txBody>
      </p:sp>
      <p:pic>
        <p:nvPicPr>
          <p:cNvPr id="176" name="Google Shape;176;p29"/>
          <p:cNvPicPr preferRelativeResize="0"/>
          <p:nvPr/>
        </p:nvPicPr>
        <p:blipFill>
          <a:blip r:embed="rId3">
            <a:alphaModFix/>
          </a:blip>
          <a:stretch>
            <a:fillRect/>
          </a:stretch>
        </p:blipFill>
        <p:spPr>
          <a:xfrm>
            <a:off x="152400" y="1299625"/>
            <a:ext cx="8839204" cy="367293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30"/>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Learner Education</a:t>
            </a:r>
            <a:endParaRPr/>
          </a:p>
        </p:txBody>
      </p:sp>
      <p:pic>
        <p:nvPicPr>
          <p:cNvPr id="182" name="Google Shape;182;p30"/>
          <p:cNvPicPr preferRelativeResize="0"/>
          <p:nvPr/>
        </p:nvPicPr>
        <p:blipFill>
          <a:blip r:embed="rId3">
            <a:alphaModFix/>
          </a:blip>
          <a:stretch>
            <a:fillRect/>
          </a:stretch>
        </p:blipFill>
        <p:spPr>
          <a:xfrm>
            <a:off x="152400" y="1299625"/>
            <a:ext cx="8839204" cy="36642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31"/>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Learner Gender</a:t>
            </a:r>
            <a:endParaRPr/>
          </a:p>
        </p:txBody>
      </p:sp>
      <p:pic>
        <p:nvPicPr>
          <p:cNvPr id="188" name="Google Shape;188;p31"/>
          <p:cNvPicPr preferRelativeResize="0"/>
          <p:nvPr/>
        </p:nvPicPr>
        <p:blipFill>
          <a:blip r:embed="rId3">
            <a:alphaModFix/>
          </a:blip>
          <a:stretch>
            <a:fillRect/>
          </a:stretch>
        </p:blipFill>
        <p:spPr>
          <a:xfrm>
            <a:off x="152400" y="1299625"/>
            <a:ext cx="8839200" cy="365264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4"/>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What we’ll talk about</a:t>
            </a:r>
            <a:endParaRPr/>
          </a:p>
        </p:txBody>
      </p:sp>
      <p:sp>
        <p:nvSpPr>
          <p:cNvPr id="72" name="Google Shape;72;p14"/>
          <p:cNvSpPr txBox="1">
            <a:spLocks noGrp="1"/>
          </p:cNvSpPr>
          <p:nvPr>
            <p:ph type="body" idx="1"/>
          </p:nvPr>
        </p:nvSpPr>
        <p:spPr>
          <a:xfrm>
            <a:off x="493060" y="1061655"/>
            <a:ext cx="8339240" cy="3354000"/>
          </a:xfrm>
          <a:prstGeom prst="rect">
            <a:avLst/>
          </a:prstGeom>
        </p:spPr>
        <p:txBody>
          <a:bodyPr spcFirstLastPara="1" wrap="square" lIns="91425" tIns="91425" rIns="91425" bIns="91425" anchor="t" anchorCtr="0">
            <a:noAutofit/>
          </a:bodyPr>
          <a:lstStyle/>
          <a:p>
            <a:pPr marL="0" lvl="0" indent="0" algn="l" rtl="0">
              <a:spcBef>
                <a:spcPts val="800"/>
              </a:spcBef>
              <a:spcAft>
                <a:spcPts val="0"/>
              </a:spcAft>
              <a:buNone/>
            </a:pPr>
            <a:r>
              <a:rPr lang="en" sz="2400" dirty="0"/>
              <a:t>•IITG Project on Open edX</a:t>
            </a:r>
            <a:endParaRPr sz="2400" dirty="0"/>
          </a:p>
          <a:p>
            <a:pPr marL="0" lvl="0" indent="0" algn="l" rtl="0">
              <a:spcBef>
                <a:spcPts val="800"/>
              </a:spcBef>
              <a:spcAft>
                <a:spcPts val="0"/>
              </a:spcAft>
              <a:buNone/>
            </a:pPr>
            <a:r>
              <a:rPr lang="en" sz="2400" dirty="0"/>
              <a:t>•What is </a:t>
            </a:r>
            <a:r>
              <a:rPr lang="en" sz="2400" dirty="0" err="1"/>
              <a:t>Metaliteracy</a:t>
            </a:r>
            <a:r>
              <a:rPr lang="en" sz="2400" dirty="0"/>
              <a:t>? </a:t>
            </a:r>
            <a:endParaRPr sz="2400" dirty="0"/>
          </a:p>
          <a:p>
            <a:pPr marL="0" lvl="0" indent="0" algn="l" rtl="0">
              <a:spcBef>
                <a:spcPts val="800"/>
              </a:spcBef>
              <a:spcAft>
                <a:spcPts val="0"/>
              </a:spcAft>
              <a:buNone/>
            </a:pPr>
            <a:r>
              <a:rPr lang="en" sz="2400" dirty="0"/>
              <a:t>•Open edX</a:t>
            </a:r>
            <a:endParaRPr sz="2400" dirty="0"/>
          </a:p>
          <a:p>
            <a:pPr marL="0" lvl="0" indent="0" algn="l" rtl="0">
              <a:spcBef>
                <a:spcPts val="800"/>
              </a:spcBef>
              <a:spcAft>
                <a:spcPts val="0"/>
              </a:spcAft>
              <a:buClr>
                <a:schemeClr val="dk1"/>
              </a:buClr>
              <a:buSzPts val="1100"/>
              <a:buFont typeface="Arial"/>
              <a:buNone/>
            </a:pPr>
            <a:r>
              <a:rPr lang="en" sz="2400" dirty="0"/>
              <a:t>•Learner Engagement</a:t>
            </a:r>
            <a:endParaRPr sz="2400" dirty="0"/>
          </a:p>
          <a:p>
            <a:pPr marL="0" lvl="0" indent="0" algn="l" rtl="0">
              <a:spcBef>
                <a:spcPts val="800"/>
              </a:spcBef>
              <a:spcAft>
                <a:spcPts val="0"/>
              </a:spcAft>
              <a:buClr>
                <a:schemeClr val="dk1"/>
              </a:buClr>
              <a:buSzPts val="1100"/>
              <a:buFont typeface="Arial"/>
              <a:buNone/>
            </a:pPr>
            <a:r>
              <a:rPr lang="en" sz="2400" dirty="0"/>
              <a:t>•Project Outcomes</a:t>
            </a:r>
            <a:endParaRPr sz="2400" dirty="0"/>
          </a:p>
          <a:p>
            <a:pPr marL="0" lvl="0" indent="0" algn="l" rtl="0">
              <a:spcBef>
                <a:spcPts val="800"/>
              </a:spcBef>
              <a:spcAft>
                <a:spcPts val="0"/>
              </a:spcAft>
              <a:buClr>
                <a:schemeClr val="dk1"/>
              </a:buClr>
              <a:buSzPts val="1100"/>
              <a:buFont typeface="Arial"/>
              <a:buNone/>
            </a:pPr>
            <a:r>
              <a:rPr lang="en" sz="2400" dirty="0"/>
              <a:t>•Next Steps</a:t>
            </a:r>
            <a:endParaRPr sz="2400" dirty="0"/>
          </a:p>
          <a:p>
            <a:pPr marL="0" lvl="0" indent="0" algn="l" rtl="0">
              <a:spcBef>
                <a:spcPts val="800"/>
              </a:spcBef>
              <a:spcAft>
                <a:spcPts val="0"/>
              </a:spcAft>
              <a:buClr>
                <a:schemeClr val="dk1"/>
              </a:buClr>
              <a:buSzPts val="1100"/>
              <a:buFont typeface="Arial"/>
              <a:buNone/>
            </a:pPr>
            <a:r>
              <a:rPr lang="en" sz="2400" dirty="0"/>
              <a:t>•Q &amp; A</a:t>
            </a:r>
            <a:endParaRPr sz="2400" dirty="0"/>
          </a:p>
          <a:p>
            <a:pPr marL="0" lvl="0" indent="0" algn="l" rtl="0">
              <a:spcBef>
                <a:spcPts val="0"/>
              </a:spcBef>
              <a:spcAft>
                <a:spcPts val="1600"/>
              </a:spcAft>
              <a:buNone/>
            </a:pP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32"/>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Learner Engagement with Videos</a:t>
            </a:r>
            <a:endParaRPr/>
          </a:p>
        </p:txBody>
      </p:sp>
      <p:pic>
        <p:nvPicPr>
          <p:cNvPr id="194" name="Google Shape;194;p32"/>
          <p:cNvPicPr preferRelativeResize="0"/>
          <p:nvPr/>
        </p:nvPicPr>
        <p:blipFill>
          <a:blip r:embed="rId3">
            <a:alphaModFix/>
          </a:blip>
          <a:stretch>
            <a:fillRect/>
          </a:stretch>
        </p:blipFill>
        <p:spPr>
          <a:xfrm>
            <a:off x="152400" y="1580050"/>
            <a:ext cx="8839204" cy="246876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33"/>
          <p:cNvSpPr txBox="1">
            <a:spLocks noGrp="1"/>
          </p:cNvSpPr>
          <p:nvPr>
            <p:ph type="title"/>
          </p:nvPr>
        </p:nvSpPr>
        <p:spPr>
          <a:xfrm>
            <a:off x="773700" y="1806450"/>
            <a:ext cx="7596600" cy="1530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Project Outcomes</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4"/>
          <p:cNvSpPr txBox="1">
            <a:spLocks noGrp="1"/>
          </p:cNvSpPr>
          <p:nvPr>
            <p:ph type="title"/>
          </p:nvPr>
        </p:nvSpPr>
        <p:spPr>
          <a:xfrm>
            <a:off x="311700" y="236944"/>
            <a:ext cx="8520600" cy="6234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SzPts val="1100"/>
              <a:buNone/>
            </a:pPr>
            <a:r>
              <a:rPr lang="en" sz="3000"/>
              <a:t>Developed New Metaliteracy MOOC Focused on Post-Truth Issues</a:t>
            </a:r>
            <a:endParaRPr sz="3000"/>
          </a:p>
        </p:txBody>
      </p:sp>
      <p:sp>
        <p:nvSpPr>
          <p:cNvPr id="206" name="Google Shape;206;p34"/>
          <p:cNvSpPr/>
          <p:nvPr/>
        </p:nvSpPr>
        <p:spPr>
          <a:xfrm>
            <a:off x="3410429" y="1269900"/>
            <a:ext cx="2291100" cy="1718400"/>
          </a:xfrm>
          <a:prstGeom prst="ellipse">
            <a:avLst/>
          </a:prstGeom>
          <a:noFill/>
          <a:ln w="9525" cap="rnd" cmpd="sng">
            <a:solidFill>
              <a:srgbClr val="F55D4B"/>
            </a:solidFill>
            <a:prstDash val="lgDash"/>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F55D4B"/>
                </a:solidFill>
                <a:latin typeface="Merriweather"/>
                <a:ea typeface="Merriweather"/>
                <a:cs typeface="Merriweather"/>
                <a:sym typeface="Merriweather"/>
              </a:rPr>
              <a:t>Module 2: </a:t>
            </a:r>
            <a:endParaRPr sz="1400" b="1" i="0" u="none" strike="noStrike" cap="none">
              <a:solidFill>
                <a:srgbClr val="F55D4B"/>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400"/>
              <a:buFont typeface="Arial"/>
              <a:buNone/>
            </a:pPr>
            <a:r>
              <a:rPr lang="en">
                <a:solidFill>
                  <a:srgbClr val="2C3E50"/>
                </a:solidFill>
                <a:latin typeface="Merriweather"/>
                <a:ea typeface="Merriweather"/>
                <a:cs typeface="Merriweather"/>
                <a:sym typeface="Merriweather"/>
              </a:rPr>
              <a:t>Who Are the Experts?</a:t>
            </a:r>
            <a:endParaRPr sz="1400" b="0" i="0" u="none" strike="noStrike" cap="none">
              <a:solidFill>
                <a:srgbClr val="2C3E50"/>
              </a:solidFill>
              <a:latin typeface="Merriweather"/>
              <a:ea typeface="Merriweather"/>
              <a:cs typeface="Merriweather"/>
              <a:sym typeface="Merriweather"/>
            </a:endParaRPr>
          </a:p>
        </p:txBody>
      </p:sp>
      <p:sp>
        <p:nvSpPr>
          <p:cNvPr id="207" name="Google Shape;207;p34"/>
          <p:cNvSpPr/>
          <p:nvPr/>
        </p:nvSpPr>
        <p:spPr>
          <a:xfrm>
            <a:off x="1343717" y="1269900"/>
            <a:ext cx="2291100" cy="1718400"/>
          </a:xfrm>
          <a:prstGeom prst="ellipse">
            <a:avLst/>
          </a:prstGeom>
          <a:noFill/>
          <a:ln w="9525" cap="rnd" cmpd="sng">
            <a:solidFill>
              <a:srgbClr val="F55D4B"/>
            </a:solidFill>
            <a:prstDash val="lgDash"/>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F55D4B"/>
                </a:solidFill>
                <a:latin typeface="Merriweather"/>
                <a:ea typeface="Merriweather"/>
                <a:cs typeface="Merriweather"/>
                <a:sym typeface="Merriweather"/>
              </a:rPr>
              <a:t>Module 1:</a:t>
            </a:r>
            <a:r>
              <a:rPr lang="en" sz="1400" b="1" i="0" u="none" strike="noStrike" cap="none">
                <a:solidFill>
                  <a:srgbClr val="2C3E50"/>
                </a:solidFill>
                <a:latin typeface="Merriweather"/>
                <a:ea typeface="Merriweather"/>
                <a:cs typeface="Merriweather"/>
                <a:sym typeface="Merriweather"/>
              </a:rPr>
              <a:t> </a:t>
            </a:r>
            <a:r>
              <a:rPr lang="en" sz="1400" b="0" i="0" u="none" strike="noStrike" cap="none">
                <a:solidFill>
                  <a:srgbClr val="2C3E50"/>
                </a:solidFill>
                <a:latin typeface="Merriweather"/>
                <a:ea typeface="Merriweather"/>
                <a:cs typeface="Merriweather"/>
                <a:sym typeface="Merriweather"/>
              </a:rPr>
              <a:t>Empowering </a:t>
            </a:r>
            <a:r>
              <a:rPr lang="en">
                <a:solidFill>
                  <a:srgbClr val="2C3E50"/>
                </a:solidFill>
                <a:latin typeface="Merriweather"/>
                <a:ea typeface="Merriweather"/>
                <a:cs typeface="Merriweather"/>
                <a:sym typeface="Merriweather"/>
              </a:rPr>
              <a:t>Yourself</a:t>
            </a:r>
            <a:r>
              <a:rPr lang="en" sz="1400" b="0" i="0" u="none" strike="noStrike" cap="none">
                <a:solidFill>
                  <a:srgbClr val="2C3E50"/>
                </a:solidFill>
                <a:latin typeface="Merriweather"/>
                <a:ea typeface="Merriweather"/>
                <a:cs typeface="Merriweather"/>
                <a:sym typeface="Merriweather"/>
              </a:rPr>
              <a:t> for the Post-Truth World </a:t>
            </a:r>
            <a:endParaRPr sz="1400" b="0" i="0" u="none" strike="noStrike" cap="none">
              <a:solidFill>
                <a:srgbClr val="2C3E50"/>
              </a:solidFill>
              <a:latin typeface="Merriweather"/>
              <a:ea typeface="Merriweather"/>
              <a:cs typeface="Merriweather"/>
              <a:sym typeface="Merriweather"/>
            </a:endParaRPr>
          </a:p>
        </p:txBody>
      </p:sp>
      <p:sp>
        <p:nvSpPr>
          <p:cNvPr id="208" name="Google Shape;208;p34"/>
          <p:cNvSpPr/>
          <p:nvPr/>
        </p:nvSpPr>
        <p:spPr>
          <a:xfrm>
            <a:off x="5509184" y="1269900"/>
            <a:ext cx="2291100" cy="1718400"/>
          </a:xfrm>
          <a:prstGeom prst="ellipse">
            <a:avLst/>
          </a:prstGeom>
          <a:noFill/>
          <a:ln w="9525" cap="rnd" cmpd="sng">
            <a:solidFill>
              <a:srgbClr val="F55D4B"/>
            </a:solidFill>
            <a:prstDash val="lgDash"/>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F55D4B"/>
                </a:solidFill>
                <a:latin typeface="Merriweather"/>
                <a:ea typeface="Merriweather"/>
                <a:cs typeface="Merriweather"/>
                <a:sym typeface="Merriweather"/>
              </a:rPr>
              <a:t>Module 3: </a:t>
            </a:r>
            <a:endParaRPr sz="1400" b="1" i="0" u="none" strike="noStrike" cap="none">
              <a:solidFill>
                <a:srgbClr val="F55D4B"/>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400"/>
              <a:buFont typeface="Arial"/>
              <a:buNone/>
            </a:pPr>
            <a:r>
              <a:rPr lang="en">
                <a:solidFill>
                  <a:srgbClr val="2C3E50"/>
                </a:solidFill>
                <a:latin typeface="Merriweather"/>
                <a:ea typeface="Merriweather"/>
                <a:cs typeface="Merriweather"/>
                <a:sym typeface="Merriweather"/>
              </a:rPr>
              <a:t>Can We Build Trust Online?</a:t>
            </a:r>
            <a:endParaRPr sz="1400" b="0" i="0" u="none" strike="noStrike" cap="none">
              <a:solidFill>
                <a:srgbClr val="2C3E50"/>
              </a:solidFill>
              <a:latin typeface="Merriweather"/>
              <a:ea typeface="Merriweather"/>
              <a:cs typeface="Merriweather"/>
              <a:sym typeface="Merriweather"/>
            </a:endParaRPr>
          </a:p>
        </p:txBody>
      </p:sp>
      <p:sp>
        <p:nvSpPr>
          <p:cNvPr id="209" name="Google Shape;209;p34"/>
          <p:cNvSpPr/>
          <p:nvPr/>
        </p:nvSpPr>
        <p:spPr>
          <a:xfrm>
            <a:off x="3427054" y="2832638"/>
            <a:ext cx="2291100" cy="1718400"/>
          </a:xfrm>
          <a:prstGeom prst="ellipse">
            <a:avLst/>
          </a:prstGeom>
          <a:noFill/>
          <a:ln w="9525" cap="rnd" cmpd="sng">
            <a:solidFill>
              <a:srgbClr val="F55D4B"/>
            </a:solidFill>
            <a:prstDash val="lgDash"/>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F55D4B"/>
                </a:solidFill>
                <a:latin typeface="Merriweather"/>
                <a:ea typeface="Merriweather"/>
                <a:cs typeface="Merriweather"/>
                <a:sym typeface="Merriweather"/>
              </a:rPr>
              <a:t>Module 5:</a:t>
            </a:r>
            <a:endParaRPr sz="1400" b="1" i="0" u="none" strike="noStrike" cap="none">
              <a:solidFill>
                <a:srgbClr val="F55D4B"/>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2C3E50"/>
                </a:solidFill>
                <a:latin typeface="Merriweather"/>
                <a:ea typeface="Merriweather"/>
                <a:cs typeface="Merriweather"/>
                <a:sym typeface="Merriweather"/>
              </a:rPr>
              <a:t>Raising and Sharing Our Voices</a:t>
            </a:r>
            <a:endParaRPr sz="1400" b="0" i="0" u="none" strike="noStrike" cap="none">
              <a:solidFill>
                <a:srgbClr val="2C3E50"/>
              </a:solidFill>
              <a:latin typeface="Merriweather"/>
              <a:ea typeface="Merriweather"/>
              <a:cs typeface="Merriweather"/>
              <a:sym typeface="Merriweather"/>
            </a:endParaRPr>
          </a:p>
        </p:txBody>
      </p:sp>
      <p:sp>
        <p:nvSpPr>
          <p:cNvPr id="210" name="Google Shape;210;p34"/>
          <p:cNvSpPr/>
          <p:nvPr/>
        </p:nvSpPr>
        <p:spPr>
          <a:xfrm>
            <a:off x="1360342" y="2832638"/>
            <a:ext cx="2291100" cy="1718400"/>
          </a:xfrm>
          <a:prstGeom prst="ellipse">
            <a:avLst/>
          </a:prstGeom>
          <a:noFill/>
          <a:ln w="9525" cap="rnd" cmpd="sng">
            <a:solidFill>
              <a:srgbClr val="F55D4B"/>
            </a:solidFill>
            <a:prstDash val="lgDash"/>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F55D4B"/>
                </a:solidFill>
                <a:latin typeface="Merriweather"/>
                <a:ea typeface="Merriweather"/>
                <a:cs typeface="Merriweather"/>
                <a:sym typeface="Merriweather"/>
              </a:rPr>
              <a:t>Module 4: </a:t>
            </a:r>
            <a:endParaRPr sz="1400" b="1" i="0" u="none" strike="noStrike" cap="none">
              <a:solidFill>
                <a:srgbClr val="F55D4B"/>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400"/>
              <a:buFont typeface="Arial"/>
              <a:buNone/>
            </a:pPr>
            <a:r>
              <a:rPr lang="en">
                <a:solidFill>
                  <a:srgbClr val="2C3E50"/>
                </a:solidFill>
                <a:latin typeface="Merriweather"/>
                <a:ea typeface="Merriweather"/>
                <a:cs typeface="Merriweather"/>
                <a:sym typeface="Merriweather"/>
              </a:rPr>
              <a:t>False Representations in Constructed Media</a:t>
            </a:r>
            <a:endParaRPr sz="1400" b="0" i="0" u="none" strike="noStrike" cap="none">
              <a:solidFill>
                <a:srgbClr val="2C3E50"/>
              </a:solidFill>
              <a:latin typeface="Merriweather"/>
              <a:ea typeface="Merriweather"/>
              <a:cs typeface="Merriweather"/>
              <a:sym typeface="Merriweather"/>
            </a:endParaRPr>
          </a:p>
        </p:txBody>
      </p:sp>
      <p:sp>
        <p:nvSpPr>
          <p:cNvPr id="211" name="Google Shape;211;p34"/>
          <p:cNvSpPr/>
          <p:nvPr/>
        </p:nvSpPr>
        <p:spPr>
          <a:xfrm>
            <a:off x="5525809" y="2832638"/>
            <a:ext cx="2291100" cy="1718400"/>
          </a:xfrm>
          <a:prstGeom prst="ellipse">
            <a:avLst/>
          </a:prstGeom>
          <a:noFill/>
          <a:ln w="9525" cap="rnd" cmpd="sng">
            <a:solidFill>
              <a:srgbClr val="F55D4B"/>
            </a:solidFill>
            <a:prstDash val="lgDash"/>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rgbClr val="F55D4B"/>
                </a:solidFill>
                <a:latin typeface="Merriweather"/>
                <a:ea typeface="Merriweather"/>
                <a:cs typeface="Merriweather"/>
                <a:sym typeface="Merriweather"/>
              </a:rPr>
              <a:t>Module 6:</a:t>
            </a:r>
            <a:endParaRPr sz="1400" b="1" i="0" u="none" strike="noStrike" cap="none">
              <a:solidFill>
                <a:srgbClr val="F55D4B"/>
              </a:solidFill>
              <a:latin typeface="Merriweather"/>
              <a:ea typeface="Merriweather"/>
              <a:cs typeface="Merriweather"/>
              <a:sym typeface="Merriweather"/>
            </a:endParaRPr>
          </a:p>
          <a:p>
            <a:pPr marL="0" marR="0" lvl="0" indent="0" algn="ctr" rtl="0">
              <a:lnSpc>
                <a:spcPct val="100000"/>
              </a:lnSpc>
              <a:spcBef>
                <a:spcPts val="0"/>
              </a:spcBef>
              <a:spcAft>
                <a:spcPts val="0"/>
              </a:spcAft>
              <a:buClr>
                <a:srgbClr val="000000"/>
              </a:buClr>
              <a:buSzPts val="1400"/>
              <a:buFont typeface="Arial"/>
              <a:buNone/>
            </a:pPr>
            <a:r>
              <a:rPr lang="en" sz="1400" b="0" i="0" u="none" strike="noStrike" cap="none">
                <a:solidFill>
                  <a:srgbClr val="2C3E50"/>
                </a:solidFill>
                <a:latin typeface="Merriweather"/>
                <a:ea typeface="Merriweather"/>
                <a:cs typeface="Merriweather"/>
                <a:sym typeface="Merriweather"/>
              </a:rPr>
              <a:t>Reinventing a Truthful World </a:t>
            </a:r>
            <a:endParaRPr sz="1400" b="0" i="0" u="none" strike="noStrike" cap="none">
              <a:solidFill>
                <a:srgbClr val="2C3E50"/>
              </a:solidFill>
              <a:latin typeface="Merriweather"/>
              <a:ea typeface="Merriweather"/>
              <a:cs typeface="Merriweather"/>
              <a:sym typeface="Merriweathe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16" name="Google Shape;216;p35"/>
          <p:cNvPicPr preferRelativeResize="0"/>
          <p:nvPr/>
        </p:nvPicPr>
        <p:blipFill>
          <a:blip r:embed="rId3">
            <a:alphaModFix/>
          </a:blip>
          <a:stretch>
            <a:fillRect/>
          </a:stretch>
        </p:blipFill>
        <p:spPr>
          <a:xfrm>
            <a:off x="1344637" y="767900"/>
            <a:ext cx="6454726" cy="4050275"/>
          </a:xfrm>
          <a:prstGeom prst="rect">
            <a:avLst/>
          </a:prstGeom>
          <a:noFill/>
          <a:ln w="9525" cap="flat" cmpd="sng">
            <a:solidFill>
              <a:schemeClr val="accent3"/>
            </a:solidFill>
            <a:prstDash val="solid"/>
            <a:round/>
            <a:headEnd type="none" w="sm" len="sm"/>
            <a:tailEnd type="none" w="sm" len="sm"/>
          </a:ln>
        </p:spPr>
      </p:pic>
      <p:sp>
        <p:nvSpPr>
          <p:cNvPr id="217" name="Google Shape;217;p35"/>
          <p:cNvSpPr txBox="1">
            <a:spLocks noGrp="1"/>
          </p:cNvSpPr>
          <p:nvPr>
            <p:ph type="body" idx="1"/>
          </p:nvPr>
        </p:nvSpPr>
        <p:spPr>
          <a:xfrm>
            <a:off x="0" y="176975"/>
            <a:ext cx="9144000" cy="749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a:t>New metaliteracy videos available on the </a:t>
            </a:r>
            <a:r>
              <a:rPr lang="en" u="sng">
                <a:solidFill>
                  <a:schemeClr val="accent5"/>
                </a:solidFill>
                <a:hlinkClick r:id="rId4"/>
              </a:rPr>
              <a:t>Metaliteracy YouTube Channel</a:t>
            </a:r>
            <a:endParaRPr/>
          </a:p>
          <a:p>
            <a:pPr marL="0" lvl="0" indent="0" algn="l" rtl="0">
              <a:spcBef>
                <a:spcPts val="0"/>
              </a:spcBef>
              <a:spcAft>
                <a:spcPts val="0"/>
              </a:spcAft>
              <a:buNone/>
            </a:pPr>
            <a:endParaRPr sz="32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pic>
        <p:nvPicPr>
          <p:cNvPr id="222" name="Google Shape;222;p36"/>
          <p:cNvPicPr preferRelativeResize="0"/>
          <p:nvPr/>
        </p:nvPicPr>
        <p:blipFill>
          <a:blip r:embed="rId3">
            <a:alphaModFix/>
          </a:blip>
          <a:stretch>
            <a:fillRect/>
          </a:stretch>
        </p:blipFill>
        <p:spPr>
          <a:xfrm>
            <a:off x="4791705" y="1318900"/>
            <a:ext cx="3754894" cy="2810495"/>
          </a:xfrm>
          <a:prstGeom prst="rect">
            <a:avLst/>
          </a:prstGeom>
          <a:noFill/>
          <a:ln>
            <a:noFill/>
          </a:ln>
        </p:spPr>
      </p:pic>
      <p:pic>
        <p:nvPicPr>
          <p:cNvPr id="223" name="Google Shape;223;p36"/>
          <p:cNvPicPr preferRelativeResize="0"/>
          <p:nvPr/>
        </p:nvPicPr>
        <p:blipFill>
          <a:blip r:embed="rId4">
            <a:alphaModFix/>
          </a:blip>
          <a:stretch>
            <a:fillRect/>
          </a:stretch>
        </p:blipFill>
        <p:spPr>
          <a:xfrm>
            <a:off x="656350" y="1318900"/>
            <a:ext cx="3915642" cy="2810500"/>
          </a:xfrm>
          <a:prstGeom prst="rect">
            <a:avLst/>
          </a:prstGeom>
          <a:noFill/>
          <a:ln>
            <a:noFill/>
          </a:ln>
        </p:spPr>
      </p:pic>
      <p:sp>
        <p:nvSpPr>
          <p:cNvPr id="224" name="Google Shape;224;p36"/>
          <p:cNvSpPr txBox="1">
            <a:spLocks noGrp="1"/>
          </p:cNvSpPr>
          <p:nvPr>
            <p:ph type="body" idx="1"/>
          </p:nvPr>
        </p:nvSpPr>
        <p:spPr>
          <a:xfrm>
            <a:off x="-59125" y="228875"/>
            <a:ext cx="9144000" cy="598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a:t>Shared YouTube videos through Twitter and Linkedin </a:t>
            </a:r>
            <a:endParaRPr sz="30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37"/>
          <p:cNvSpPr txBox="1">
            <a:spLocks noGrp="1"/>
          </p:cNvSpPr>
          <p:nvPr>
            <p:ph type="title"/>
          </p:nvPr>
        </p:nvSpPr>
        <p:spPr>
          <a:xfrm>
            <a:off x="311700" y="87325"/>
            <a:ext cx="8520600" cy="831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000"/>
              <a:t>Developed </a:t>
            </a:r>
            <a:r>
              <a:rPr lang="en" sz="3000" u="sng">
                <a:solidFill>
                  <a:schemeClr val="hlink"/>
                </a:solidFill>
                <a:hlinkClick r:id="rId3"/>
              </a:rPr>
              <a:t>Interactive</a:t>
            </a:r>
            <a:r>
              <a:rPr lang="en" sz="3000"/>
              <a:t> Learning Objects</a:t>
            </a:r>
            <a:endParaRPr sz="3000"/>
          </a:p>
        </p:txBody>
      </p:sp>
      <p:pic>
        <p:nvPicPr>
          <p:cNvPr id="230" name="Google Shape;230;p37"/>
          <p:cNvPicPr preferRelativeResize="0"/>
          <p:nvPr/>
        </p:nvPicPr>
        <p:blipFill>
          <a:blip r:embed="rId4">
            <a:alphaModFix/>
          </a:blip>
          <a:stretch>
            <a:fillRect/>
          </a:stretch>
        </p:blipFill>
        <p:spPr>
          <a:xfrm>
            <a:off x="2221063" y="1071025"/>
            <a:ext cx="4701875" cy="369147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235" name="Google Shape;235;p38"/>
          <p:cNvPicPr preferRelativeResize="0"/>
          <p:nvPr/>
        </p:nvPicPr>
        <p:blipFill rotWithShape="1">
          <a:blip r:embed="rId3">
            <a:alphaModFix/>
          </a:blip>
          <a:srcRect l="6402" t="38450"/>
          <a:stretch/>
        </p:blipFill>
        <p:spPr>
          <a:xfrm>
            <a:off x="1452050" y="829100"/>
            <a:ext cx="6239900" cy="4023000"/>
          </a:xfrm>
          <a:prstGeom prst="rect">
            <a:avLst/>
          </a:prstGeom>
          <a:noFill/>
          <a:ln>
            <a:noFill/>
          </a:ln>
        </p:spPr>
      </p:pic>
      <p:sp>
        <p:nvSpPr>
          <p:cNvPr id="236" name="Google Shape;236;p38"/>
          <p:cNvSpPr txBox="1">
            <a:spLocks noGrp="1"/>
          </p:cNvSpPr>
          <p:nvPr>
            <p:ph type="body" idx="1"/>
          </p:nvPr>
        </p:nvSpPr>
        <p:spPr>
          <a:xfrm>
            <a:off x="0" y="287075"/>
            <a:ext cx="9144000" cy="472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a:t>Engaged mostly teachers and librarians in metaliteracy</a:t>
            </a:r>
            <a:endParaRPr sz="3000"/>
          </a:p>
          <a:p>
            <a:pPr marL="0" lvl="0" indent="0" algn="ctr" rtl="0">
              <a:spcBef>
                <a:spcPts val="0"/>
              </a:spcBef>
              <a:spcAft>
                <a:spcPts val="0"/>
              </a:spcAft>
              <a:buNone/>
            </a:pPr>
            <a:endParaRPr sz="3000"/>
          </a:p>
        </p:txBody>
      </p:sp>
      <p:sp>
        <p:nvSpPr>
          <p:cNvPr id="237" name="Google Shape;237;p38"/>
          <p:cNvSpPr txBox="1"/>
          <p:nvPr/>
        </p:nvSpPr>
        <p:spPr>
          <a:xfrm>
            <a:off x="1294750" y="687575"/>
            <a:ext cx="295500" cy="4164600"/>
          </a:xfrm>
          <a:prstGeom prst="rect">
            <a:avLst/>
          </a:prstGeom>
          <a:solidFill>
            <a:srgbClr val="FFFFFF"/>
          </a:solidFill>
          <a:ln w="228600" cap="flat" cmpd="sng">
            <a:solidFill>
              <a:srgbClr val="FFFFFF"/>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Open Sans"/>
              <a:ea typeface="Open Sans"/>
              <a:cs typeface="Open Sans"/>
              <a:sym typeface="Open San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39"/>
          <p:cNvPicPr preferRelativeResize="0"/>
          <p:nvPr/>
        </p:nvPicPr>
        <p:blipFill>
          <a:blip r:embed="rId3">
            <a:alphaModFix/>
          </a:blip>
          <a:stretch>
            <a:fillRect/>
          </a:stretch>
        </p:blipFill>
        <p:spPr>
          <a:xfrm>
            <a:off x="152400" y="678900"/>
            <a:ext cx="2815674" cy="1921647"/>
          </a:xfrm>
          <a:prstGeom prst="rect">
            <a:avLst/>
          </a:prstGeom>
          <a:noFill/>
          <a:ln w="9525" cap="flat" cmpd="sng">
            <a:solidFill>
              <a:srgbClr val="FFFFFF"/>
            </a:solidFill>
            <a:prstDash val="solid"/>
            <a:round/>
            <a:headEnd type="none" w="sm" len="sm"/>
            <a:tailEnd type="none" w="sm" len="sm"/>
          </a:ln>
        </p:spPr>
      </p:pic>
      <p:sp>
        <p:nvSpPr>
          <p:cNvPr id="243" name="Google Shape;243;p39"/>
          <p:cNvSpPr txBox="1">
            <a:spLocks noGrp="1"/>
          </p:cNvSpPr>
          <p:nvPr>
            <p:ph type="body" idx="1"/>
          </p:nvPr>
        </p:nvSpPr>
        <p:spPr>
          <a:xfrm>
            <a:off x="0" y="80100"/>
            <a:ext cx="9144000" cy="598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000"/>
              <a:t>Participants took on the role of metaliterate producer</a:t>
            </a:r>
            <a:endParaRPr sz="3000"/>
          </a:p>
        </p:txBody>
      </p:sp>
      <p:pic>
        <p:nvPicPr>
          <p:cNvPr id="244" name="Google Shape;244;p39"/>
          <p:cNvPicPr preferRelativeResize="0"/>
          <p:nvPr/>
        </p:nvPicPr>
        <p:blipFill>
          <a:blip r:embed="rId4">
            <a:alphaModFix/>
          </a:blip>
          <a:stretch>
            <a:fillRect/>
          </a:stretch>
        </p:blipFill>
        <p:spPr>
          <a:xfrm>
            <a:off x="3161150" y="785604"/>
            <a:ext cx="2280900" cy="1795047"/>
          </a:xfrm>
          <a:prstGeom prst="rect">
            <a:avLst/>
          </a:prstGeom>
          <a:noFill/>
          <a:ln>
            <a:noFill/>
          </a:ln>
        </p:spPr>
      </p:pic>
      <p:sp>
        <p:nvSpPr>
          <p:cNvPr id="245" name="Google Shape;245;p39"/>
          <p:cNvSpPr txBox="1"/>
          <p:nvPr/>
        </p:nvSpPr>
        <p:spPr>
          <a:xfrm>
            <a:off x="213000" y="2571750"/>
            <a:ext cx="2762700" cy="354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1200" u="sng">
                <a:solidFill>
                  <a:schemeClr val="hlink"/>
                </a:solidFill>
                <a:highlight>
                  <a:srgbClr val="FFFFFF"/>
                </a:highlight>
                <a:latin typeface="Roboto"/>
                <a:ea typeface="Roboto"/>
                <a:cs typeface="Roboto"/>
                <a:sym typeface="Roboto"/>
                <a:hlinkClick r:id="rId5"/>
              </a:rPr>
              <a:t>Getting to Know and Getting Beyond Confirmation Bias</a:t>
            </a:r>
            <a:endParaRPr sz="1200">
              <a:solidFill>
                <a:schemeClr val="dk1"/>
              </a:solidFill>
              <a:highlight>
                <a:srgbClr val="FFFFFF"/>
              </a:highlight>
              <a:latin typeface="Roboto"/>
              <a:ea typeface="Roboto"/>
              <a:cs typeface="Roboto"/>
              <a:sym typeface="Roboto"/>
            </a:endParaRPr>
          </a:p>
          <a:p>
            <a:pPr marL="0" lvl="0" indent="0" algn="l" rtl="0">
              <a:spcBef>
                <a:spcPts val="0"/>
              </a:spcBef>
              <a:spcAft>
                <a:spcPts val="0"/>
              </a:spcAft>
              <a:buNone/>
            </a:pPr>
            <a:endParaRPr>
              <a:latin typeface="Open Sans"/>
              <a:ea typeface="Open Sans"/>
              <a:cs typeface="Open Sans"/>
              <a:sym typeface="Open Sans"/>
            </a:endParaRPr>
          </a:p>
        </p:txBody>
      </p:sp>
      <p:sp>
        <p:nvSpPr>
          <p:cNvPr id="246" name="Google Shape;246;p39"/>
          <p:cNvSpPr txBox="1"/>
          <p:nvPr/>
        </p:nvSpPr>
        <p:spPr>
          <a:xfrm>
            <a:off x="3190650" y="2571750"/>
            <a:ext cx="2378700" cy="354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200" u="sng">
                <a:solidFill>
                  <a:schemeClr val="hlink"/>
                </a:solidFill>
                <a:highlight>
                  <a:srgbClr val="FFFFFF"/>
                </a:highlight>
                <a:latin typeface="Roboto"/>
                <a:ea typeface="Roboto"/>
                <a:cs typeface="Roboto"/>
                <a:sym typeface="Roboto"/>
                <a:hlinkClick r:id="rId6"/>
              </a:rPr>
              <a:t>Confirmation Bias Curation Site</a:t>
            </a:r>
            <a:endParaRPr sz="1200">
              <a:solidFill>
                <a:schemeClr val="dk1"/>
              </a:solidFill>
              <a:highlight>
                <a:srgbClr val="FFFFFF"/>
              </a:highlight>
              <a:latin typeface="Roboto"/>
              <a:ea typeface="Roboto"/>
              <a:cs typeface="Roboto"/>
              <a:sym typeface="Roboto"/>
            </a:endParaRPr>
          </a:p>
          <a:p>
            <a:pPr marL="0" lvl="0" indent="0" algn="l" rtl="0">
              <a:spcBef>
                <a:spcPts val="0"/>
              </a:spcBef>
              <a:spcAft>
                <a:spcPts val="0"/>
              </a:spcAft>
              <a:buNone/>
            </a:pPr>
            <a:endParaRPr>
              <a:latin typeface="Open Sans"/>
              <a:ea typeface="Open Sans"/>
              <a:cs typeface="Open Sans"/>
              <a:sym typeface="Open Sans"/>
            </a:endParaRPr>
          </a:p>
        </p:txBody>
      </p:sp>
      <p:pic>
        <p:nvPicPr>
          <p:cNvPr id="247" name="Google Shape;247;p39"/>
          <p:cNvPicPr preferRelativeResize="0"/>
          <p:nvPr/>
        </p:nvPicPr>
        <p:blipFill>
          <a:blip r:embed="rId7">
            <a:alphaModFix/>
          </a:blip>
          <a:stretch>
            <a:fillRect/>
          </a:stretch>
        </p:blipFill>
        <p:spPr>
          <a:xfrm>
            <a:off x="5662700" y="795150"/>
            <a:ext cx="3283789" cy="1730100"/>
          </a:xfrm>
          <a:prstGeom prst="rect">
            <a:avLst/>
          </a:prstGeom>
          <a:noFill/>
          <a:ln w="9525" cap="flat" cmpd="sng">
            <a:solidFill>
              <a:srgbClr val="434343"/>
            </a:solidFill>
            <a:prstDash val="solid"/>
            <a:round/>
            <a:headEnd type="none" w="sm" len="sm"/>
            <a:tailEnd type="none" w="sm" len="sm"/>
          </a:ln>
        </p:spPr>
      </p:pic>
      <p:sp>
        <p:nvSpPr>
          <p:cNvPr id="248" name="Google Shape;248;p39"/>
          <p:cNvSpPr txBox="1"/>
          <p:nvPr/>
        </p:nvSpPr>
        <p:spPr>
          <a:xfrm>
            <a:off x="6195075" y="2629550"/>
            <a:ext cx="2225100" cy="354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200" u="sng">
                <a:solidFill>
                  <a:schemeClr val="hlink"/>
                </a:solidFill>
                <a:highlight>
                  <a:srgbClr val="FFFFFF"/>
                </a:highlight>
                <a:latin typeface="Roboto"/>
                <a:ea typeface="Roboto"/>
                <a:cs typeface="Roboto"/>
                <a:sym typeface="Roboto"/>
                <a:hlinkClick r:id="rId8"/>
              </a:rPr>
              <a:t>Metaliteracy Infographic</a:t>
            </a:r>
            <a:endParaRPr sz="1200">
              <a:solidFill>
                <a:schemeClr val="dk1"/>
              </a:solidFill>
              <a:highlight>
                <a:srgbClr val="FFFFFF"/>
              </a:highlight>
              <a:latin typeface="Roboto"/>
              <a:ea typeface="Roboto"/>
              <a:cs typeface="Roboto"/>
              <a:sym typeface="Roboto"/>
            </a:endParaRPr>
          </a:p>
          <a:p>
            <a:pPr marL="0" lvl="0" indent="0" algn="l" rtl="0">
              <a:spcBef>
                <a:spcPts val="0"/>
              </a:spcBef>
              <a:spcAft>
                <a:spcPts val="0"/>
              </a:spcAft>
              <a:buNone/>
            </a:pPr>
            <a:endParaRPr>
              <a:latin typeface="Open Sans"/>
              <a:ea typeface="Open Sans"/>
              <a:cs typeface="Open Sans"/>
              <a:sym typeface="Open Sans"/>
            </a:endParaRPr>
          </a:p>
        </p:txBody>
      </p:sp>
      <p:pic>
        <p:nvPicPr>
          <p:cNvPr id="249" name="Google Shape;249;p39"/>
          <p:cNvPicPr preferRelativeResize="0"/>
          <p:nvPr/>
        </p:nvPicPr>
        <p:blipFill>
          <a:blip r:embed="rId9">
            <a:alphaModFix/>
          </a:blip>
          <a:stretch>
            <a:fillRect/>
          </a:stretch>
        </p:blipFill>
        <p:spPr>
          <a:xfrm>
            <a:off x="1264025" y="3254388"/>
            <a:ext cx="2815675" cy="1336650"/>
          </a:xfrm>
          <a:prstGeom prst="rect">
            <a:avLst/>
          </a:prstGeom>
          <a:noFill/>
          <a:ln w="9525" cap="flat" cmpd="sng">
            <a:solidFill>
              <a:srgbClr val="1155CC"/>
            </a:solidFill>
            <a:prstDash val="solid"/>
            <a:round/>
            <a:headEnd type="none" w="sm" len="sm"/>
            <a:tailEnd type="none" w="sm" len="sm"/>
          </a:ln>
        </p:spPr>
      </p:pic>
      <p:sp>
        <p:nvSpPr>
          <p:cNvPr id="250" name="Google Shape;250;p39"/>
          <p:cNvSpPr txBox="1"/>
          <p:nvPr/>
        </p:nvSpPr>
        <p:spPr>
          <a:xfrm>
            <a:off x="1559300" y="4679875"/>
            <a:ext cx="2225100" cy="35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u="sng">
                <a:solidFill>
                  <a:schemeClr val="hlink"/>
                </a:solidFill>
                <a:highlight>
                  <a:srgbClr val="FFFFFF"/>
                </a:highlight>
                <a:latin typeface="Roboto"/>
                <a:ea typeface="Roboto"/>
                <a:cs typeface="Roboto"/>
                <a:sym typeface="Roboto"/>
                <a:hlinkClick r:id="rId10"/>
              </a:rPr>
              <a:t>Fighting Fake News Prezi</a:t>
            </a:r>
            <a:endParaRPr sz="1200">
              <a:latin typeface="Open Sans"/>
              <a:ea typeface="Open Sans"/>
              <a:cs typeface="Open Sans"/>
              <a:sym typeface="Open Sans"/>
            </a:endParaRPr>
          </a:p>
        </p:txBody>
      </p:sp>
      <p:pic>
        <p:nvPicPr>
          <p:cNvPr id="251" name="Google Shape;251;p39"/>
          <p:cNvPicPr preferRelativeResize="0"/>
          <p:nvPr/>
        </p:nvPicPr>
        <p:blipFill>
          <a:blip r:embed="rId11">
            <a:alphaModFix/>
          </a:blip>
          <a:stretch>
            <a:fillRect/>
          </a:stretch>
        </p:blipFill>
        <p:spPr>
          <a:xfrm>
            <a:off x="4789150" y="3165550"/>
            <a:ext cx="2815674" cy="1514324"/>
          </a:xfrm>
          <a:prstGeom prst="rect">
            <a:avLst/>
          </a:prstGeom>
          <a:noFill/>
          <a:ln>
            <a:noFill/>
          </a:ln>
        </p:spPr>
      </p:pic>
      <p:sp>
        <p:nvSpPr>
          <p:cNvPr id="252" name="Google Shape;252;p39"/>
          <p:cNvSpPr txBox="1"/>
          <p:nvPr/>
        </p:nvSpPr>
        <p:spPr>
          <a:xfrm>
            <a:off x="5155375" y="4737700"/>
            <a:ext cx="2225100" cy="35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200" u="sng">
                <a:solidFill>
                  <a:schemeClr val="hlink"/>
                </a:solidFill>
                <a:highlight>
                  <a:srgbClr val="FFFFFF"/>
                </a:highlight>
                <a:latin typeface="Roboto"/>
                <a:ea typeface="Roboto"/>
                <a:cs typeface="Roboto"/>
                <a:sym typeface="Roboto"/>
                <a:hlinkClick r:id="rId12"/>
              </a:rPr>
              <a:t>Confirmation Bias</a:t>
            </a:r>
            <a:endParaRPr sz="1200">
              <a:latin typeface="Open Sans"/>
              <a:ea typeface="Open Sans"/>
              <a:cs typeface="Open Sans"/>
              <a:sym typeface="Open Sans"/>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40"/>
          <p:cNvSpPr txBox="1"/>
          <p:nvPr/>
        </p:nvSpPr>
        <p:spPr>
          <a:xfrm>
            <a:off x="0" y="76200"/>
            <a:ext cx="9144000" cy="832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a:solidFill>
                  <a:schemeClr val="dk1"/>
                </a:solidFill>
                <a:latin typeface="Economica"/>
                <a:ea typeface="Economica"/>
                <a:cs typeface="Economica"/>
                <a:sym typeface="Economica"/>
              </a:rPr>
              <a:t>Developed Wrap-Around course for credit at SUNY Empire</a:t>
            </a:r>
            <a:endParaRPr sz="3000"/>
          </a:p>
        </p:txBody>
      </p:sp>
      <p:pic>
        <p:nvPicPr>
          <p:cNvPr id="258" name="Google Shape;258;p40"/>
          <p:cNvPicPr preferRelativeResize="0"/>
          <p:nvPr/>
        </p:nvPicPr>
        <p:blipFill>
          <a:blip r:embed="rId3">
            <a:alphaModFix/>
          </a:blip>
          <a:stretch>
            <a:fillRect/>
          </a:stretch>
        </p:blipFill>
        <p:spPr>
          <a:xfrm>
            <a:off x="725250" y="984900"/>
            <a:ext cx="3412843" cy="3407399"/>
          </a:xfrm>
          <a:prstGeom prst="rect">
            <a:avLst/>
          </a:prstGeom>
          <a:noFill/>
          <a:ln w="9525" cap="flat" cmpd="sng">
            <a:solidFill>
              <a:srgbClr val="434343"/>
            </a:solidFill>
            <a:prstDash val="solid"/>
            <a:round/>
            <a:headEnd type="none" w="sm" len="sm"/>
            <a:tailEnd type="none" w="sm" len="sm"/>
          </a:ln>
        </p:spPr>
      </p:pic>
      <p:pic>
        <p:nvPicPr>
          <p:cNvPr id="259" name="Google Shape;259;p40"/>
          <p:cNvPicPr preferRelativeResize="0"/>
          <p:nvPr/>
        </p:nvPicPr>
        <p:blipFill>
          <a:blip r:embed="rId4">
            <a:alphaModFix/>
          </a:blip>
          <a:stretch>
            <a:fillRect/>
          </a:stretch>
        </p:blipFill>
        <p:spPr>
          <a:xfrm>
            <a:off x="4425743" y="984900"/>
            <a:ext cx="3696163" cy="3407400"/>
          </a:xfrm>
          <a:prstGeom prst="rect">
            <a:avLst/>
          </a:prstGeom>
          <a:noFill/>
          <a:ln w="9525" cap="flat" cmpd="sng">
            <a:solidFill>
              <a:srgbClr val="434343"/>
            </a:solidFill>
            <a:prstDash val="solid"/>
            <a:round/>
            <a:headEnd type="none" w="sm" len="sm"/>
            <a:tailEnd type="none" w="sm" len="sm"/>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41"/>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Next Steps</a:t>
            </a:r>
            <a:endParaRPr/>
          </a:p>
        </p:txBody>
      </p:sp>
      <p:sp>
        <p:nvSpPr>
          <p:cNvPr id="265" name="Google Shape;265;p41"/>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Evaluate transition to self-paced format</a:t>
            </a:r>
            <a:endParaRPr/>
          </a:p>
          <a:p>
            <a:pPr marL="457200" lvl="0" indent="-342900" algn="l" rtl="0">
              <a:spcBef>
                <a:spcPts val="1000"/>
              </a:spcBef>
              <a:spcAft>
                <a:spcPts val="0"/>
              </a:spcAft>
              <a:buSzPts val="1800"/>
              <a:buChar char="●"/>
            </a:pPr>
            <a:r>
              <a:rPr lang="en"/>
              <a:t>Revise as Coursera Course</a:t>
            </a:r>
            <a:endParaRPr/>
          </a:p>
          <a:p>
            <a:pPr marL="457200" lvl="0" indent="-342900" algn="l" rtl="0">
              <a:spcBef>
                <a:spcPts val="1000"/>
              </a:spcBef>
              <a:spcAft>
                <a:spcPts val="0"/>
              </a:spcAft>
              <a:buSzPts val="1800"/>
              <a:buChar char="●"/>
            </a:pPr>
            <a:r>
              <a:rPr lang="en"/>
              <a:t>Revise our other Coursera MOOC Empower Yourself in a Connected World and consider a Coursera specialization?</a:t>
            </a:r>
            <a:endParaRPr/>
          </a:p>
          <a:p>
            <a:pPr marL="457200" lvl="0" indent="-342900" algn="l" rtl="0">
              <a:spcBef>
                <a:spcPts val="1000"/>
              </a:spcBef>
              <a:spcAft>
                <a:spcPts val="0"/>
              </a:spcAft>
              <a:buSzPts val="1800"/>
              <a:buChar char="●"/>
            </a:pPr>
            <a:r>
              <a:rPr lang="en"/>
              <a:t>Analyze MOOC experience for further research, publications, and presentations</a:t>
            </a:r>
            <a:endParaRPr/>
          </a:p>
          <a:p>
            <a:pPr marL="457200" lvl="0" indent="-342900" algn="l" rtl="0">
              <a:spcBef>
                <a:spcPts val="1000"/>
              </a:spcBef>
              <a:spcAft>
                <a:spcPts val="0"/>
              </a:spcAft>
              <a:buSzPts val="1800"/>
              <a:buChar char="●"/>
            </a:pPr>
            <a:r>
              <a:rPr lang="en"/>
              <a:t>Repurpose videos for other purposes such as iSucceed</a:t>
            </a:r>
            <a:endParaRPr/>
          </a:p>
          <a:p>
            <a:pPr marL="457200" lvl="0" indent="-342900" algn="l" rtl="0">
              <a:spcBef>
                <a:spcPts val="1000"/>
              </a:spcBef>
              <a:spcAft>
                <a:spcPts val="1000"/>
              </a:spcAft>
              <a:buSzPts val="1800"/>
              <a:buChar char="●"/>
            </a:pPr>
            <a:r>
              <a:rPr lang="en"/>
              <a:t>Develop digital badging pathway related to post-truth issues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5"/>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SUNY 2018 IITG Tier 3 Round 7 </a:t>
            </a:r>
            <a:endParaRPr/>
          </a:p>
        </p:txBody>
      </p:sp>
      <p:sp>
        <p:nvSpPr>
          <p:cNvPr id="78" name="Google Shape;78;p15"/>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200"/>
              <a:t>IITG Goals</a:t>
            </a:r>
            <a:endParaRPr sz="2200"/>
          </a:p>
          <a:p>
            <a:pPr marL="457200" lvl="0" indent="-361950" algn="l" rtl="0">
              <a:spcBef>
                <a:spcPts val="1600"/>
              </a:spcBef>
              <a:spcAft>
                <a:spcPts val="0"/>
              </a:spcAft>
              <a:buSzPts val="2100"/>
              <a:buChar char="●"/>
            </a:pPr>
            <a:r>
              <a:rPr lang="en" sz="2100">
                <a:highlight>
                  <a:srgbClr val="FFFFFF"/>
                </a:highlight>
              </a:rPr>
              <a:t>Apply lessons learned to design a hybrid MOOC </a:t>
            </a:r>
            <a:endParaRPr sz="2100">
              <a:highlight>
                <a:srgbClr val="FFFFFF"/>
              </a:highlight>
            </a:endParaRPr>
          </a:p>
          <a:p>
            <a:pPr marL="457200" lvl="0" indent="-361950" algn="l" rtl="0">
              <a:spcBef>
                <a:spcPts val="1000"/>
              </a:spcBef>
              <a:spcAft>
                <a:spcPts val="0"/>
              </a:spcAft>
              <a:buSzPts val="2100"/>
              <a:buChar char="●"/>
            </a:pPr>
            <a:r>
              <a:rPr lang="en" sz="2100">
                <a:highlight>
                  <a:srgbClr val="FFFFFF"/>
                </a:highlight>
              </a:rPr>
              <a:t>Prepare participants for the challenges of the Post-Truth world</a:t>
            </a:r>
            <a:endParaRPr sz="2100">
              <a:highlight>
                <a:srgbClr val="FFFFFF"/>
              </a:highlight>
            </a:endParaRPr>
          </a:p>
          <a:p>
            <a:pPr marL="457200" lvl="0" indent="-361950" algn="l" rtl="0">
              <a:spcBef>
                <a:spcPts val="1000"/>
              </a:spcBef>
              <a:spcAft>
                <a:spcPts val="0"/>
              </a:spcAft>
              <a:buSzPts val="2100"/>
              <a:buChar char="●"/>
            </a:pPr>
            <a:r>
              <a:rPr lang="en" sz="2100">
                <a:highlight>
                  <a:srgbClr val="FFFFFF"/>
                </a:highlight>
              </a:rPr>
              <a:t>Infuse metaliteracy goals and learning objectives</a:t>
            </a:r>
            <a:endParaRPr sz="2100">
              <a:highlight>
                <a:srgbClr val="FFFFFF"/>
              </a:highlight>
            </a:endParaRPr>
          </a:p>
          <a:p>
            <a:pPr marL="457200" lvl="0" indent="-361950" algn="l" rtl="0">
              <a:spcBef>
                <a:spcPts val="1000"/>
              </a:spcBef>
              <a:spcAft>
                <a:spcPts val="0"/>
              </a:spcAft>
              <a:buSzPts val="2100"/>
              <a:buChar char="●"/>
            </a:pPr>
            <a:r>
              <a:rPr lang="en" sz="2100">
                <a:highlight>
                  <a:srgbClr val="FFFFFF"/>
                </a:highlight>
              </a:rPr>
              <a:t>Leverage MOOC environment to create communities of trust</a:t>
            </a:r>
            <a:endParaRPr sz="2100"/>
          </a:p>
          <a:p>
            <a:pPr marL="0" lvl="0" indent="0" algn="l" rtl="0">
              <a:spcBef>
                <a:spcPts val="1000"/>
              </a:spcBef>
              <a:spcAft>
                <a:spcPts val="1600"/>
              </a:spcAft>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42"/>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Student Quote</a:t>
            </a:r>
            <a:endParaRPr/>
          </a:p>
        </p:txBody>
      </p:sp>
      <p:sp>
        <p:nvSpPr>
          <p:cNvPr id="271" name="Google Shape;271;p42"/>
          <p:cNvSpPr txBox="1">
            <a:spLocks noGrp="1"/>
          </p:cNvSpPr>
          <p:nvPr>
            <p:ph type="body" idx="1"/>
          </p:nvPr>
        </p:nvSpPr>
        <p:spPr>
          <a:xfrm>
            <a:off x="311700" y="1321300"/>
            <a:ext cx="8520600" cy="3354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400">
                <a:latin typeface="Arial"/>
                <a:ea typeface="Arial"/>
                <a:cs typeface="Arial"/>
                <a:sym typeface="Arial"/>
              </a:rPr>
              <a:t>...one of the most important courses that I have taken...Thinking about what we know, thinking about what we take in as information, and what we put out as information is what we need to start doing. This course has really made me think...It’s not only the knowing of it, it’s being aware and taking responsibility for it…</a:t>
            </a:r>
            <a:r>
              <a:rPr lang="en" sz="2400"/>
              <a:t> </a:t>
            </a:r>
            <a:r>
              <a:rPr lang="en" sz="1400">
                <a:latin typeface="Arial"/>
                <a:ea typeface="Arial"/>
                <a:cs typeface="Arial"/>
                <a:sym typeface="Arial"/>
              </a:rPr>
              <a:t>(Chris, Empowering Yourself in a Post-Truth World MOOC)</a:t>
            </a:r>
            <a:endParaRPr sz="1400">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43"/>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Student Quote</a:t>
            </a:r>
            <a:endParaRPr/>
          </a:p>
        </p:txBody>
      </p:sp>
      <p:sp>
        <p:nvSpPr>
          <p:cNvPr id="277" name="Google Shape;277;p43"/>
          <p:cNvSpPr txBox="1">
            <a:spLocks noGrp="1"/>
          </p:cNvSpPr>
          <p:nvPr>
            <p:ph type="body" idx="1"/>
          </p:nvPr>
        </p:nvSpPr>
        <p:spPr>
          <a:xfrm>
            <a:off x="311700" y="1191250"/>
            <a:ext cx="8520600" cy="3354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000">
                <a:latin typeface="Arial"/>
                <a:ea typeface="Arial"/>
                <a:cs typeface="Arial"/>
                <a:sym typeface="Arial"/>
              </a:rPr>
              <a:t>I want to share with you how happy I am. Today I received my statement of accomplishment…It was my first MOOC ever, and prior to the start of the course I knew nothing about Metaliteracy. I am thrilled I can apply most of the content to different areas of my life such as work, language learning, and practically most of my everyday activities online. I am a non-native and some weeks were more demanding but thanks to all the hard work and thinking I am certain I learnt a lot. Thanks so much!</a:t>
            </a:r>
            <a:r>
              <a:rPr lang="en" sz="2000" i="1"/>
              <a:t> </a:t>
            </a:r>
            <a:r>
              <a:rPr lang="en" sz="1400">
                <a:latin typeface="Arial"/>
                <a:ea typeface="Arial"/>
                <a:cs typeface="Arial"/>
                <a:sym typeface="Arial"/>
              </a:rPr>
              <a:t>(Metaliteracy: Empowering Yourself in a Connected World MOOC)</a:t>
            </a:r>
            <a:endParaRPr sz="1400">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44"/>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Student Quote</a:t>
            </a:r>
            <a:endParaRPr/>
          </a:p>
        </p:txBody>
      </p:sp>
      <p:sp>
        <p:nvSpPr>
          <p:cNvPr id="283" name="Google Shape;283;p44"/>
          <p:cNvSpPr txBox="1">
            <a:spLocks noGrp="1"/>
          </p:cNvSpPr>
          <p:nvPr>
            <p:ph type="body" idx="1"/>
          </p:nvPr>
        </p:nvSpPr>
        <p:spPr>
          <a:xfrm>
            <a:off x="311700" y="1358575"/>
            <a:ext cx="8520600" cy="3354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400">
                <a:latin typeface="Arial"/>
                <a:ea typeface="Arial"/>
                <a:cs typeface="Arial"/>
                <a:sym typeface="Arial"/>
              </a:rPr>
              <a:t>I would like to offer my deepest gratitude in you taking the time to teach me and many others what it truly means to be a digital citizen. I would also like to thank you, for you have provided me with education that I would not have had access to if I had not taken this course. You have been an excellent professor.</a:t>
            </a:r>
            <a:r>
              <a:rPr lang="en" sz="2400" i="1">
                <a:latin typeface="Arial"/>
                <a:ea typeface="Arial"/>
                <a:cs typeface="Arial"/>
                <a:sym typeface="Arial"/>
              </a:rPr>
              <a:t> </a:t>
            </a:r>
            <a:r>
              <a:rPr lang="en" sz="1400">
                <a:latin typeface="Arial"/>
                <a:ea typeface="Arial"/>
                <a:cs typeface="Arial"/>
                <a:sym typeface="Arial"/>
              </a:rPr>
              <a:t>(Empowering Yourself as a Digital Citizen MOOC)</a:t>
            </a:r>
            <a:endParaRPr sz="1400">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45"/>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Student Quote</a:t>
            </a:r>
            <a:endParaRPr/>
          </a:p>
        </p:txBody>
      </p:sp>
      <p:sp>
        <p:nvSpPr>
          <p:cNvPr id="289" name="Google Shape;289;p45"/>
          <p:cNvSpPr txBox="1">
            <a:spLocks noGrp="1"/>
          </p:cNvSpPr>
          <p:nvPr>
            <p:ph type="body" idx="1"/>
          </p:nvPr>
        </p:nvSpPr>
        <p:spPr>
          <a:xfrm>
            <a:off x="311700" y="1358575"/>
            <a:ext cx="8520600" cy="335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a:latin typeface="Arial"/>
                <a:ea typeface="Arial"/>
                <a:cs typeface="Arial"/>
                <a:sym typeface="Arial"/>
              </a:rPr>
              <a:t>I have been preaching this to my friends and family.</a:t>
            </a:r>
            <a:endParaRPr sz="2400">
              <a:latin typeface="Arial"/>
              <a:ea typeface="Arial"/>
              <a:cs typeface="Arial"/>
              <a:sym typeface="Arial"/>
            </a:endParaRPr>
          </a:p>
          <a:p>
            <a:pPr marL="0" lvl="0" indent="0" algn="l" rtl="0">
              <a:spcBef>
                <a:spcPts val="1600"/>
              </a:spcBef>
              <a:spcAft>
                <a:spcPts val="1600"/>
              </a:spcAft>
              <a:buNone/>
            </a:pPr>
            <a:r>
              <a:rPr lang="en" sz="2400">
                <a:latin typeface="Arial"/>
                <a:ea typeface="Arial"/>
                <a:cs typeface="Arial"/>
                <a:sym typeface="Arial"/>
              </a:rPr>
              <a:t>I rarely use social media, but the students I teach are addicted…This class helped me learn some of the protocol I'd like to pass on to the students. </a:t>
            </a:r>
            <a:r>
              <a:rPr lang="en" sz="1400">
                <a:latin typeface="Arial"/>
                <a:ea typeface="Arial"/>
                <a:cs typeface="Arial"/>
                <a:sym typeface="Arial"/>
              </a:rPr>
              <a:t>(Empowering Yourself as a Digital Citizen MOOC)</a:t>
            </a:r>
            <a:endParaRPr sz="1400">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6"/>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Why Open edX?</a:t>
            </a:r>
            <a:endParaRPr/>
          </a:p>
        </p:txBody>
      </p:sp>
      <p:sp>
        <p:nvSpPr>
          <p:cNvPr id="84" name="Google Shape;84;p16"/>
          <p:cNvSpPr txBox="1">
            <a:spLocks noGrp="1"/>
          </p:cNvSpPr>
          <p:nvPr>
            <p:ph type="body" idx="1"/>
          </p:nvPr>
        </p:nvSpPr>
        <p:spPr>
          <a:xfrm>
            <a:off x="311700" y="1311350"/>
            <a:ext cx="8520600" cy="3354000"/>
          </a:xfrm>
          <a:prstGeom prst="rect">
            <a:avLst/>
          </a:prstGeom>
        </p:spPr>
        <p:txBody>
          <a:bodyPr spcFirstLastPara="1" wrap="square" lIns="91425" tIns="91425" rIns="91425" bIns="91425" anchor="t" anchorCtr="0">
            <a:noAutofit/>
          </a:bodyPr>
          <a:lstStyle/>
          <a:p>
            <a:pPr marL="457200" lvl="0" indent="-368300" algn="l" rtl="0">
              <a:spcBef>
                <a:spcPts val="0"/>
              </a:spcBef>
              <a:spcAft>
                <a:spcPts val="0"/>
              </a:spcAft>
              <a:buSzPts val="2200"/>
              <a:buChar char="●"/>
            </a:pPr>
            <a:r>
              <a:rPr lang="en" sz="2200"/>
              <a:t>Prior experience with cMOOC, Coursera, and Canvas</a:t>
            </a:r>
            <a:endParaRPr sz="2200"/>
          </a:p>
          <a:p>
            <a:pPr marL="457200" lvl="0" indent="-368300" algn="l" rtl="0">
              <a:spcBef>
                <a:spcPts val="1000"/>
              </a:spcBef>
              <a:spcAft>
                <a:spcPts val="0"/>
              </a:spcAft>
              <a:buSzPts val="2200"/>
              <a:buChar char="●"/>
            </a:pPr>
            <a:r>
              <a:rPr lang="en" sz="2200"/>
              <a:t>Hybrid approach to combine cMOOCs and xMOOCs</a:t>
            </a:r>
            <a:endParaRPr sz="2200"/>
          </a:p>
          <a:p>
            <a:pPr marL="457200" lvl="0" indent="-368300" algn="l" rtl="0">
              <a:spcBef>
                <a:spcPts val="1000"/>
              </a:spcBef>
              <a:spcAft>
                <a:spcPts val="0"/>
              </a:spcAft>
              <a:buSzPts val="2200"/>
              <a:buChar char="●"/>
            </a:pPr>
            <a:r>
              <a:rPr lang="en" sz="2200"/>
              <a:t>Flexibility of MOOC platform </a:t>
            </a:r>
            <a:endParaRPr sz="2200"/>
          </a:p>
          <a:p>
            <a:pPr marL="457200" lvl="0" indent="-368300" algn="l" rtl="0">
              <a:spcBef>
                <a:spcPts val="1000"/>
              </a:spcBef>
              <a:spcAft>
                <a:spcPts val="0"/>
              </a:spcAft>
              <a:buSzPts val="2200"/>
              <a:buChar char="●"/>
            </a:pPr>
            <a:r>
              <a:rPr lang="en" sz="2200"/>
              <a:t>Explore features for content development </a:t>
            </a:r>
            <a:endParaRPr sz="2200"/>
          </a:p>
          <a:p>
            <a:pPr marL="457200" lvl="0" indent="-368300" algn="l" rtl="0">
              <a:spcBef>
                <a:spcPts val="1000"/>
              </a:spcBef>
              <a:spcAft>
                <a:spcPts val="0"/>
              </a:spcAft>
              <a:buSzPts val="2200"/>
              <a:buChar char="●"/>
            </a:pPr>
            <a:r>
              <a:rPr lang="en" sz="2200"/>
              <a:t>Expand metaliteracy to a broader audience</a:t>
            </a:r>
            <a:endParaRPr sz="2200"/>
          </a:p>
          <a:p>
            <a:pPr marL="457200" lvl="0" indent="-368300" algn="l" rtl="0">
              <a:spcBef>
                <a:spcPts val="1000"/>
              </a:spcBef>
              <a:spcAft>
                <a:spcPts val="1000"/>
              </a:spcAft>
              <a:buSzPts val="2200"/>
              <a:buChar char="●"/>
            </a:pPr>
            <a:r>
              <a:rPr lang="en" sz="2200"/>
              <a:t>Opportunity to try platform via UB instance of Open edX</a:t>
            </a:r>
            <a:endParaRPr sz="22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7"/>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lnSpc>
                <a:spcPct val="115000"/>
              </a:lnSpc>
              <a:spcBef>
                <a:spcPts val="1000"/>
              </a:spcBef>
              <a:spcAft>
                <a:spcPts val="0"/>
              </a:spcAft>
              <a:buClr>
                <a:schemeClr val="dk1"/>
              </a:buClr>
              <a:buSzPts val="1100"/>
              <a:buFont typeface="Arial"/>
              <a:buNone/>
            </a:pPr>
            <a:r>
              <a:rPr lang="en"/>
              <a:t>Post-Truth MOOC </a:t>
            </a:r>
            <a:endParaRPr/>
          </a:p>
        </p:txBody>
      </p:sp>
      <p:sp>
        <p:nvSpPr>
          <p:cNvPr id="90" name="Google Shape;90;p17"/>
          <p:cNvSpPr txBox="1">
            <a:spLocks noGrp="1"/>
          </p:cNvSpPr>
          <p:nvPr>
            <p:ph type="body" idx="1"/>
          </p:nvPr>
        </p:nvSpPr>
        <p:spPr>
          <a:xfrm>
            <a:off x="311700" y="1225225"/>
            <a:ext cx="3999900" cy="335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1600"/>
              </a:spcBef>
              <a:spcAft>
                <a:spcPts val="1600"/>
              </a:spcAft>
              <a:buNone/>
            </a:pPr>
            <a:r>
              <a:rPr lang="en"/>
              <a:t> </a:t>
            </a:r>
            <a:endParaRPr/>
          </a:p>
        </p:txBody>
      </p:sp>
      <p:sp>
        <p:nvSpPr>
          <p:cNvPr id="91" name="Google Shape;91;p17"/>
          <p:cNvSpPr txBox="1">
            <a:spLocks noGrp="1"/>
          </p:cNvSpPr>
          <p:nvPr>
            <p:ph type="body" idx="2"/>
          </p:nvPr>
        </p:nvSpPr>
        <p:spPr>
          <a:xfrm>
            <a:off x="0" y="4467275"/>
            <a:ext cx="9144000" cy="5691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Clr>
                <a:schemeClr val="dk1"/>
              </a:buClr>
              <a:buSzPts val="1100"/>
              <a:buFont typeface="Arial"/>
              <a:buNone/>
            </a:pPr>
            <a:r>
              <a:rPr lang="en" u="sng">
                <a:solidFill>
                  <a:schemeClr val="accent5"/>
                </a:solidFill>
                <a:hlinkClick r:id="rId3"/>
              </a:rPr>
              <a:t>Empowering Yourself in a Post-Truth World</a:t>
            </a:r>
            <a:endParaRPr/>
          </a:p>
        </p:txBody>
      </p:sp>
      <p:pic>
        <p:nvPicPr>
          <p:cNvPr id="92" name="Google Shape;92;p17"/>
          <p:cNvPicPr preferRelativeResize="0"/>
          <p:nvPr/>
        </p:nvPicPr>
        <p:blipFill>
          <a:blip r:embed="rId4">
            <a:alphaModFix/>
          </a:blip>
          <a:stretch>
            <a:fillRect/>
          </a:stretch>
        </p:blipFill>
        <p:spPr>
          <a:xfrm>
            <a:off x="211300" y="1159971"/>
            <a:ext cx="9143999" cy="3002507"/>
          </a:xfrm>
          <a:prstGeom prst="rect">
            <a:avLst/>
          </a:prstGeom>
          <a:noFill/>
          <a:ln>
            <a:noFill/>
          </a:ln>
        </p:spPr>
      </p:pic>
      <p:sp>
        <p:nvSpPr>
          <p:cNvPr id="93" name="Google Shape;93;p17"/>
          <p:cNvSpPr txBox="1"/>
          <p:nvPr/>
        </p:nvSpPr>
        <p:spPr>
          <a:xfrm>
            <a:off x="443425" y="3994950"/>
            <a:ext cx="2472600" cy="39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latin typeface="Open Sans"/>
                <a:ea typeface="Open Sans"/>
                <a:cs typeface="Open Sans"/>
                <a:sym typeface="Open Sans"/>
              </a:rPr>
              <a:t>MOOC logo by Alena Roddick</a:t>
            </a:r>
            <a:endParaRPr sz="1100">
              <a:latin typeface="Open Sans"/>
              <a:ea typeface="Open Sans"/>
              <a:cs typeface="Open Sans"/>
              <a:sym typeface="Open Sans"/>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98" name="Google Shape;98;p18"/>
          <p:cNvPicPr preferRelativeResize="0"/>
          <p:nvPr/>
        </p:nvPicPr>
        <p:blipFill>
          <a:blip r:embed="rId3">
            <a:alphaModFix/>
          </a:blip>
          <a:stretch>
            <a:fillRect/>
          </a:stretch>
        </p:blipFill>
        <p:spPr>
          <a:xfrm>
            <a:off x="6369050" y="708475"/>
            <a:ext cx="2293050" cy="3439575"/>
          </a:xfrm>
          <a:prstGeom prst="rect">
            <a:avLst/>
          </a:prstGeom>
          <a:noFill/>
          <a:ln>
            <a:noFill/>
          </a:ln>
        </p:spPr>
      </p:pic>
      <p:sp>
        <p:nvSpPr>
          <p:cNvPr id="99" name="Google Shape;99;p18"/>
          <p:cNvSpPr txBox="1">
            <a:spLocks noGrp="1"/>
          </p:cNvSpPr>
          <p:nvPr>
            <p:ph type="title"/>
          </p:nvPr>
        </p:nvSpPr>
        <p:spPr>
          <a:xfrm>
            <a:off x="490250" y="450150"/>
            <a:ext cx="5878800" cy="4090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3000"/>
              <a:t>“Striving toward learner empowerment through metaliteracy is especially vital in a post-truth world when the distinction between truth and deception has been intentionally blurred and distorted.</a:t>
            </a:r>
            <a:r>
              <a:rPr lang="en" sz="3000" b="1">
                <a:solidFill>
                  <a:srgbClr val="000000"/>
                </a:solidFill>
              </a:rPr>
              <a:t>”</a:t>
            </a:r>
            <a:r>
              <a:rPr lang="en" sz="3000">
                <a:solidFill>
                  <a:srgbClr val="000000"/>
                </a:solidFill>
              </a:rPr>
              <a:t> </a:t>
            </a:r>
            <a:r>
              <a:rPr lang="en" sz="2400">
                <a:solidFill>
                  <a:srgbClr val="000000"/>
                </a:solidFill>
              </a:rPr>
              <a:t>(p. 2)</a:t>
            </a:r>
            <a:r>
              <a:rPr lang="en" sz="3000">
                <a:solidFill>
                  <a:srgbClr val="000000"/>
                </a:solidFill>
              </a:rPr>
              <a:t>.</a:t>
            </a:r>
            <a:endParaRPr sz="3000">
              <a:solidFill>
                <a:srgbClr val="000000"/>
              </a:solidFill>
            </a:endParaRPr>
          </a:p>
          <a:p>
            <a:pPr marL="0" lvl="0" indent="0" algn="l" rtl="0">
              <a:spcBef>
                <a:spcPts val="0"/>
              </a:spcBef>
              <a:spcAft>
                <a:spcPts val="0"/>
              </a:spcAft>
              <a:buNone/>
            </a:pPr>
            <a:endParaRPr sz="3000"/>
          </a:p>
          <a:p>
            <a:pPr marL="0" lvl="0" indent="0" algn="l" rtl="0">
              <a:spcBef>
                <a:spcPts val="0"/>
              </a:spcBef>
              <a:spcAft>
                <a:spcPts val="0"/>
              </a:spcAft>
              <a:buNone/>
            </a:pPr>
            <a:r>
              <a:rPr lang="en" sz="1800"/>
              <a:t>Metaliterate Learning for the Post-Truth World (Mackey and Jacobson, 2019).</a:t>
            </a:r>
            <a:endParaRPr sz="18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9"/>
          <p:cNvSpPr txBox="1">
            <a:spLocks noGrp="1"/>
          </p:cNvSpPr>
          <p:nvPr>
            <p:ph type="title"/>
          </p:nvPr>
        </p:nvSpPr>
        <p:spPr>
          <a:xfrm>
            <a:off x="773700" y="1806450"/>
            <a:ext cx="7596600" cy="1530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What is metaliteracy?</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0"/>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Autofit/>
          </a:bodyPr>
          <a:lstStyle/>
          <a:p>
            <a:pPr marL="457200" lvl="0" indent="-368300" algn="l" rtl="0">
              <a:spcBef>
                <a:spcPts val="1000"/>
              </a:spcBef>
              <a:spcAft>
                <a:spcPts val="0"/>
              </a:spcAft>
              <a:buSzPts val="2200"/>
              <a:buFont typeface="Arial"/>
              <a:buChar char="●"/>
            </a:pPr>
            <a:r>
              <a:rPr lang="en" sz="2200"/>
              <a:t>Promotes critical thinking and collaboration</a:t>
            </a:r>
            <a:endParaRPr sz="2200"/>
          </a:p>
          <a:p>
            <a:pPr marL="457200" lvl="0" indent="-368300" algn="l" rtl="0">
              <a:spcBef>
                <a:spcPts val="1000"/>
              </a:spcBef>
              <a:spcAft>
                <a:spcPts val="0"/>
              </a:spcAft>
              <a:buSzPts val="2200"/>
              <a:buFont typeface="Open Sans"/>
              <a:buChar char="●"/>
            </a:pPr>
            <a:r>
              <a:rPr lang="en" sz="2200"/>
              <a:t>Provides a framework to effectively participate in social media and online communities</a:t>
            </a:r>
            <a:endParaRPr sz="2200"/>
          </a:p>
          <a:p>
            <a:pPr marL="457200" lvl="0" indent="-368300" algn="l" rtl="0">
              <a:spcBef>
                <a:spcPts val="1000"/>
              </a:spcBef>
              <a:spcAft>
                <a:spcPts val="0"/>
              </a:spcAft>
              <a:buSzPts val="2200"/>
              <a:buFont typeface="Open Sans"/>
              <a:buChar char="●"/>
            </a:pPr>
            <a:r>
              <a:rPr lang="en" sz="2200"/>
              <a:t>Supports acquiring, producing, and sharing knowledge in collaborative online communities</a:t>
            </a:r>
            <a:endParaRPr sz="2200"/>
          </a:p>
          <a:p>
            <a:pPr marL="0" lvl="0" indent="0" algn="l" rtl="0">
              <a:spcBef>
                <a:spcPts val="1000"/>
              </a:spcBef>
              <a:spcAft>
                <a:spcPts val="0"/>
              </a:spcAft>
              <a:buNone/>
            </a:pPr>
            <a:endParaRPr sz="1100"/>
          </a:p>
          <a:p>
            <a:pPr marL="0" lvl="0" indent="0" algn="l" rtl="0">
              <a:spcBef>
                <a:spcPts val="1600"/>
              </a:spcBef>
              <a:spcAft>
                <a:spcPts val="0"/>
              </a:spcAft>
              <a:buNone/>
            </a:pPr>
            <a:r>
              <a:rPr lang="en">
                <a:latin typeface="Economica"/>
                <a:ea typeface="Economica"/>
                <a:cs typeface="Economica"/>
                <a:sym typeface="Economica"/>
              </a:rPr>
              <a:t>Thomas P. Mackey and Trudi E. Jacobson. “Reframing Information Literacy as a Metaliteracy.” </a:t>
            </a:r>
            <a:r>
              <a:rPr lang="en" i="1">
                <a:latin typeface="Economica"/>
                <a:ea typeface="Economica"/>
                <a:cs typeface="Economica"/>
                <a:sym typeface="Economica"/>
              </a:rPr>
              <a:t>College &amp; Research Libraries</a:t>
            </a:r>
            <a:r>
              <a:rPr lang="en">
                <a:latin typeface="Economica"/>
                <a:ea typeface="Economica"/>
                <a:cs typeface="Economica"/>
                <a:sym typeface="Economica"/>
              </a:rPr>
              <a:t>. January 2011 72:62-78. </a:t>
            </a:r>
            <a:r>
              <a:rPr lang="en" u="sng">
                <a:solidFill>
                  <a:schemeClr val="hlink"/>
                </a:solidFill>
                <a:latin typeface="Economica"/>
                <a:ea typeface="Economica"/>
                <a:cs typeface="Economica"/>
                <a:sym typeface="Economica"/>
                <a:hlinkClick r:id="rId3"/>
              </a:rPr>
              <a:t>http://crl.acrl.org/content/72/1/62.full.pdf</a:t>
            </a:r>
            <a:r>
              <a:rPr lang="en">
                <a:latin typeface="Economica"/>
                <a:ea typeface="Economica"/>
                <a:cs typeface="Economica"/>
                <a:sym typeface="Economica"/>
              </a:rPr>
              <a:t> </a:t>
            </a:r>
            <a:endParaRPr>
              <a:latin typeface="Economica"/>
              <a:ea typeface="Economica"/>
              <a:cs typeface="Economica"/>
              <a:sym typeface="Economica"/>
            </a:endParaRPr>
          </a:p>
        </p:txBody>
      </p:sp>
      <p:pic>
        <p:nvPicPr>
          <p:cNvPr id="110" name="Google Shape;110;p20"/>
          <p:cNvPicPr preferRelativeResize="0"/>
          <p:nvPr/>
        </p:nvPicPr>
        <p:blipFill>
          <a:blip r:embed="rId4">
            <a:alphaModFix/>
          </a:blip>
          <a:stretch>
            <a:fillRect/>
          </a:stretch>
        </p:blipFill>
        <p:spPr>
          <a:xfrm>
            <a:off x="-304800" y="123100"/>
            <a:ext cx="5728049" cy="105102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1"/>
          <p:cNvSpPr txBox="1"/>
          <p:nvPr/>
        </p:nvSpPr>
        <p:spPr>
          <a:xfrm>
            <a:off x="86025" y="999750"/>
            <a:ext cx="2072100" cy="1638600"/>
          </a:xfrm>
          <a:prstGeom prst="rect">
            <a:avLst/>
          </a:prstGeom>
          <a:noFill/>
          <a:ln w="19050" cap="flat" cmpd="sng">
            <a:solidFill>
              <a:srgbClr val="5998D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Open Sans"/>
                <a:ea typeface="Open Sans"/>
                <a:cs typeface="Open Sans"/>
                <a:sym typeface="Open Sans"/>
              </a:rPr>
              <a:t>Metacognitive:</a:t>
            </a:r>
            <a:r>
              <a:rPr lang="en" sz="1200">
                <a:latin typeface="Open Sans"/>
                <a:ea typeface="Open Sans"/>
                <a:cs typeface="Open Sans"/>
                <a:sym typeface="Open Sans"/>
              </a:rPr>
              <a:t> what learners think about their own thinking - a reflective understanding of how and why they learn, what they do and do not know, their preconceptions, and how to continue to</a:t>
            </a:r>
            <a:r>
              <a:rPr lang="en">
                <a:latin typeface="Open Sans"/>
                <a:ea typeface="Open Sans"/>
                <a:cs typeface="Open Sans"/>
                <a:sym typeface="Open Sans"/>
              </a:rPr>
              <a:t> </a:t>
            </a:r>
            <a:r>
              <a:rPr lang="en" sz="1200">
                <a:latin typeface="Open Sans"/>
                <a:ea typeface="Open Sans"/>
                <a:cs typeface="Open Sans"/>
                <a:sym typeface="Open Sans"/>
              </a:rPr>
              <a:t>learn</a:t>
            </a:r>
            <a:endParaRPr sz="1200">
              <a:latin typeface="Open Sans"/>
              <a:ea typeface="Open Sans"/>
              <a:cs typeface="Open Sans"/>
              <a:sym typeface="Open Sans"/>
            </a:endParaRPr>
          </a:p>
        </p:txBody>
      </p:sp>
      <p:sp>
        <p:nvSpPr>
          <p:cNvPr id="116" name="Google Shape;116;p21"/>
          <p:cNvSpPr txBox="1"/>
          <p:nvPr/>
        </p:nvSpPr>
        <p:spPr>
          <a:xfrm>
            <a:off x="7001825" y="1089300"/>
            <a:ext cx="1995900" cy="1459500"/>
          </a:xfrm>
          <a:prstGeom prst="rect">
            <a:avLst/>
          </a:prstGeom>
          <a:noFill/>
          <a:ln w="19050" cap="flat" cmpd="sng">
            <a:solidFill>
              <a:srgbClr val="C0D056"/>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Open Sans"/>
                <a:ea typeface="Open Sans"/>
                <a:cs typeface="Open Sans"/>
                <a:sym typeface="Open Sans"/>
              </a:rPr>
              <a:t>Cognitive:</a:t>
            </a:r>
            <a:r>
              <a:rPr lang="en" sz="1200">
                <a:latin typeface="Open Sans"/>
                <a:ea typeface="Open Sans"/>
                <a:cs typeface="Open Sans"/>
                <a:sym typeface="Open Sans"/>
              </a:rPr>
              <a:t> what students should know upon successful completion of learning activities - comprehension, organization, application, evaluation</a:t>
            </a:r>
            <a:endParaRPr sz="1200">
              <a:latin typeface="Open Sans"/>
              <a:ea typeface="Open Sans"/>
              <a:cs typeface="Open Sans"/>
              <a:sym typeface="Open Sans"/>
            </a:endParaRPr>
          </a:p>
        </p:txBody>
      </p:sp>
      <p:sp>
        <p:nvSpPr>
          <p:cNvPr id="117" name="Google Shape;117;p21"/>
          <p:cNvSpPr txBox="1"/>
          <p:nvPr/>
        </p:nvSpPr>
        <p:spPr>
          <a:xfrm>
            <a:off x="6925625" y="3366800"/>
            <a:ext cx="2072100" cy="1229100"/>
          </a:xfrm>
          <a:prstGeom prst="rect">
            <a:avLst/>
          </a:prstGeom>
          <a:noFill/>
          <a:ln w="19050" cap="flat" cmpd="sng">
            <a:solidFill>
              <a:srgbClr val="C2529D"/>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Open Sans"/>
                <a:ea typeface="Open Sans"/>
                <a:cs typeface="Open Sans"/>
                <a:sym typeface="Open Sans"/>
              </a:rPr>
              <a:t>Behavioral:</a:t>
            </a:r>
            <a:r>
              <a:rPr lang="en" sz="1200">
                <a:latin typeface="Open Sans"/>
                <a:ea typeface="Open Sans"/>
                <a:cs typeface="Open Sans"/>
                <a:sym typeface="Open Sans"/>
              </a:rPr>
              <a:t> what students should be able to do upon successful completion of learning activities - skills, competencies</a:t>
            </a:r>
            <a:endParaRPr sz="1200">
              <a:latin typeface="Open Sans"/>
              <a:ea typeface="Open Sans"/>
              <a:cs typeface="Open Sans"/>
              <a:sym typeface="Open Sans"/>
            </a:endParaRPr>
          </a:p>
        </p:txBody>
      </p:sp>
      <p:sp>
        <p:nvSpPr>
          <p:cNvPr id="118" name="Google Shape;118;p21"/>
          <p:cNvSpPr txBox="1"/>
          <p:nvPr/>
        </p:nvSpPr>
        <p:spPr>
          <a:xfrm>
            <a:off x="162225" y="3399950"/>
            <a:ext cx="2072100" cy="1162800"/>
          </a:xfrm>
          <a:prstGeom prst="rect">
            <a:avLst/>
          </a:prstGeom>
          <a:noFill/>
          <a:ln w="19050" cap="flat" cmpd="sng">
            <a:solidFill>
              <a:srgbClr val="6EBAC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200" b="1">
                <a:latin typeface="Open Sans"/>
                <a:ea typeface="Open Sans"/>
                <a:cs typeface="Open Sans"/>
                <a:sym typeface="Open Sans"/>
              </a:rPr>
              <a:t>Affective:</a:t>
            </a:r>
            <a:r>
              <a:rPr lang="en" sz="1200">
                <a:latin typeface="Open Sans"/>
                <a:ea typeface="Open Sans"/>
                <a:cs typeface="Open Sans"/>
                <a:sym typeface="Open Sans"/>
              </a:rPr>
              <a:t> changes in learners’ emotions or attitudes through engagement with learning activities</a:t>
            </a:r>
            <a:endParaRPr sz="1200">
              <a:latin typeface="Open Sans"/>
              <a:ea typeface="Open Sans"/>
              <a:cs typeface="Open Sans"/>
              <a:sym typeface="Open Sans"/>
            </a:endParaRPr>
          </a:p>
        </p:txBody>
      </p:sp>
      <p:sp>
        <p:nvSpPr>
          <p:cNvPr id="119" name="Google Shape;119;p21"/>
          <p:cNvSpPr txBox="1">
            <a:spLocks noGrp="1"/>
          </p:cNvSpPr>
          <p:nvPr>
            <p:ph type="body" idx="4294967295"/>
          </p:nvPr>
        </p:nvSpPr>
        <p:spPr>
          <a:xfrm>
            <a:off x="1096050" y="4596225"/>
            <a:ext cx="6951900" cy="656100"/>
          </a:xfrm>
          <a:prstGeom prst="rect">
            <a:avLst/>
          </a:prstGeom>
        </p:spPr>
        <p:txBody>
          <a:bodyPr spcFirstLastPara="1" wrap="square" lIns="91425" tIns="91425" rIns="91425" bIns="91425" anchor="b" anchorCtr="0">
            <a:noAutofit/>
          </a:bodyPr>
          <a:lstStyle/>
          <a:p>
            <a:pPr marL="0" lvl="0" indent="0" algn="ctr" rtl="0">
              <a:spcBef>
                <a:spcPts val="0"/>
              </a:spcBef>
              <a:spcAft>
                <a:spcPts val="1600"/>
              </a:spcAft>
              <a:buNone/>
            </a:pPr>
            <a:r>
              <a:rPr lang="en" sz="1100"/>
              <a:t>Mackey and Jacobson (2014). Metaliteracy: Reinventing Information Literacy to Empower Learners.</a:t>
            </a:r>
            <a:endParaRPr sz="1100"/>
          </a:p>
        </p:txBody>
      </p:sp>
      <p:sp>
        <p:nvSpPr>
          <p:cNvPr id="120" name="Google Shape;120;p21"/>
          <p:cNvSpPr txBox="1">
            <a:spLocks noGrp="1"/>
          </p:cNvSpPr>
          <p:nvPr>
            <p:ph type="title"/>
          </p:nvPr>
        </p:nvSpPr>
        <p:spPr>
          <a:xfrm>
            <a:off x="311700" y="0"/>
            <a:ext cx="8520600" cy="831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The Metaliteracy Learning Domains</a:t>
            </a:r>
            <a:endParaRPr/>
          </a:p>
        </p:txBody>
      </p:sp>
      <p:pic>
        <p:nvPicPr>
          <p:cNvPr id="121" name="Google Shape;121;p21"/>
          <p:cNvPicPr preferRelativeResize="0"/>
          <p:nvPr/>
        </p:nvPicPr>
        <p:blipFill>
          <a:blip r:embed="rId3">
            <a:alphaModFix/>
          </a:blip>
          <a:stretch>
            <a:fillRect/>
          </a:stretch>
        </p:blipFill>
        <p:spPr>
          <a:xfrm>
            <a:off x="2547525" y="699675"/>
            <a:ext cx="4048947" cy="4048947"/>
          </a:xfrm>
          <a:prstGeom prst="rect">
            <a:avLst/>
          </a:prstGeom>
          <a:noFill/>
          <a:ln>
            <a:noFill/>
          </a:ln>
        </p:spPr>
      </p:pic>
      <p:sp>
        <p:nvSpPr>
          <p:cNvPr id="122" name="Google Shape;122;p21"/>
          <p:cNvSpPr/>
          <p:nvPr/>
        </p:nvSpPr>
        <p:spPr>
          <a:xfrm rot="1834552">
            <a:off x="2125392" y="1363354"/>
            <a:ext cx="1003187" cy="107843"/>
          </a:xfrm>
          <a:prstGeom prst="leftArrow">
            <a:avLst>
              <a:gd name="adj1" fmla="val 50000"/>
              <a:gd name="adj2" fmla="val 50000"/>
            </a:avLst>
          </a:prstGeom>
          <a:solidFill>
            <a:srgbClr val="CCCCCC"/>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1"/>
          <p:cNvSpPr/>
          <p:nvPr/>
        </p:nvSpPr>
        <p:spPr>
          <a:xfrm rot="-1834552" flipH="1">
            <a:off x="6011592" y="1363354"/>
            <a:ext cx="1003187" cy="107843"/>
          </a:xfrm>
          <a:prstGeom prst="leftArrow">
            <a:avLst>
              <a:gd name="adj1" fmla="val 50000"/>
              <a:gd name="adj2" fmla="val 50000"/>
            </a:avLst>
          </a:prstGeom>
          <a:solidFill>
            <a:srgbClr val="CCCCCC"/>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1"/>
          <p:cNvSpPr/>
          <p:nvPr/>
        </p:nvSpPr>
        <p:spPr>
          <a:xfrm rot="8965448" flipH="1">
            <a:off x="2201592" y="4106554"/>
            <a:ext cx="1003187" cy="107843"/>
          </a:xfrm>
          <a:prstGeom prst="leftArrow">
            <a:avLst>
              <a:gd name="adj1" fmla="val 50000"/>
              <a:gd name="adj2" fmla="val 50000"/>
            </a:avLst>
          </a:prstGeom>
          <a:solidFill>
            <a:srgbClr val="CCCCCC"/>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1"/>
          <p:cNvSpPr/>
          <p:nvPr/>
        </p:nvSpPr>
        <p:spPr>
          <a:xfrm rot="-8965448">
            <a:off x="5935392" y="4106554"/>
            <a:ext cx="1003187" cy="107843"/>
          </a:xfrm>
          <a:prstGeom prst="leftArrow">
            <a:avLst>
              <a:gd name="adj1" fmla="val 50000"/>
              <a:gd name="adj2" fmla="val 50000"/>
            </a:avLst>
          </a:prstGeom>
          <a:solidFill>
            <a:srgbClr val="CCCCCC"/>
          </a:solid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21"/>
                                        </p:tgtEl>
                                        <p:attrNameLst>
                                          <p:attrName>style.visibility</p:attrName>
                                        </p:attrNameLst>
                                      </p:cBhvr>
                                      <p:to>
                                        <p:strVal val="visible"/>
                                      </p:to>
                                    </p:set>
                                    <p:anim calcmode="lin" valueType="num">
                                      <p:cBhvr additive="base">
                                        <p:cTn id="7" dur="1000"/>
                                        <p:tgtEl>
                                          <p:spTgt spid="121"/>
                                        </p:tgtEl>
                                        <p:attrNameLst>
                                          <p:attrName>ppt_w</p:attrName>
                                        </p:attrNameLst>
                                      </p:cBhvr>
                                      <p:tavLst>
                                        <p:tav tm="0">
                                          <p:val>
                                            <p:strVal val="0"/>
                                          </p:val>
                                        </p:tav>
                                        <p:tav tm="100000">
                                          <p:val>
                                            <p:strVal val="#ppt_w"/>
                                          </p:val>
                                        </p:tav>
                                      </p:tavLst>
                                    </p:anim>
                                    <p:anim calcmode="lin" valueType="num">
                                      <p:cBhvr additive="base">
                                        <p:cTn id="8" dur="1000"/>
                                        <p:tgtEl>
                                          <p:spTgt spid="121"/>
                                        </p:tgtEl>
                                        <p:attrNameLst>
                                          <p:attrName>ppt_h</p:attrName>
                                        </p:attrNameLst>
                                      </p:cBhvr>
                                      <p:tavLst>
                                        <p:tav tm="0">
                                          <p:val>
                                            <p:strVal val="0"/>
                                          </p:val>
                                        </p:tav>
                                        <p:tav tm="100000">
                                          <p:val>
                                            <p:strVal val="#ppt_h"/>
                                          </p:val>
                                        </p:tav>
                                      </p:tavLst>
                                    </p:anim>
                                  </p:childTnLst>
                                </p:cTn>
                              </p:par>
                            </p:childTnLst>
                          </p:cTn>
                        </p:par>
                        <p:par>
                          <p:cTn id="9" fill="hold">
                            <p:stCondLst>
                              <p:cond delay="1000"/>
                            </p:stCondLst>
                            <p:childTnLst>
                              <p:par>
                                <p:cTn id="10" presetID="23" presetClass="entr" presetSubtype="16" fill="hold" nodeType="afterEffect">
                                  <p:stCondLst>
                                    <p:cond delay="0"/>
                                  </p:stCondLst>
                                  <p:childTnLst>
                                    <p:set>
                                      <p:cBhvr>
                                        <p:cTn id="11" dur="1" fill="hold">
                                          <p:stCondLst>
                                            <p:cond delay="0"/>
                                          </p:stCondLst>
                                        </p:cTn>
                                        <p:tgtEl>
                                          <p:spTgt spid="122"/>
                                        </p:tgtEl>
                                        <p:attrNameLst>
                                          <p:attrName>style.visibility</p:attrName>
                                        </p:attrNameLst>
                                      </p:cBhvr>
                                      <p:to>
                                        <p:strVal val="visible"/>
                                      </p:to>
                                    </p:set>
                                    <p:anim calcmode="lin" valueType="num">
                                      <p:cBhvr additive="base">
                                        <p:cTn id="12" dur="1000"/>
                                        <p:tgtEl>
                                          <p:spTgt spid="122"/>
                                        </p:tgtEl>
                                        <p:attrNameLst>
                                          <p:attrName>ppt_w</p:attrName>
                                        </p:attrNameLst>
                                      </p:cBhvr>
                                      <p:tavLst>
                                        <p:tav tm="0">
                                          <p:val>
                                            <p:strVal val="0"/>
                                          </p:val>
                                        </p:tav>
                                        <p:tav tm="100000">
                                          <p:val>
                                            <p:strVal val="#ppt_w"/>
                                          </p:val>
                                        </p:tav>
                                      </p:tavLst>
                                    </p:anim>
                                    <p:anim calcmode="lin" valueType="num">
                                      <p:cBhvr additive="base">
                                        <p:cTn id="13" dur="1000"/>
                                        <p:tgtEl>
                                          <p:spTgt spid="122"/>
                                        </p:tgtEl>
                                        <p:attrNameLst>
                                          <p:attrName>ppt_h</p:attrName>
                                        </p:attrNameLst>
                                      </p:cBhvr>
                                      <p:tavLst>
                                        <p:tav tm="0">
                                          <p:val>
                                            <p:strVal val="0"/>
                                          </p:val>
                                        </p:tav>
                                        <p:tav tm="100000">
                                          <p:val>
                                            <p:strVal val="#ppt_h"/>
                                          </p:val>
                                        </p:tav>
                                      </p:tavLst>
                                    </p:anim>
                                  </p:childTnLst>
                                </p:cTn>
                              </p:par>
                              <p:par>
                                <p:cTn id="14" presetID="10" presetClass="entr" presetSubtype="0" fill="hold" nodeType="withEffect">
                                  <p:stCondLst>
                                    <p:cond delay="0"/>
                                  </p:stCondLst>
                                  <p:childTnLst>
                                    <p:set>
                                      <p:cBhvr>
                                        <p:cTn id="15" dur="1" fill="hold">
                                          <p:stCondLst>
                                            <p:cond delay="0"/>
                                          </p:stCondLst>
                                        </p:cTn>
                                        <p:tgtEl>
                                          <p:spTgt spid="115"/>
                                        </p:tgtEl>
                                        <p:attrNameLst>
                                          <p:attrName>style.visibility</p:attrName>
                                        </p:attrNameLst>
                                      </p:cBhvr>
                                      <p:to>
                                        <p:strVal val="visible"/>
                                      </p:to>
                                    </p:set>
                                    <p:animEffect transition="in" filter="fade">
                                      <p:cBhvr>
                                        <p:cTn id="16" dur="1300"/>
                                        <p:tgtEl>
                                          <p:spTgt spid="115"/>
                                        </p:tgtEl>
                                      </p:cBhvr>
                                    </p:animEffect>
                                  </p:childTnLst>
                                </p:cTn>
                              </p:par>
                            </p:childTnLst>
                          </p:cTn>
                        </p:par>
                        <p:par>
                          <p:cTn id="17" fill="hold">
                            <p:stCondLst>
                              <p:cond delay="2300"/>
                            </p:stCondLst>
                            <p:childTnLst>
                              <p:par>
                                <p:cTn id="18" presetID="23" presetClass="entr" presetSubtype="16" fill="hold" nodeType="afterEffect">
                                  <p:stCondLst>
                                    <p:cond delay="0"/>
                                  </p:stCondLst>
                                  <p:childTnLst>
                                    <p:set>
                                      <p:cBhvr>
                                        <p:cTn id="19" dur="1" fill="hold">
                                          <p:stCondLst>
                                            <p:cond delay="0"/>
                                          </p:stCondLst>
                                        </p:cTn>
                                        <p:tgtEl>
                                          <p:spTgt spid="123"/>
                                        </p:tgtEl>
                                        <p:attrNameLst>
                                          <p:attrName>style.visibility</p:attrName>
                                        </p:attrNameLst>
                                      </p:cBhvr>
                                      <p:to>
                                        <p:strVal val="visible"/>
                                      </p:to>
                                    </p:set>
                                    <p:anim calcmode="lin" valueType="num">
                                      <p:cBhvr additive="base">
                                        <p:cTn id="20" dur="1000"/>
                                        <p:tgtEl>
                                          <p:spTgt spid="123"/>
                                        </p:tgtEl>
                                        <p:attrNameLst>
                                          <p:attrName>ppt_w</p:attrName>
                                        </p:attrNameLst>
                                      </p:cBhvr>
                                      <p:tavLst>
                                        <p:tav tm="0">
                                          <p:val>
                                            <p:strVal val="0"/>
                                          </p:val>
                                        </p:tav>
                                        <p:tav tm="100000">
                                          <p:val>
                                            <p:strVal val="#ppt_w"/>
                                          </p:val>
                                        </p:tav>
                                      </p:tavLst>
                                    </p:anim>
                                    <p:anim calcmode="lin" valueType="num">
                                      <p:cBhvr additive="base">
                                        <p:cTn id="21" dur="1000"/>
                                        <p:tgtEl>
                                          <p:spTgt spid="123"/>
                                        </p:tgtEl>
                                        <p:attrNameLst>
                                          <p:attrName>ppt_h</p:attrName>
                                        </p:attrNameLst>
                                      </p:cBhvr>
                                      <p:tavLst>
                                        <p:tav tm="0">
                                          <p:val>
                                            <p:strVal val="0"/>
                                          </p:val>
                                        </p:tav>
                                        <p:tav tm="100000">
                                          <p:val>
                                            <p:strVal val="#ppt_h"/>
                                          </p:val>
                                        </p:tav>
                                      </p:tavLst>
                                    </p:anim>
                                  </p:childTnLst>
                                </p:cTn>
                              </p:par>
                              <p:par>
                                <p:cTn id="22" presetID="10" presetClass="entr" presetSubtype="0" fill="hold" nodeType="withEffect">
                                  <p:stCondLst>
                                    <p:cond delay="0"/>
                                  </p:stCondLst>
                                  <p:childTnLst>
                                    <p:set>
                                      <p:cBhvr>
                                        <p:cTn id="23" dur="1" fill="hold">
                                          <p:stCondLst>
                                            <p:cond delay="0"/>
                                          </p:stCondLst>
                                        </p:cTn>
                                        <p:tgtEl>
                                          <p:spTgt spid="116"/>
                                        </p:tgtEl>
                                        <p:attrNameLst>
                                          <p:attrName>style.visibility</p:attrName>
                                        </p:attrNameLst>
                                      </p:cBhvr>
                                      <p:to>
                                        <p:strVal val="visible"/>
                                      </p:to>
                                    </p:set>
                                    <p:animEffect transition="in" filter="fade">
                                      <p:cBhvr>
                                        <p:cTn id="24" dur="1300"/>
                                        <p:tgtEl>
                                          <p:spTgt spid="116"/>
                                        </p:tgtEl>
                                      </p:cBhvr>
                                    </p:animEffect>
                                  </p:childTnLst>
                                </p:cTn>
                              </p:par>
                            </p:childTnLst>
                          </p:cTn>
                        </p:par>
                        <p:par>
                          <p:cTn id="25" fill="hold">
                            <p:stCondLst>
                              <p:cond delay="3600"/>
                            </p:stCondLst>
                            <p:childTnLst>
                              <p:par>
                                <p:cTn id="26" presetID="23" presetClass="entr" presetSubtype="16" fill="hold" nodeType="afterEffect">
                                  <p:stCondLst>
                                    <p:cond delay="0"/>
                                  </p:stCondLst>
                                  <p:childTnLst>
                                    <p:set>
                                      <p:cBhvr>
                                        <p:cTn id="27" dur="1" fill="hold">
                                          <p:stCondLst>
                                            <p:cond delay="0"/>
                                          </p:stCondLst>
                                        </p:cTn>
                                        <p:tgtEl>
                                          <p:spTgt spid="125"/>
                                        </p:tgtEl>
                                        <p:attrNameLst>
                                          <p:attrName>style.visibility</p:attrName>
                                        </p:attrNameLst>
                                      </p:cBhvr>
                                      <p:to>
                                        <p:strVal val="visible"/>
                                      </p:to>
                                    </p:set>
                                    <p:anim calcmode="lin" valueType="num">
                                      <p:cBhvr additive="base">
                                        <p:cTn id="28" dur="1000"/>
                                        <p:tgtEl>
                                          <p:spTgt spid="125"/>
                                        </p:tgtEl>
                                        <p:attrNameLst>
                                          <p:attrName>ppt_w</p:attrName>
                                        </p:attrNameLst>
                                      </p:cBhvr>
                                      <p:tavLst>
                                        <p:tav tm="0">
                                          <p:val>
                                            <p:strVal val="0"/>
                                          </p:val>
                                        </p:tav>
                                        <p:tav tm="100000">
                                          <p:val>
                                            <p:strVal val="#ppt_w"/>
                                          </p:val>
                                        </p:tav>
                                      </p:tavLst>
                                    </p:anim>
                                    <p:anim calcmode="lin" valueType="num">
                                      <p:cBhvr additive="base">
                                        <p:cTn id="29" dur="1000"/>
                                        <p:tgtEl>
                                          <p:spTgt spid="125"/>
                                        </p:tgtEl>
                                        <p:attrNameLst>
                                          <p:attrName>ppt_h</p:attrName>
                                        </p:attrNameLst>
                                      </p:cBhvr>
                                      <p:tavLst>
                                        <p:tav tm="0">
                                          <p:val>
                                            <p:strVal val="0"/>
                                          </p:val>
                                        </p:tav>
                                        <p:tav tm="100000">
                                          <p:val>
                                            <p:strVal val="#ppt_h"/>
                                          </p:val>
                                        </p:tav>
                                      </p:tavLst>
                                    </p:anim>
                                  </p:childTnLst>
                                </p:cTn>
                              </p:par>
                              <p:par>
                                <p:cTn id="30" presetID="10" presetClass="entr" presetSubtype="0" fill="hold" nodeType="withEffect">
                                  <p:stCondLst>
                                    <p:cond delay="0"/>
                                  </p:stCondLst>
                                  <p:childTnLst>
                                    <p:set>
                                      <p:cBhvr>
                                        <p:cTn id="31" dur="1" fill="hold">
                                          <p:stCondLst>
                                            <p:cond delay="0"/>
                                          </p:stCondLst>
                                        </p:cTn>
                                        <p:tgtEl>
                                          <p:spTgt spid="117"/>
                                        </p:tgtEl>
                                        <p:attrNameLst>
                                          <p:attrName>style.visibility</p:attrName>
                                        </p:attrNameLst>
                                      </p:cBhvr>
                                      <p:to>
                                        <p:strVal val="visible"/>
                                      </p:to>
                                    </p:set>
                                    <p:animEffect transition="in" filter="fade">
                                      <p:cBhvr>
                                        <p:cTn id="32" dur="1300"/>
                                        <p:tgtEl>
                                          <p:spTgt spid="117"/>
                                        </p:tgtEl>
                                      </p:cBhvr>
                                    </p:animEffect>
                                  </p:childTnLst>
                                </p:cTn>
                              </p:par>
                            </p:childTnLst>
                          </p:cTn>
                        </p:par>
                        <p:par>
                          <p:cTn id="33" fill="hold">
                            <p:stCondLst>
                              <p:cond delay="4900"/>
                            </p:stCondLst>
                            <p:childTnLst>
                              <p:par>
                                <p:cTn id="34" presetID="23" presetClass="entr" presetSubtype="16" fill="hold" nodeType="afterEffect">
                                  <p:stCondLst>
                                    <p:cond delay="0"/>
                                  </p:stCondLst>
                                  <p:childTnLst>
                                    <p:set>
                                      <p:cBhvr>
                                        <p:cTn id="35" dur="1" fill="hold">
                                          <p:stCondLst>
                                            <p:cond delay="0"/>
                                          </p:stCondLst>
                                        </p:cTn>
                                        <p:tgtEl>
                                          <p:spTgt spid="124"/>
                                        </p:tgtEl>
                                        <p:attrNameLst>
                                          <p:attrName>style.visibility</p:attrName>
                                        </p:attrNameLst>
                                      </p:cBhvr>
                                      <p:to>
                                        <p:strVal val="visible"/>
                                      </p:to>
                                    </p:set>
                                    <p:anim calcmode="lin" valueType="num">
                                      <p:cBhvr additive="base">
                                        <p:cTn id="36" dur="1000"/>
                                        <p:tgtEl>
                                          <p:spTgt spid="124"/>
                                        </p:tgtEl>
                                        <p:attrNameLst>
                                          <p:attrName>ppt_w</p:attrName>
                                        </p:attrNameLst>
                                      </p:cBhvr>
                                      <p:tavLst>
                                        <p:tav tm="0">
                                          <p:val>
                                            <p:strVal val="0"/>
                                          </p:val>
                                        </p:tav>
                                        <p:tav tm="100000">
                                          <p:val>
                                            <p:strVal val="#ppt_w"/>
                                          </p:val>
                                        </p:tav>
                                      </p:tavLst>
                                    </p:anim>
                                    <p:anim calcmode="lin" valueType="num">
                                      <p:cBhvr additive="base">
                                        <p:cTn id="37" dur="1000"/>
                                        <p:tgtEl>
                                          <p:spTgt spid="124"/>
                                        </p:tgtEl>
                                        <p:attrNameLst>
                                          <p:attrName>ppt_h</p:attrName>
                                        </p:attrNameLst>
                                      </p:cBhvr>
                                      <p:tavLst>
                                        <p:tav tm="0">
                                          <p:val>
                                            <p:strVal val="0"/>
                                          </p:val>
                                        </p:tav>
                                        <p:tav tm="100000">
                                          <p:val>
                                            <p:strVal val="#ppt_h"/>
                                          </p:val>
                                        </p:tav>
                                      </p:tavLst>
                                    </p:anim>
                                  </p:childTnLst>
                                </p:cTn>
                              </p:par>
                              <p:par>
                                <p:cTn id="38" presetID="10" presetClass="entr" presetSubtype="0" fill="hold" nodeType="withEffect">
                                  <p:stCondLst>
                                    <p:cond delay="0"/>
                                  </p:stCondLst>
                                  <p:childTnLst>
                                    <p:set>
                                      <p:cBhvr>
                                        <p:cTn id="39" dur="1" fill="hold">
                                          <p:stCondLst>
                                            <p:cond delay="0"/>
                                          </p:stCondLst>
                                        </p:cTn>
                                        <p:tgtEl>
                                          <p:spTgt spid="118"/>
                                        </p:tgtEl>
                                        <p:attrNameLst>
                                          <p:attrName>style.visibility</p:attrName>
                                        </p:attrNameLst>
                                      </p:cBhvr>
                                      <p:to>
                                        <p:strVal val="visible"/>
                                      </p:to>
                                    </p:set>
                                    <p:animEffect transition="in" filter="fade">
                                      <p:cBhvr>
                                        <p:cTn id="40" dur="13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Luxe">
  <a:themeElements>
    <a:clrScheme name="Luxe">
      <a:dk1>
        <a:srgbClr val="000000"/>
      </a:dk1>
      <a:lt1>
        <a:srgbClr val="FFFFFF"/>
      </a:lt1>
      <a:dk2>
        <a:srgbClr val="B7B7B7"/>
      </a:dk2>
      <a:lt2>
        <a:srgbClr val="CCA677"/>
      </a:lt2>
      <a:accent1>
        <a:srgbClr val="5D4037"/>
      </a:accent1>
      <a:accent2>
        <a:srgbClr val="455A64"/>
      </a:accent2>
      <a:accent3>
        <a:srgbClr val="607D8B"/>
      </a:accent3>
      <a:accent4>
        <a:srgbClr val="78909C"/>
      </a:accent4>
      <a:accent5>
        <a:srgbClr val="57BB8A"/>
      </a:accent5>
      <a:accent6>
        <a:srgbClr val="DCE755"/>
      </a:accent6>
      <a:hlink>
        <a:srgbClr val="57BB8A"/>
      </a:hlink>
      <a:folHlink>
        <a:srgbClr val="57BB8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1612</Words>
  <Application>Microsoft Macintosh PowerPoint</Application>
  <PresentationFormat>On-screen Show (16:9)</PresentationFormat>
  <Paragraphs>168</Paragraphs>
  <Slides>33</Slides>
  <Notes>33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Merriweather</vt:lpstr>
      <vt:lpstr>Economica</vt:lpstr>
      <vt:lpstr>Arial</vt:lpstr>
      <vt:lpstr>Open Sans</vt:lpstr>
      <vt:lpstr>Roboto</vt:lpstr>
      <vt:lpstr>Luxe</vt:lpstr>
      <vt:lpstr>Advancing Metaliteracy in a Post-Truth World through the Design of a Global MOOC </vt:lpstr>
      <vt:lpstr>What we’ll talk about</vt:lpstr>
      <vt:lpstr>SUNY 2018 IITG Tier 3 Round 7 </vt:lpstr>
      <vt:lpstr>Why Open edX?</vt:lpstr>
      <vt:lpstr>Post-Truth MOOC </vt:lpstr>
      <vt:lpstr>“Striving toward learner empowerment through metaliteracy is especially vital in a post-truth world when the distinction between truth and deception has been intentionally blurred and distorted.” (p. 2).  Metaliterate Learning for the Post-Truth World (Mackey and Jacobson, 2019).</vt:lpstr>
      <vt:lpstr>What is metaliteracy?</vt:lpstr>
      <vt:lpstr>PowerPoint Presentation</vt:lpstr>
      <vt:lpstr>The Metaliteracy Learning Domains</vt:lpstr>
      <vt:lpstr>Metaliterate Learner Roles</vt:lpstr>
      <vt:lpstr>Metaliterate Learner Characteristics</vt:lpstr>
      <vt:lpstr>Open edX</vt:lpstr>
      <vt:lpstr>Open edX Features We Appreciated</vt:lpstr>
      <vt:lpstr>Big Picture Challenges</vt:lpstr>
      <vt:lpstr>Learner Experience Challenges</vt:lpstr>
      <vt:lpstr>Learner Engagement</vt:lpstr>
      <vt:lpstr>Total Enrollments</vt:lpstr>
      <vt:lpstr>Learner Education</vt:lpstr>
      <vt:lpstr>Learner Gender</vt:lpstr>
      <vt:lpstr>Learner Engagement with Videos</vt:lpstr>
      <vt:lpstr>Project Outcomes</vt:lpstr>
      <vt:lpstr>Developed New Metaliteracy MOOC Focused on Post-Truth Issues</vt:lpstr>
      <vt:lpstr>PowerPoint Presentation</vt:lpstr>
      <vt:lpstr>PowerPoint Presentation</vt:lpstr>
      <vt:lpstr>Developed Interactive Learning Objects</vt:lpstr>
      <vt:lpstr>PowerPoint Presentation</vt:lpstr>
      <vt:lpstr>PowerPoint Presentation</vt:lpstr>
      <vt:lpstr>PowerPoint Presentation</vt:lpstr>
      <vt:lpstr>Next Steps</vt:lpstr>
      <vt:lpstr>Student Quote</vt:lpstr>
      <vt:lpstr>Student Quote</vt:lpstr>
      <vt:lpstr>Student Quote</vt:lpstr>
      <vt:lpstr>Student Quote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Advancing Metaliteracy in a Post-Truth World through the Design of a Global MOOC </dc:title>
  <cp:lastModifiedBy>Tom Mackey</cp:lastModifiedBy>
  <cp:revision>1</cp:revision>
  <dcterms:modified xsi:type="dcterms:W3CDTF">2019-06-01T13:28:44Z</dcterms:modified>
</cp:coreProperties>
</file>