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abengirma.com/2017/09/13/people-with-disabilities-drive-innova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disabilitystatistics.org/StatusReports/2015-PDF/2015-StatusReport_US.pdf?CFID=2692641&amp;CFTOKEN=fed0d27fa83748a-5979B9BD-A09A-4DCC-AB9D77F2C05390A7"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disabled-world.com/artman/publish/article_0060.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xploringyourmind.com/functional-diversity-perspective-on-disabilit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ebaim.org/articles/pour/perceivabl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ebaim.org/articles/pour/robust" TargetMode="External"/><Relationship Id="rId5" Type="http://schemas.openxmlformats.org/officeDocument/2006/relationships/hyperlink" Target="http://webaim.org/articles/pour/understandable" TargetMode="External"/><Relationship Id="rId4" Type="http://schemas.openxmlformats.org/officeDocument/2006/relationships/hyperlink" Target="http://webaim.org/articles/pour/operabl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This webinar is intended to help faculty and staff understand the barriers that exist at the intersection of one’s disability and online course design/delivery. Useful tips will be shared to improve the accessibility of digital content.</a:t>
            </a:r>
            <a:endParaRPr i="1"/>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Greetings everyone. My name is Nazely Kurkjian and I am the Coordinator of Disability, Diversity &amp; Nontraditional Student Services within the Office of University Life at SUNY Administration.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 campuses prepare for Summer and Fall semesters, it is prudent for faculty and staff to be aware of the potential barriers of digital participation, and accessibility concepts to enhance inclusive teaching. While this presentation is intended for faculty, instructional designers, and distance education professionals, the recommendations apply broadly to other college departments creating, purchasing and maintaining electronic information and technologies.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Additional webinars offered throughout SUNY Accessibility Week will cover in-depth, technical how-to’s for commonly used tools and digital media. </a:t>
            </a:r>
            <a:endParaRPr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7dc8453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7dc8453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Making the default appearance of text easy to read will mean that people with visual impairments can take in the information (quicker), particularly if assistive technology is not available.</a:t>
            </a:r>
            <a:endParaRPr/>
          </a:p>
          <a:p>
            <a:pPr marL="0" lvl="0" indent="0" algn="l" rtl="0">
              <a:spcBef>
                <a:spcPts val="0"/>
              </a:spcBef>
              <a:spcAft>
                <a:spcPts val="0"/>
              </a:spcAft>
              <a:buNone/>
            </a:pPr>
            <a:endParaRPr/>
          </a:p>
          <a:p>
            <a:pPr marL="0" lvl="0" indent="0" algn="l" rtl="0">
              <a:spcBef>
                <a:spcPts val="0"/>
              </a:spcBef>
              <a:spcAft>
                <a:spcPts val="0"/>
              </a:spcAft>
              <a:buNone/>
            </a:pPr>
            <a:r>
              <a:rPr lang="en"/>
              <a:t>Burying information in downloads can be difficult to navigate multiple use of technologies (screen magnification)</a:t>
            </a:r>
            <a:endParaRPr/>
          </a:p>
          <a:p>
            <a:pPr marL="457200" lvl="0" indent="-298450" algn="l" rtl="0">
              <a:spcBef>
                <a:spcPts val="0"/>
              </a:spcBef>
              <a:spcAft>
                <a:spcPts val="0"/>
              </a:spcAft>
              <a:buSzPts val="1100"/>
              <a:buChar char="-"/>
            </a:pPr>
            <a:r>
              <a:rPr lang="en"/>
              <a:t>HTML is the most accessible format because users can change the appearance of web pages to meet their needs - for example using high contrast colours or large fonts. The text can also be read aloud. Other formats often require extra steps and software to open, and can be harder to navigate and have less flexible display options.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Users of screen magnifiers can miss content like side columns if they are not expected or well sign posted. Particularly if they use the tab key to move between links and form elements. - 	Place features in a logical order where users would expect them to be.</a:t>
            </a:r>
            <a:endParaRPr/>
          </a:p>
          <a:p>
            <a:pPr marL="457200" lvl="0" indent="-298450" algn="l" rtl="0">
              <a:spcBef>
                <a:spcPts val="0"/>
              </a:spcBef>
              <a:spcAft>
                <a:spcPts val="0"/>
              </a:spcAft>
              <a:buSzPts val="1100"/>
              <a:buChar char="-"/>
            </a:pPr>
            <a:r>
              <a:rPr lang="en"/>
              <a:t>Some users choose to enlarge text as well as or instead of using magnification features. The design should flex accordingly, showing a mobile, single column layout</a:t>
            </a:r>
            <a:endParaRPr/>
          </a:p>
          <a:p>
            <a:pPr marL="0" lvl="0" indent="0" algn="l" rtl="0">
              <a:spcBef>
                <a:spcPts val="0"/>
              </a:spcBef>
              <a:spcAft>
                <a:spcPts val="0"/>
              </a:spcAft>
              <a:buNone/>
            </a:pPr>
            <a:endParaRPr/>
          </a:p>
          <a:p>
            <a:pPr marL="0" lvl="0" indent="0" algn="l" rtl="0">
              <a:spcBef>
                <a:spcPts val="0"/>
              </a:spcBef>
              <a:spcAft>
                <a:spcPts val="0"/>
              </a:spcAft>
              <a:buNone/>
            </a:pPr>
            <a:r>
              <a:rPr lang="en"/>
              <a:t>Avoid using color to convey meaning</a:t>
            </a:r>
            <a:endParaRPr/>
          </a:p>
          <a:p>
            <a:pPr marL="457200" lvl="0" indent="-298450" algn="l" rtl="0">
              <a:spcBef>
                <a:spcPts val="0"/>
              </a:spcBef>
              <a:spcAft>
                <a:spcPts val="0"/>
              </a:spcAft>
              <a:buSzPts val="1100"/>
              <a:buChar char="-"/>
            </a:pPr>
            <a:r>
              <a:rPr lang="en"/>
              <a:t>Colour vision deficiency (colour blindness) is a common condition which makes it difficult to identify certain colours. This can make it hard to understand elements like buttons and graphs which rely only on colour to convey information. Use other signifiers like text labels or different styles of dashed lines in those cases.</a:t>
            </a:r>
            <a:endParaRPr/>
          </a:p>
          <a:p>
            <a:pPr marL="0" lvl="0" indent="0" algn="l" rtl="0">
              <a:spcBef>
                <a:spcPts val="0"/>
              </a:spcBef>
              <a:spcAft>
                <a:spcPts val="0"/>
              </a:spcAft>
              <a:buNone/>
            </a:pPr>
            <a:endParaRPr/>
          </a:p>
          <a:p>
            <a:pPr marL="0" lvl="0" indent="0" algn="l" rtl="0">
              <a:spcBef>
                <a:spcPts val="0"/>
              </a:spcBef>
              <a:spcAft>
                <a:spcPts val="0"/>
              </a:spcAft>
              <a:buNone/>
            </a:pPr>
            <a:r>
              <a:rPr lang="en"/>
              <a:t>Don’t separate the actions too far away, if you can help it</a:t>
            </a:r>
            <a:endParaRPr/>
          </a:p>
          <a:p>
            <a:pPr marL="0" lvl="0" indent="0" algn="l" rtl="0">
              <a:spcBef>
                <a:spcPts val="0"/>
              </a:spcBef>
              <a:spcAft>
                <a:spcPts val="0"/>
              </a:spcAft>
              <a:buNone/>
            </a:pPr>
            <a:r>
              <a:rPr lang="en"/>
              <a:t>When using a screen magnifier, it is disorientating for a user to hunt around the page for an element. Put things like help text, error messages, submit buttons and notifications close to the thing they relate to.</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7dc845397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7dc845397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students are typically more visual learners. Providing options is optimal to reach all students</a:t>
            </a:r>
            <a:endParaRPr/>
          </a:p>
          <a:p>
            <a:pPr marL="0" lvl="0" indent="0" algn="l" rtl="0">
              <a:spcBef>
                <a:spcPts val="0"/>
              </a:spcBef>
              <a:spcAft>
                <a:spcPts val="0"/>
              </a:spcAft>
              <a:buNone/>
            </a:pPr>
            <a:endParaRPr/>
          </a:p>
          <a:p>
            <a:pPr marL="0" lvl="0" indent="0" algn="l" rtl="0">
              <a:spcBef>
                <a:spcPts val="0"/>
              </a:spcBef>
              <a:spcAft>
                <a:spcPts val="0"/>
              </a:spcAft>
              <a:buNone/>
            </a:pPr>
            <a:r>
              <a:rPr lang="en"/>
              <a:t>Some people with dyslexia have trouble focusing when reading on a screen. They can experience visual distortion where letters and words get jumbled. Large blocks of content can be intimidating, use images to help illustrate the point and break up copy.</a:t>
            </a:r>
            <a:endParaRPr/>
          </a:p>
          <a:p>
            <a:pPr marL="0" lvl="0" indent="0" algn="l" rtl="0">
              <a:spcBef>
                <a:spcPts val="0"/>
              </a:spcBef>
              <a:spcAft>
                <a:spcPts val="0"/>
              </a:spcAft>
              <a:buNone/>
            </a:pPr>
            <a:endParaRPr/>
          </a:p>
          <a:p>
            <a:pPr marL="0" lvl="0" indent="0" algn="l" rtl="0">
              <a:spcBef>
                <a:spcPts val="0"/>
              </a:spcBef>
              <a:spcAft>
                <a:spcPts val="0"/>
              </a:spcAft>
              <a:buNone/>
            </a:pPr>
            <a:r>
              <a:rPr lang="en"/>
              <a:t>A consistent layout will help someone with dyslexia navigate a screen. It will help draw their eyes to relevant content and build familiarity and confidence as they go. Serif fonts have hooks at the end of letter strokes that can cause letters to run together - the same is true for italics.</a:t>
            </a:r>
            <a:endParaRPr/>
          </a:p>
          <a:p>
            <a:pPr marL="0" lvl="0" indent="0" algn="l" rtl="0">
              <a:spcBef>
                <a:spcPts val="0"/>
              </a:spcBef>
              <a:spcAft>
                <a:spcPts val="0"/>
              </a:spcAft>
              <a:buNone/>
            </a:pPr>
            <a:endParaRPr/>
          </a:p>
          <a:p>
            <a:pPr marL="0" lvl="0" indent="0" algn="l" rtl="0">
              <a:spcBef>
                <a:spcPts val="0"/>
              </a:spcBef>
              <a:spcAft>
                <a:spcPts val="0"/>
              </a:spcAft>
              <a:buNone/>
            </a:pPr>
            <a:r>
              <a:rPr lang="en"/>
              <a:t>Many people with dyslexia experience anxiety about being able to read and retain the information given to them. They may feel pressure if they are presented with lots of information on separate screens. Some people are able to remember information better if have listened to it or watched on a video. Video, graphics and photos help to create a visual memory.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Fewer words are better for someone who has trouble reading. Use bullet points to help guide a dyslexic user through your content.</a:t>
            </a:r>
            <a:endParaRPr/>
          </a:p>
          <a:p>
            <a:pPr marL="0" lvl="0" indent="0" algn="l" rtl="0">
              <a:spcBef>
                <a:spcPts val="0"/>
              </a:spcBef>
              <a:spcAft>
                <a:spcPts val="0"/>
              </a:spcAft>
              <a:buNone/>
            </a:pPr>
            <a:endParaRPr/>
          </a:p>
          <a:p>
            <a:pPr marL="0" lvl="0" indent="0" algn="l" rtl="0">
              <a:spcBef>
                <a:spcPts val="0"/>
              </a:spcBef>
              <a:spcAft>
                <a:spcPts val="0"/>
              </a:spcAft>
              <a:buNone/>
            </a:pPr>
            <a:r>
              <a:rPr lang="en"/>
              <a:t>People with dyslexia may find spelling and words order challenging. Tools like predictive text, autocorrect and speech recognition can help them get things right.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Many dyslexic users are sensitive to the bright, high contrast colours. They can make words swirl and blur together. Many users adjust their screen contrast or use coloured filters on their screen to help ease this symptom.</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7dc845397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7dc845397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Again, don’t require a lot of mouse movement</a:t>
            </a:r>
            <a:endParaRPr/>
          </a:p>
          <a:p>
            <a:pPr marL="0" lvl="0" indent="0" algn="l" rtl="0">
              <a:spcBef>
                <a:spcPts val="0"/>
              </a:spcBef>
              <a:spcAft>
                <a:spcPts val="0"/>
              </a:spcAft>
              <a:buNone/>
            </a:pPr>
            <a:endParaRPr/>
          </a:p>
          <a:p>
            <a:pPr marL="0" lvl="0" indent="0" algn="l" rtl="0">
              <a:spcBef>
                <a:spcPts val="0"/>
              </a:spcBef>
              <a:spcAft>
                <a:spcPts val="0"/>
              </a:spcAft>
              <a:buNone/>
            </a:pPr>
            <a:r>
              <a:rPr lang="en"/>
              <a:t>Buttons with a small hit area can be frustrating for motor disability users who may not be able to control a mouse or keyboard very well.</a:t>
            </a:r>
            <a:endParaRPr/>
          </a:p>
          <a:p>
            <a:pPr marL="0" lvl="0" indent="0" algn="l" rtl="0">
              <a:spcBef>
                <a:spcPts val="0"/>
              </a:spcBef>
              <a:spcAft>
                <a:spcPts val="0"/>
              </a:spcAft>
              <a:buNone/>
            </a:pPr>
            <a:endParaRPr/>
          </a:p>
          <a:p>
            <a:pPr marL="0" lvl="0" indent="0" algn="l" rtl="0">
              <a:spcBef>
                <a:spcPts val="0"/>
              </a:spcBef>
              <a:spcAft>
                <a:spcPts val="0"/>
              </a:spcAft>
              <a:buNone/>
            </a:pPr>
            <a:r>
              <a:rPr lang="en"/>
              <a:t>Having lots of actions near each other increases the risk of a user taking the wrong action by mistake.</a:t>
            </a:r>
            <a:endParaRPr/>
          </a:p>
          <a:p>
            <a:pPr marL="0" lvl="0" indent="0" algn="l" rtl="0">
              <a:spcBef>
                <a:spcPts val="0"/>
              </a:spcBef>
              <a:spcAft>
                <a:spcPts val="0"/>
              </a:spcAft>
              <a:buNone/>
            </a:pPr>
            <a:endParaRPr/>
          </a:p>
          <a:p>
            <a:pPr marL="0" lvl="0" indent="0" algn="l" rtl="0">
              <a:spcBef>
                <a:spcPts val="0"/>
              </a:spcBef>
              <a:spcAft>
                <a:spcPts val="0"/>
              </a:spcAft>
              <a:buNone/>
            </a:pPr>
            <a:r>
              <a:rPr lang="en"/>
              <a:t>Some motor disability users may not use a mouse or may use an assistive technology that functions like the tab key on a keyboard. Make sure all your content is accessible by keyboard only.</a:t>
            </a:r>
            <a:endParaRPr/>
          </a:p>
          <a:p>
            <a:pPr marL="0" lvl="0" indent="0" algn="l" rtl="0">
              <a:spcBef>
                <a:spcPts val="0"/>
              </a:spcBef>
              <a:spcAft>
                <a:spcPts val="0"/>
              </a:spcAft>
              <a:buNone/>
            </a:pPr>
            <a:endParaRPr/>
          </a:p>
          <a:p>
            <a:pPr marL="0" lvl="0" indent="0" algn="l" rtl="0">
              <a:spcBef>
                <a:spcPts val="0"/>
              </a:spcBef>
              <a:spcAft>
                <a:spcPts val="0"/>
              </a:spcAft>
              <a:buNone/>
            </a:pPr>
            <a:r>
              <a:rPr lang="en"/>
              <a:t>Using a computer can be tiring for motor disability users and they may need to take frequent breaks. A short time-out period means they will probably have to start again after taking a break.</a:t>
            </a:r>
            <a:endParaRPr/>
          </a:p>
          <a:p>
            <a:pPr marL="0" lvl="0" indent="0" algn="l" rtl="0">
              <a:spcBef>
                <a:spcPts val="0"/>
              </a:spcBef>
              <a:spcAft>
                <a:spcPts val="0"/>
              </a:spcAft>
              <a:buNone/>
            </a:pPr>
            <a:endParaRPr/>
          </a:p>
          <a:p>
            <a:pPr marL="0" lvl="0" indent="0" algn="l" rtl="0">
              <a:spcBef>
                <a:spcPts val="0"/>
              </a:spcBef>
              <a:spcAft>
                <a:spcPts val="0"/>
              </a:spcAft>
              <a:buNone/>
            </a:pPr>
            <a:r>
              <a:rPr lang="en"/>
              <a:t>It can be difficult for users who find controlling a computer hard to keep their place on long pages and form fields.</a:t>
            </a:r>
            <a:endParaRPr/>
          </a:p>
          <a:p>
            <a:pPr marL="0" lvl="0" indent="0" algn="l" rtl="0">
              <a:spcBef>
                <a:spcPts val="0"/>
              </a:spcBef>
              <a:spcAft>
                <a:spcPts val="0"/>
              </a:spcAft>
              <a:buNone/>
            </a:pPr>
            <a:r>
              <a:rPr lang="en"/>
              <a:t/>
            </a:r>
            <a:br>
              <a:rPr lang="en"/>
            </a:br>
            <a:r>
              <a:rPr lang="en"/>
              <a:t>Don’t have short time out windows</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7dc845397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7dc845397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People who use American Sign Language may consider this to be their first language. They may consider English to be their second language. Sentence structure differs between these two languages and therefore content should be kept simple to make it easier for ASL users to read.</a:t>
            </a:r>
            <a:endParaRPr/>
          </a:p>
          <a:p>
            <a:pPr marL="0" lvl="0" indent="0" algn="l" rtl="0">
              <a:spcBef>
                <a:spcPts val="0"/>
              </a:spcBef>
              <a:spcAft>
                <a:spcPts val="0"/>
              </a:spcAft>
              <a:buNone/>
            </a:pPr>
            <a:endParaRPr/>
          </a:p>
          <a:p>
            <a:pPr marL="0" lvl="0" indent="0" algn="l" rtl="0">
              <a:spcBef>
                <a:spcPts val="0"/>
              </a:spcBef>
              <a:spcAft>
                <a:spcPts val="0"/>
              </a:spcAft>
              <a:buNone/>
            </a:pPr>
            <a:r>
              <a:rPr lang="en"/>
              <a:t>Users who are Deaf, deaf or hard of hearing will need to access your videos in a visual way. Do not rely on the user’s ability to lipread to understand what is being said. </a:t>
            </a:r>
            <a:endParaRPr/>
          </a:p>
          <a:p>
            <a:pPr marL="0" lvl="0" indent="0" algn="l" rtl="0">
              <a:spcBef>
                <a:spcPts val="0"/>
              </a:spcBef>
              <a:spcAft>
                <a:spcPts val="0"/>
              </a:spcAft>
              <a:buNone/>
            </a:pPr>
            <a:endParaRPr/>
          </a:p>
          <a:p>
            <a:pPr marL="0" lvl="0" indent="0" algn="l" rtl="0">
              <a:spcBef>
                <a:spcPts val="0"/>
              </a:spcBef>
              <a:spcAft>
                <a:spcPts val="0"/>
              </a:spcAft>
              <a:buNone/>
            </a:pPr>
            <a:r>
              <a:rPr lang="en"/>
              <a:t>Users who have English as their second language may find it tiring or difficult to read lots of text. A logical layout can help users judge what content they need to read in order to complete their task.</a:t>
            </a:r>
            <a:endParaRPr/>
          </a:p>
          <a:p>
            <a:pPr marL="0" lvl="0" indent="0" algn="l" rtl="0">
              <a:spcBef>
                <a:spcPts val="0"/>
              </a:spcBef>
              <a:spcAft>
                <a:spcPts val="0"/>
              </a:spcAft>
              <a:buNone/>
            </a:pPr>
            <a:endParaRPr/>
          </a:p>
          <a:p>
            <a:pPr marL="0" lvl="0" indent="0" algn="l" rtl="0">
              <a:spcBef>
                <a:spcPts val="0"/>
              </a:spcBef>
              <a:spcAft>
                <a:spcPts val="0"/>
              </a:spcAft>
              <a:buNone/>
            </a:pPr>
            <a:r>
              <a:rPr lang="en"/>
              <a:t>Long blocks of text are difficult to read for those whose first language is not English. Headers help to explain the purpose of the copy that follows.</a:t>
            </a:r>
            <a:endParaRPr/>
          </a:p>
          <a:p>
            <a:pPr marL="0" lvl="0" indent="0" algn="l" rtl="0">
              <a:spcBef>
                <a:spcPts val="0"/>
              </a:spcBef>
              <a:spcAft>
                <a:spcPts val="0"/>
              </a:spcAft>
              <a:buNone/>
            </a:pPr>
            <a:endParaRPr/>
          </a:p>
          <a:p>
            <a:pPr marL="0" lvl="0" indent="0" algn="l" rtl="0">
              <a:spcBef>
                <a:spcPts val="0"/>
              </a:spcBef>
              <a:spcAft>
                <a:spcPts val="0"/>
              </a:spcAft>
              <a:buNone/>
            </a:pPr>
            <a:r>
              <a:rPr lang="en"/>
              <a:t>llow for people to specify how they want to be contacted. If you service requires a face to face interaction, design the interface to allow for the user to request communication support (and what kind of support that needs to be). Don’t make telephone the only means of contact for users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541365b7e_0_1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541365b7e_0_1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users may experience sensitivity to sensory information such as colours which can cause anxiety or pain.</a:t>
            </a:r>
            <a:endParaRPr/>
          </a:p>
          <a:p>
            <a:pPr marL="0" lvl="0" indent="0" algn="l" rtl="0">
              <a:spcBef>
                <a:spcPts val="0"/>
              </a:spcBef>
              <a:spcAft>
                <a:spcPts val="0"/>
              </a:spcAft>
              <a:buNone/>
            </a:pPr>
            <a:endParaRPr/>
          </a:p>
          <a:p>
            <a:pPr marL="0" lvl="0" indent="0" algn="l" rtl="0">
              <a:spcBef>
                <a:spcPts val="0"/>
              </a:spcBef>
              <a:spcAft>
                <a:spcPts val="0"/>
              </a:spcAft>
              <a:buNone/>
            </a:pPr>
            <a:r>
              <a:rPr lang="en"/>
              <a:t>Users on the spectrum perceive language differently and might take figures of speech and idioms literally. Writing in clear, plain language will mean your content is understood by more people.</a:t>
            </a:r>
            <a:endParaRPr/>
          </a:p>
          <a:p>
            <a:pPr marL="0" lvl="0" indent="0" algn="l" rtl="0">
              <a:spcBef>
                <a:spcPts val="0"/>
              </a:spcBef>
              <a:spcAft>
                <a:spcPts val="0"/>
              </a:spcAft>
              <a:buNone/>
            </a:pPr>
            <a:endParaRPr/>
          </a:p>
          <a:p>
            <a:pPr marL="0" lvl="0" indent="0" algn="l" rtl="0">
              <a:spcBef>
                <a:spcPts val="0"/>
              </a:spcBef>
              <a:spcAft>
                <a:spcPts val="0"/>
              </a:spcAft>
              <a:buNone/>
            </a:pPr>
            <a:r>
              <a:rPr lang="en"/>
              <a:t>Lots of unbroken text can be hard to focus on making it frustrating to read. Breaking text down into simple sentences and using bullets for important points will make your content easier to understand.</a:t>
            </a:r>
            <a:endParaRPr/>
          </a:p>
          <a:p>
            <a:pPr marL="0" lvl="0" indent="0" algn="l" rtl="0">
              <a:spcBef>
                <a:spcPts val="0"/>
              </a:spcBef>
              <a:spcAft>
                <a:spcPts val="0"/>
              </a:spcAft>
              <a:buNone/>
            </a:pPr>
            <a:endParaRPr/>
          </a:p>
          <a:p>
            <a:pPr marL="0" lvl="0" indent="0" algn="l" rtl="0">
              <a:spcBef>
                <a:spcPts val="0"/>
              </a:spcBef>
              <a:spcAft>
                <a:spcPts val="0"/>
              </a:spcAft>
              <a:buNone/>
            </a:pPr>
            <a:r>
              <a:rPr lang="en"/>
              <a:t>Not knowing what will happen after clicking a button or link can cause users stress and anxiety. Descriptive buttons and links will help users know what to expect and give them a sense of control.</a:t>
            </a:r>
            <a:endParaRPr/>
          </a:p>
          <a:p>
            <a:pPr marL="0" lvl="0" indent="0" algn="l" rtl="0">
              <a:spcBef>
                <a:spcPts val="0"/>
              </a:spcBef>
              <a:spcAft>
                <a:spcPts val="0"/>
              </a:spcAft>
              <a:buNone/>
            </a:pPr>
            <a:endParaRPr/>
          </a:p>
          <a:p>
            <a:pPr marL="0" lvl="0" indent="0" algn="l" rtl="0">
              <a:spcBef>
                <a:spcPts val="0"/>
              </a:spcBef>
              <a:spcAft>
                <a:spcPts val="0"/>
              </a:spcAft>
              <a:buNone/>
            </a:pPr>
            <a:r>
              <a:rPr lang="en"/>
              <a:t>Complex and cluttered layouts can be overwhelming for users to process. Make your layout predictable and consistent. Put common components such as navigation and search on the top of a page in a highly visible area.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7dc845397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7dc845397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People with anxiety might take longer to complete something because they are cautious or fear getting it wrong. Make sure any time limits on actions are generous.</a:t>
            </a:r>
            <a:endParaRPr/>
          </a:p>
          <a:p>
            <a:pPr marL="0" lvl="0" indent="0" algn="l" rtl="0">
              <a:spcBef>
                <a:spcPts val="0"/>
              </a:spcBef>
              <a:spcAft>
                <a:spcPts val="0"/>
              </a:spcAft>
              <a:buNone/>
            </a:pPr>
            <a:endParaRPr/>
          </a:p>
          <a:p>
            <a:pPr marL="0" lvl="0" indent="0" algn="l" rtl="0">
              <a:spcBef>
                <a:spcPts val="0"/>
              </a:spcBef>
              <a:spcAft>
                <a:spcPts val="0"/>
              </a:spcAft>
              <a:buNone/>
            </a:pPr>
            <a:r>
              <a:rPr lang="en"/>
              <a:t>People will become more anxious on services that have consequences for them personally. Clear, simple information is important. If your service needs to warn users about the consequence of their actions, make sure you give them enough information to make the correct decision, so they can continue confidently.</a:t>
            </a:r>
            <a:endParaRPr/>
          </a:p>
          <a:p>
            <a:pPr marL="0" lvl="0" indent="0" algn="l" rtl="0">
              <a:spcBef>
                <a:spcPts val="0"/>
              </a:spcBef>
              <a:spcAft>
                <a:spcPts val="0"/>
              </a:spcAft>
              <a:buNone/>
            </a:pPr>
            <a:endParaRPr/>
          </a:p>
          <a:p>
            <a:pPr marL="0" lvl="0" indent="0" algn="l" rtl="0">
              <a:spcBef>
                <a:spcPts val="0"/>
              </a:spcBef>
              <a:spcAft>
                <a:spcPts val="0"/>
              </a:spcAft>
              <a:buNone/>
            </a:pPr>
            <a:r>
              <a:rPr lang="en"/>
              <a:t>Services that end without any concrete guidance on what will happen next can increase users anxiety. For example if someone submits an assignment, tell them how long it may take to share grades.</a:t>
            </a:r>
            <a:endParaRPr sz="1350">
              <a:solidFill>
                <a:srgbClr val="151313"/>
              </a:solidFill>
              <a:highlight>
                <a:srgbClr val="EFEFEF"/>
              </a:highlight>
            </a:endParaRPr>
          </a:p>
          <a:p>
            <a:pPr marL="0" lvl="0" indent="0" algn="l" rtl="0">
              <a:spcBef>
                <a:spcPts val="0"/>
              </a:spcBef>
              <a:spcAft>
                <a:spcPts val="0"/>
              </a:spcAft>
              <a:buNone/>
            </a:pPr>
            <a:endParaRPr/>
          </a:p>
          <a:p>
            <a:pPr marL="0" lvl="0" indent="0" algn="l" rtl="0">
              <a:spcBef>
                <a:spcPts val="0"/>
              </a:spcBef>
              <a:spcAft>
                <a:spcPts val="0"/>
              </a:spcAft>
              <a:buNone/>
            </a:pPr>
            <a:r>
              <a:rPr lang="en"/>
              <a:t>We can reassure users by giving them the opportunity to check and change their answers before they submit. Without this step, users are less informed which could increase anxiety.</a:t>
            </a:r>
            <a:endParaRPr sz="1350">
              <a:solidFill>
                <a:srgbClr val="151313"/>
              </a:solidFill>
              <a:highlight>
                <a:srgbClr val="EFEFE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541365b7e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541365b7e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Regardless of the platform being used, the design of the course and how the platform is incorporated play a large role in determining the accessibility of the course.</a:t>
            </a:r>
            <a:endParaRPr/>
          </a:p>
          <a:p>
            <a:pPr marL="0" lvl="0" indent="0" algn="l" rtl="0">
              <a:spcBef>
                <a:spcPts val="0"/>
              </a:spcBef>
              <a:spcAft>
                <a:spcPts val="0"/>
              </a:spcAft>
              <a:buNone/>
            </a:pPr>
            <a:endParaRPr/>
          </a:p>
          <a:p>
            <a:pPr marL="0" lvl="0" indent="0" algn="l" rtl="0">
              <a:spcBef>
                <a:spcPts val="0"/>
              </a:spcBef>
              <a:spcAft>
                <a:spcPts val="0"/>
              </a:spcAft>
              <a:buNone/>
            </a:pPr>
            <a:r>
              <a:rPr lang="en"/>
              <a:t>Being proactive and checking for accessibility of applications and web resources will improve the experience of your students and reduce the need for retrofitting.</a:t>
            </a:r>
            <a:endParaRPr/>
          </a:p>
          <a:p>
            <a:pPr marL="0" lvl="0" indent="0" algn="l" rtl="0">
              <a:spcBef>
                <a:spcPts val="0"/>
              </a:spcBef>
              <a:spcAft>
                <a:spcPts val="0"/>
              </a:spcAft>
              <a:buNone/>
            </a:pPr>
            <a:endParaRPr/>
          </a:p>
          <a:p>
            <a:pPr marL="0" lvl="0" indent="0" algn="l" rtl="0">
              <a:spcBef>
                <a:spcPts val="0"/>
              </a:spcBef>
              <a:spcAft>
                <a:spcPts val="0"/>
              </a:spcAft>
              <a:buNone/>
            </a:pPr>
            <a:r>
              <a:rPr lang="en"/>
              <a:t>Not all learning management systems (LMS) have the same level of accessibility. It is important to ensure that all features, including those that will be used exclusively by faculty or staff, are accessible.</a:t>
            </a:r>
            <a:endParaRPr sz="1000"/>
          </a:p>
          <a:p>
            <a:pPr marL="0" lvl="0" indent="0" algn="l" rtl="0">
              <a:spcBef>
                <a:spcPts val="0"/>
              </a:spcBef>
              <a:spcAft>
                <a:spcPts val="0"/>
              </a:spcAft>
              <a:buNone/>
            </a:pPr>
            <a:endParaRPr/>
          </a:p>
          <a:p>
            <a:pPr marL="0" lvl="0" indent="0" algn="l" rtl="0">
              <a:spcBef>
                <a:spcPts val="0"/>
              </a:spcBef>
              <a:spcAft>
                <a:spcPts val="0"/>
              </a:spcAft>
              <a:buNone/>
            </a:pPr>
            <a:r>
              <a:rPr lang="en"/>
              <a:t>Not all video conferencing systems have the same level of accessibility. When considering accessibility, it is necessary to consider the following at a minimum:</a:t>
            </a:r>
            <a:endParaRPr/>
          </a:p>
          <a:p>
            <a:pPr marL="457200" lvl="0" indent="-298450" algn="l" rtl="0">
              <a:spcBef>
                <a:spcPts val="0"/>
              </a:spcBef>
              <a:spcAft>
                <a:spcPts val="0"/>
              </a:spcAft>
              <a:buSzPts val="1100"/>
              <a:buChar char="●"/>
            </a:pPr>
            <a:r>
              <a:rPr lang="en"/>
              <a:t>Can frequently used and important features be accessed without requiring mouse use?</a:t>
            </a:r>
            <a:endParaRPr/>
          </a:p>
          <a:p>
            <a:pPr marL="457200" lvl="0" indent="-298450" algn="l" rtl="0">
              <a:spcBef>
                <a:spcPts val="0"/>
              </a:spcBef>
              <a:spcAft>
                <a:spcPts val="0"/>
              </a:spcAft>
              <a:buSzPts val="1100"/>
              <a:buChar char="●"/>
            </a:pPr>
            <a:r>
              <a:rPr lang="en"/>
              <a:t>Will navigational elements (e.g., buttons) be read by screen readers?</a:t>
            </a:r>
            <a:endParaRPr/>
          </a:p>
          <a:p>
            <a:pPr marL="457200" lvl="0" indent="-298450" algn="l" rtl="0">
              <a:spcBef>
                <a:spcPts val="0"/>
              </a:spcBef>
              <a:spcAft>
                <a:spcPts val="0"/>
              </a:spcAft>
              <a:buSzPts val="1100"/>
              <a:buChar char="●"/>
            </a:pPr>
            <a:r>
              <a:rPr lang="en"/>
              <a:t>Can chat messages and other interactive text be read by screen readers? Will screen reader users be notified when new chat messages appear?</a:t>
            </a:r>
            <a:endParaRPr/>
          </a:p>
          <a:p>
            <a:pPr marL="457200" lvl="0" indent="-298450" algn="l" rtl="0">
              <a:spcBef>
                <a:spcPts val="0"/>
              </a:spcBef>
              <a:spcAft>
                <a:spcPts val="0"/>
              </a:spcAft>
              <a:buSzPts val="1100"/>
              <a:buChar char="●"/>
            </a:pPr>
            <a:r>
              <a:rPr lang="en"/>
              <a:t>Can the system be used to provide captioning? Can the captions be saved as a transcript?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highlight>
                  <a:srgbClr val="FFFFFF"/>
                </a:highlight>
              </a:rPr>
              <a:t>Even with platforms that are accessible, and in which keyboard shortcuts are provided, memorizing all of the keyboard commands for these functions can be overwhelming. Consider also that sometimes students may be using more than one video conferencing platform for different courses, and the navigation keys are different with each.</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7dc845397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7dc845397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Including known accessibility issues, any workarounds that the student can use, a named point of contact and any guidance on how to ensure any content you create within the platform is accessible</a:t>
            </a:r>
            <a:endParaRPr/>
          </a:p>
          <a:p>
            <a:pPr marL="0" lvl="0" indent="0" algn="l" rtl="0">
              <a:spcBef>
                <a:spcPts val="0"/>
              </a:spcBef>
              <a:spcAft>
                <a:spcPts val="0"/>
              </a:spcAft>
              <a:buNone/>
            </a:pPr>
            <a:endParaRPr/>
          </a:p>
          <a:p>
            <a:pPr marL="0" lvl="0" indent="0" algn="l" rtl="0">
              <a:spcBef>
                <a:spcPts val="0"/>
              </a:spcBef>
              <a:spcAft>
                <a:spcPts val="0"/>
              </a:spcAft>
              <a:buNone/>
            </a:pPr>
            <a:r>
              <a:rPr lang="en"/>
              <a:t>Review your own exams to ensure none of your questions rely on drag and drop actions, images without alt text or other inaccessible mechanisms</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541365b7e_0_1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541365b7e_0_1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accessibility recommendations are good for both synchronous and asynchronous delivery...</a:t>
            </a:r>
            <a:endParaRPr/>
          </a:p>
          <a:p>
            <a:pPr marL="0" lvl="0" indent="0" algn="l" rtl="0">
              <a:spcBef>
                <a:spcPts val="0"/>
              </a:spcBef>
              <a:spcAft>
                <a:spcPts val="0"/>
              </a:spcAft>
              <a:buNone/>
            </a:pPr>
            <a:endParaRPr/>
          </a:p>
          <a:p>
            <a:pPr marL="0" lvl="0" indent="0" algn="l" rtl="0">
              <a:spcBef>
                <a:spcPts val="0"/>
              </a:spcBef>
              <a:spcAft>
                <a:spcPts val="0"/>
              </a:spcAft>
              <a:buNone/>
            </a:pPr>
            <a:r>
              <a:rPr lang="en"/>
              <a:t>Better quality audio will improve transcription accuracy and effective communication for all</a:t>
            </a:r>
            <a:endParaRPr/>
          </a:p>
          <a:p>
            <a:pPr marL="0" lvl="0" indent="0" algn="l" rtl="0">
              <a:spcBef>
                <a:spcPts val="0"/>
              </a:spcBef>
              <a:spcAft>
                <a:spcPts val="0"/>
              </a:spcAft>
              <a:buNone/>
            </a:pPr>
            <a:endParaRPr/>
          </a:p>
          <a:p>
            <a:pPr marL="0" lvl="0" indent="0" algn="l" rtl="0">
              <a:spcBef>
                <a:spcPts val="0"/>
              </a:spcBef>
              <a:spcAft>
                <a:spcPts val="0"/>
              </a:spcAft>
              <a:buNone/>
            </a:pPr>
            <a:r>
              <a:rPr lang="en"/>
              <a:t>Encourage all students to self-identify (“Hi, this is __ speaking”) as they begin speak - This is particularly helpful to blind students and to captioning efforts.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Don’t assume that all students can see or make the same sense of your visual display as you intend. For accessibility, get in the habit of describing whatever is happening visually on the screen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Built in transcription/captioning: These automated tools can be useful but they don’t provide the same level of access as a professional trained to provide captions. </a:t>
            </a:r>
            <a:endParaRPr/>
          </a:p>
          <a:p>
            <a:pPr marL="0" lvl="0" indent="0" algn="l" rtl="0">
              <a:spcBef>
                <a:spcPts val="0"/>
              </a:spcBef>
              <a:spcAft>
                <a:spcPts val="0"/>
              </a:spcAft>
              <a:buNone/>
            </a:pPr>
            <a:endParaRPr/>
          </a:p>
          <a:p>
            <a:pPr marL="0" lvl="0" indent="0" algn="l" rtl="0">
              <a:spcBef>
                <a:spcPts val="0"/>
              </a:spcBef>
              <a:spcAft>
                <a:spcPts val="0"/>
              </a:spcAft>
              <a:buNone/>
            </a:pPr>
            <a:r>
              <a:rPr lang="en"/>
              <a:t>Some things to be mindful of for synchronous courses:</a:t>
            </a:r>
            <a:endParaRPr/>
          </a:p>
          <a:p>
            <a:pPr marL="457200" lvl="0" indent="-298450" algn="l" rtl="0">
              <a:spcBef>
                <a:spcPts val="0"/>
              </a:spcBef>
              <a:spcAft>
                <a:spcPts val="0"/>
              </a:spcAft>
              <a:buSzPts val="1100"/>
              <a:buChar char="-"/>
            </a:pPr>
            <a:r>
              <a:rPr lang="en"/>
              <a:t>Disabled students may not be able to participate at a fast pace online; e.g., their assistive technology or CART (text transcription provider) may require some time to communicate the information.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t>Asynchronous teaching</a:t>
            </a:r>
            <a:r>
              <a:rPr lang="en"/>
              <a:t>, by its nature, is likely to be accessible to more individuals: Assistive technology users don’t have to worry about keeping up with the pace of the rest of the class, users who benefit from reviewing information multiple times will be able to easily do so, and users who have access to slower WiFi won’t be left out. However, it will still have the same requirements for accessible accompanying materials, captioning, etc. as synchronous classes.</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541365b7e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541365b7e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As I mentioned earlier, accommodations may still be necessary.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These are some examples of accommodations that may need to be revisited or modified based on the design of the class.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Student accommodation needs may change with different modalities of instruction and that we must be responsive to the needs of students with disabilities. Work closely with the Disability Services Office (DSO) at your institution if you have questions about student accommodations.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541365b7e_0_1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541365b7e_0_1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1 in 5 Americans has a disability that impacts access to websites and mobile.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According to the National Center for Education Statistics, 19% of college students self-identify as having a disability (up from 11% several years ago). This does not take into account students with disabilities who have not disclosed to the institution. In fact, numerous literature estimates 70% of college students who have a disability do not disclose or request accommodations. Knowing this information makes proactively creating accessible online environments even more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Colleges and universities were increasingly using technologies and the Internet to deliver education, even before the pandemic. Now, we’re in a critical moment where we’re scaling remote teaching and need to quickly learn and adapt to ensure our students can persist and complete their educational goals. </a:t>
            </a:r>
            <a:endParaRPr/>
          </a:p>
          <a:p>
            <a:pPr marL="0" lvl="0" indent="0" algn="l" rtl="0">
              <a:spcBef>
                <a:spcPts val="0"/>
              </a:spcBef>
              <a:spcAft>
                <a:spcPts val="0"/>
              </a:spcAft>
              <a:buNone/>
            </a:pPr>
            <a:endParaRPr/>
          </a:p>
          <a:p>
            <a:pPr marL="0" lvl="0" indent="0" algn="l" rtl="0">
              <a:spcBef>
                <a:spcPts val="0"/>
              </a:spcBef>
              <a:spcAft>
                <a:spcPts val="0"/>
              </a:spcAft>
              <a:buNone/>
            </a:pPr>
            <a:r>
              <a:rPr lang="en"/>
              <a:t>Technology has been a game changer, expanding access to people with disabilities that was previously impossible. There are numerous advantages to online learning. That being said, technology can be a barrier or the solution. Poor design can exclude people to equal opportunities to participate in campus programs, services, and activities. This is, at its core, an equity issue. Accessibility is an act of social justice, and is the right thing to do.</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It’s also the law. Institutions have a shared responsibility to provide access.</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7dc8453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7dc8453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benefits of accessible online learning are abundant...</a:t>
            </a:r>
            <a:endParaRPr/>
          </a:p>
          <a:p>
            <a:pPr marL="0" lvl="0" indent="0" algn="l" rtl="0">
              <a:spcBef>
                <a:spcPts val="0"/>
              </a:spcBef>
              <a:spcAft>
                <a:spcPts val="0"/>
              </a:spcAft>
              <a:buNone/>
            </a:pPr>
            <a:endParaRPr/>
          </a:p>
          <a:p>
            <a:pPr marL="0" lvl="0" indent="0" algn="l" rtl="0">
              <a:spcBef>
                <a:spcPts val="0"/>
              </a:spcBef>
              <a:spcAft>
                <a:spcPts val="0"/>
              </a:spcAft>
              <a:buNone/>
            </a:pPr>
            <a:r>
              <a:rPr lang="en"/>
              <a:t>We all know famous people with disabilities, who have greatly advanced architecture, science, technology, government, medicine, music, and more.</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 Resources:</a:t>
            </a:r>
            <a:endParaRPr/>
          </a:p>
          <a:p>
            <a:pPr marL="0" lvl="0" indent="0" algn="l" rtl="0">
              <a:spcBef>
                <a:spcPts val="0"/>
              </a:spcBef>
              <a:spcAft>
                <a:spcPts val="0"/>
              </a:spcAft>
              <a:buNone/>
            </a:pPr>
            <a:r>
              <a:rPr lang="en"/>
              <a:t>Haben Girma: </a:t>
            </a:r>
            <a:r>
              <a:rPr lang="en" u="sng">
                <a:solidFill>
                  <a:schemeClr val="hlink"/>
                </a:solidFill>
                <a:hlinkClick r:id="rId3"/>
              </a:rPr>
              <a:t>https://habengirma.com/2017/09/13/people-with-disabilities-drive-innovation/</a:t>
            </a:r>
            <a:r>
              <a:rPr lang="en"/>
              <a:t> </a:t>
            </a:r>
            <a:endParaRPr/>
          </a:p>
          <a:p>
            <a:pPr marL="0" lvl="0" indent="0" algn="l" rtl="0">
              <a:spcBef>
                <a:spcPts val="0"/>
              </a:spcBef>
              <a:spcAft>
                <a:spcPts val="0"/>
              </a:spcAft>
              <a:buNone/>
            </a:pPr>
            <a:r>
              <a:rPr lang="en"/>
              <a:t>Stats: </a:t>
            </a:r>
            <a:r>
              <a:rPr lang="en" u="sng">
                <a:solidFill>
                  <a:schemeClr val="hlink"/>
                </a:solidFill>
                <a:hlinkClick r:id="rId4"/>
              </a:rPr>
              <a:t>http://www.disabilitystatistics.org/StatusReports/2015-PDF/2015-StatusReport_US.pdf?CFID=2692641&amp;CFTOKEN=fed0d27fa83748a-5979B9BD-A09A-4DCC-AB9D77F2C05390A7</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7dc845397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7dc845397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just a few of those people</a:t>
            </a:r>
            <a:endParaRPr/>
          </a:p>
          <a:p>
            <a:pPr marL="0" lvl="0" indent="0" algn="l" rtl="0">
              <a:spcBef>
                <a:spcPts val="0"/>
              </a:spcBef>
              <a:spcAft>
                <a:spcPts val="0"/>
              </a:spcAft>
              <a:buNone/>
            </a:pPr>
            <a:endParaRPr/>
          </a:p>
          <a:p>
            <a:pPr marL="0" lvl="0" indent="0" algn="l" rtl="0">
              <a:spcBef>
                <a:spcPts val="0"/>
              </a:spcBef>
              <a:spcAft>
                <a:spcPts val="0"/>
              </a:spcAft>
              <a:buNone/>
            </a:pPr>
            <a:r>
              <a:rPr lang="en"/>
              <a:t>Stevie Wonder</a:t>
            </a:r>
            <a:endParaRPr/>
          </a:p>
          <a:p>
            <a:pPr marL="0" lvl="0" indent="0" algn="l" rtl="0">
              <a:spcBef>
                <a:spcPts val="0"/>
              </a:spcBef>
              <a:spcAft>
                <a:spcPts val="0"/>
              </a:spcAft>
              <a:buNone/>
            </a:pPr>
            <a:r>
              <a:rPr lang="en"/>
              <a:t>Albert Einstein</a:t>
            </a:r>
            <a:endParaRPr/>
          </a:p>
          <a:p>
            <a:pPr marL="0" lvl="0" indent="0" algn="l" rtl="0">
              <a:spcBef>
                <a:spcPts val="0"/>
              </a:spcBef>
              <a:spcAft>
                <a:spcPts val="0"/>
              </a:spcAft>
              <a:buNone/>
            </a:pPr>
            <a:r>
              <a:rPr lang="en"/>
              <a:t>Channing Tatum</a:t>
            </a:r>
            <a:endParaRPr/>
          </a:p>
          <a:p>
            <a:pPr marL="0" lvl="0" indent="0" algn="l" rtl="0">
              <a:spcBef>
                <a:spcPts val="0"/>
              </a:spcBef>
              <a:spcAft>
                <a:spcPts val="0"/>
              </a:spcAft>
              <a:buNone/>
            </a:pPr>
            <a:r>
              <a:rPr lang="en"/>
              <a:t>Frida Kahlo</a:t>
            </a:r>
            <a:endParaRPr/>
          </a:p>
          <a:p>
            <a:pPr marL="0" lvl="0" indent="0" algn="l" rtl="0">
              <a:spcBef>
                <a:spcPts val="0"/>
              </a:spcBef>
              <a:spcAft>
                <a:spcPts val="0"/>
              </a:spcAft>
              <a:buNone/>
            </a:pPr>
            <a:r>
              <a:rPr lang="en"/>
              <a:t>Mark Ruffalo</a:t>
            </a:r>
            <a:endParaRPr/>
          </a:p>
          <a:p>
            <a:pPr marL="0" lvl="0" indent="0" algn="l" rtl="0">
              <a:spcBef>
                <a:spcPts val="0"/>
              </a:spcBef>
              <a:spcAft>
                <a:spcPts val="0"/>
              </a:spcAft>
              <a:buNone/>
            </a:pPr>
            <a:r>
              <a:rPr lang="en"/>
              <a:t>Solange Knowles</a:t>
            </a:r>
            <a:endParaRPr/>
          </a:p>
          <a:p>
            <a:pPr marL="0" lvl="0" indent="0" algn="l" rtl="0">
              <a:spcBef>
                <a:spcPts val="0"/>
              </a:spcBef>
              <a:spcAft>
                <a:spcPts val="0"/>
              </a:spcAft>
              <a:buNone/>
            </a:pPr>
            <a:r>
              <a:rPr lang="en"/>
              <a:t>Helen Keller</a:t>
            </a:r>
            <a:endParaRPr/>
          </a:p>
          <a:p>
            <a:pPr marL="0" lvl="0" indent="0" algn="l" rtl="0">
              <a:spcBef>
                <a:spcPts val="0"/>
              </a:spcBef>
              <a:spcAft>
                <a:spcPts val="0"/>
              </a:spcAft>
              <a:buNone/>
            </a:pPr>
            <a:r>
              <a:rPr lang="en"/>
              <a:t>Stephen Hawking</a:t>
            </a:r>
            <a:endParaRPr/>
          </a:p>
          <a:p>
            <a:pPr marL="0" lvl="0" indent="0" algn="l" rtl="0">
              <a:spcBef>
                <a:spcPts val="0"/>
              </a:spcBef>
              <a:spcAft>
                <a:spcPts val="0"/>
              </a:spcAft>
              <a:buNone/>
            </a:pPr>
            <a:r>
              <a:rPr lang="en"/>
              <a:t>Agatha Christie</a:t>
            </a:r>
            <a:endParaRPr/>
          </a:p>
          <a:p>
            <a:pPr marL="0" lvl="0" indent="0" algn="l" rtl="0">
              <a:spcBef>
                <a:spcPts val="0"/>
              </a:spcBef>
              <a:spcAft>
                <a:spcPts val="0"/>
              </a:spcAft>
              <a:buNone/>
            </a:pPr>
            <a:r>
              <a:rPr lang="en"/>
              <a:t>Mozart</a:t>
            </a:r>
            <a:endParaRPr/>
          </a:p>
          <a:p>
            <a:pPr marL="0" lvl="0" indent="0" algn="l" rtl="0">
              <a:spcBef>
                <a:spcPts val="0"/>
              </a:spcBef>
              <a:spcAft>
                <a:spcPts val="0"/>
              </a:spcAft>
              <a:buNone/>
            </a:pPr>
            <a:r>
              <a:rPr lang="en"/>
              <a:t>Whoopi Goldberg</a:t>
            </a:r>
            <a:endParaRPr/>
          </a:p>
          <a:p>
            <a:pPr marL="0" lvl="0" indent="0" algn="l" rtl="0">
              <a:spcBef>
                <a:spcPts val="0"/>
              </a:spcBef>
              <a:spcAft>
                <a:spcPts val="0"/>
              </a:spcAft>
              <a:buNone/>
            </a:pPr>
            <a:r>
              <a:rPr lang="en"/>
              <a:t>FDR</a:t>
            </a:r>
            <a:endParaRPr/>
          </a:p>
          <a:p>
            <a:pPr marL="0" lvl="0" indent="0" algn="l" rtl="0">
              <a:spcBef>
                <a:spcPts val="0"/>
              </a:spcBef>
              <a:spcAft>
                <a:spcPts val="0"/>
              </a:spcAft>
              <a:buNone/>
            </a:pPr>
            <a:endParaRPr/>
          </a:p>
          <a:p>
            <a:pPr marL="0" lvl="0" indent="0" algn="l" rtl="0">
              <a:spcBef>
                <a:spcPts val="0"/>
              </a:spcBef>
              <a:spcAft>
                <a:spcPts val="0"/>
              </a:spcAft>
              <a:buNone/>
            </a:pPr>
            <a:r>
              <a:rPr lang="en"/>
              <a:t>More famous people with various disabilities: </a:t>
            </a:r>
            <a:r>
              <a:rPr lang="en" u="sng">
                <a:solidFill>
                  <a:schemeClr val="hlink"/>
                </a:solidFill>
                <a:hlinkClick r:id="rId3"/>
              </a:rPr>
              <a:t>https://www.disabled-world.com/artman/publish/article_0060.shtml</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541365b7e_0_1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541365b7e_0_1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famous quote by deaf actress and Academy Award winner Marlee Matlin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f2a1dc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f2a1dc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 sum, how you deliver your course can impact students with disabilities in different ways. It can create more access or present new or additional barriers. Keeping things simple and providing multiple ways to present/submit information will help reach the broadest possible audience.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eb30273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eb30273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e8fe2e826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e8fe2e826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can become a barrier to anyone at any time. </a:t>
            </a:r>
            <a:r>
              <a:rPr lang="en">
                <a:solidFill>
                  <a:schemeClr val="dk1"/>
                </a:solidFill>
              </a:rPr>
              <a:t>People can be born with disabilities, acquire a disability, or be in situations that create functional limitations.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Limitations can interfere with one’s ability to walk, hear, talk, learn, etc. These limitations can be visible or invisible (hidden), and people can have multiple disabilities. </a:t>
            </a:r>
            <a:endParaRPr/>
          </a:p>
          <a:p>
            <a:pPr marL="0" lvl="0" indent="0" algn="l" rtl="0">
              <a:spcBef>
                <a:spcPts val="0"/>
              </a:spcBef>
              <a:spcAft>
                <a:spcPts val="0"/>
              </a:spcAft>
              <a:buNone/>
            </a:pPr>
            <a:endParaRPr/>
          </a:p>
          <a:p>
            <a:pPr marL="0" lvl="0" indent="0" algn="l" rtl="0">
              <a:spcBef>
                <a:spcPts val="0"/>
              </a:spcBef>
              <a:spcAft>
                <a:spcPts val="0"/>
              </a:spcAft>
              <a:buNone/>
            </a:pPr>
            <a:r>
              <a:rPr lang="en"/>
              <a:t>While disability remains the legal/policy term, it is important to understand how we’ve come to understand that ability and functions can be limited by social and environmental design.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When preparing an online course, think about the diverse characteristics of your audience. Students may not have the same learning or communication styles, and may have difficulty seeing, moving, hearing, processing, or speaking.</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hlink"/>
                </a:solidFill>
                <a:hlinkClick r:id="rId3"/>
              </a:rPr>
              <a:t>https://exploringyourmind.com/functional-diversity-perspective-on-disability/</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541365b7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541365b7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concepts of accessibility and inclusion minimizes the barriers for everyone. </a:t>
            </a:r>
            <a:r>
              <a:rPr lang="en"/>
              <a:t>In order for students to truly feel like they belong, and their learning needs are attended to, they need to have supportive interactions and informed, responsive professors and staff. Cultivating a an inclusive campus climate reduces the work of being a disabled student on campus, and reduces stigma.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Accessibility is a proactive approach that is welcoming and accessible to individuals with different disabilities. It requires intentional design and development decisions. Accessibility lessens the need for students to ask for accommodations, so they can focus on their schoolwork seamlessly.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Accommodation is not the same as accessibility. Whereas accessible systems are designed to be usable by as many people as possible, regardless of disability or assistive technology, accommodations are reactive, and may not effectively address everyone’s access requirements.</a:t>
            </a:r>
            <a:endParaRPr/>
          </a:p>
          <a:p>
            <a:pPr marL="0" lvl="0" indent="0" algn="l" rtl="0">
              <a:spcBef>
                <a:spcPts val="0"/>
              </a:spcBef>
              <a:spcAft>
                <a:spcPts val="0"/>
              </a:spcAft>
              <a:buNone/>
            </a:pPr>
            <a:endParaRPr/>
          </a:p>
          <a:p>
            <a:pPr marL="0" lvl="0" indent="0" algn="l" rtl="0">
              <a:spcBef>
                <a:spcPts val="0"/>
              </a:spcBef>
              <a:spcAft>
                <a:spcPts val="0"/>
              </a:spcAft>
              <a:buNone/>
            </a:pPr>
            <a:r>
              <a:rPr lang="en"/>
              <a:t>Of course, even when environments are designed with accessibility in mind, there may still be a need for accommodations and remediation in certain instances. Accommodations are applied retroactively to mitigate barriers in the environment or system. When a student faces barriers in their living and learning opportunities, they should feel empowered to request accommodations. One of the easiest things you can do is include a statement in your syllabus that provides students with disabilities the pertinent information necessary to request disability-related accommodations. Make reference to it, and make it available in multiple places (such as the Learning Management System).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541365b7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541365b7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Like all students, students with disabilities learn in various ways and comprehend information differently.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Assistive technologies, auxiliary aids and alternative digital formats ultimately provide individuals with disabilities  independence to complete their academic endeavors (equity!).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Assistive technologies are technologies used by individuals with disabilities to access technology and digital information. How you design your content makes a difference to individuals using AT. Assistive technologies that people use to access information works seamlessly when content is accessible.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Screenreader: a software that can navigate and read everything on the computer screen to you.</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Text to Speech: when your computer recognizes text and reads it aloud to you</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People with disabilities may use accessible digital formats to consume traditional print content (such as electronic Braille or a tagged PDF)</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Electronic Braille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Tagged PDF</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Word doc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Students with disabilities may also use auxiliary aids and services (such as closed captions or note taking software) to provide effective communication for those with hearing loss or auditory processing impairments. Transcripts also benefit individuals who would learn better by reading rather than listening.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Captions - text versions of spoken words in video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Audio Descriptions - describe what’s happening in video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It’s important to note: some students with disabilities do not use any assistive technology or alternative formats. Still, there are challenges and benefits of online learning for neurodiverse students (ASD), other students with cognitive disabilities (ADHD), and students with mental health disabilities (OCD, Anxiety)...Some prefer comfortable, distraction reduced settings.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541365b7e_0_1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541365b7e_0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Considerations for students with disabilities are grounded in effective practices for all learners.</a:t>
            </a:r>
            <a:endParaRPr sz="1200" b="1">
              <a:solidFill>
                <a:srgbClr val="333333"/>
              </a:solidFill>
              <a:highlight>
                <a:srgbClr val="FAFAFA"/>
              </a:highlight>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The Web Content Accessibility Guidelines (WCAG) serve as the technical standards for web and mobile accessibility.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On this slide are the four principles (POUR)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u="sng">
                <a:solidFill>
                  <a:schemeClr val="hlink"/>
                </a:solidFill>
                <a:latin typeface="Calibri"/>
                <a:ea typeface="Calibri"/>
                <a:cs typeface="Calibri"/>
                <a:sym typeface="Calibri"/>
                <a:hlinkClick r:id="rId3"/>
              </a:rPr>
              <a:t>Perceivable</a:t>
            </a:r>
            <a:r>
              <a:rPr lang="en" sz="1200">
                <a:solidFill>
                  <a:schemeClr val="dk1"/>
                </a:solidFill>
                <a:latin typeface="Calibri"/>
                <a:ea typeface="Calibri"/>
                <a:cs typeface="Calibri"/>
                <a:sym typeface="Calibri"/>
              </a:rPr>
              <a:t>: Available to the senses (vision and hearing primarily) either through the browser or through assistive technologies (e.g. screen readers, screen enlargers, etc.)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u="sng">
                <a:solidFill>
                  <a:schemeClr val="hlink"/>
                </a:solidFill>
                <a:latin typeface="Calibri"/>
                <a:ea typeface="Calibri"/>
                <a:cs typeface="Calibri"/>
                <a:sym typeface="Calibri"/>
                <a:hlinkClick r:id="rId4"/>
              </a:rPr>
              <a:t>Operable</a:t>
            </a:r>
            <a:r>
              <a:rPr lang="en" sz="1200">
                <a:solidFill>
                  <a:schemeClr val="dk1"/>
                </a:solidFill>
                <a:latin typeface="Calibri"/>
                <a:ea typeface="Calibri"/>
                <a:cs typeface="Calibri"/>
                <a:sym typeface="Calibri"/>
              </a:rPr>
              <a:t>: Users can interact with all controls and interactive elements using either the mouse, keyboard, or an assistive device.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u="sng">
                <a:solidFill>
                  <a:schemeClr val="hlink"/>
                </a:solidFill>
                <a:latin typeface="Calibri"/>
                <a:ea typeface="Calibri"/>
                <a:cs typeface="Calibri"/>
                <a:sym typeface="Calibri"/>
                <a:hlinkClick r:id="rId5"/>
              </a:rPr>
              <a:t>Understandable</a:t>
            </a:r>
            <a:r>
              <a:rPr lang="en" sz="1200">
                <a:solidFill>
                  <a:schemeClr val="dk1"/>
                </a:solidFill>
                <a:latin typeface="Calibri"/>
                <a:ea typeface="Calibri"/>
                <a:cs typeface="Calibri"/>
                <a:sym typeface="Calibri"/>
              </a:rPr>
              <a:t>: Content is clear and limits confusion and ambiguity.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u="sng">
                <a:solidFill>
                  <a:schemeClr val="hlink"/>
                </a:solidFill>
                <a:latin typeface="Calibri"/>
                <a:ea typeface="Calibri"/>
                <a:cs typeface="Calibri"/>
                <a:sym typeface="Calibri"/>
                <a:hlinkClick r:id="rId6"/>
              </a:rPr>
              <a:t>Robust</a:t>
            </a:r>
            <a:r>
              <a:rPr lang="en" sz="1200">
                <a:solidFill>
                  <a:schemeClr val="dk1"/>
                </a:solidFill>
                <a:latin typeface="Calibri"/>
                <a:ea typeface="Calibri"/>
                <a:cs typeface="Calibri"/>
                <a:sym typeface="Calibri"/>
              </a:rPr>
              <a:t>: A wide range of technologies (including old and new user agents and assistive technologies) can access the content.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7dc84539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7dc84539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 the remainder of the presentation, I will provide an overview of accessible online course considerations pertaining to digital content, platforms, and recommendations for delivering accessible instruction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541365b7e_0_1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541365b7e_0_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 approaches may be necessary</a:t>
            </a:r>
            <a:endParaRPr/>
          </a:p>
          <a:p>
            <a:pPr marL="0" lvl="0" indent="0" algn="l" rtl="0">
              <a:spcBef>
                <a:spcPts val="0"/>
              </a:spcBef>
              <a:spcAft>
                <a:spcPts val="0"/>
              </a:spcAft>
              <a:buNone/>
            </a:pPr>
            <a:endParaRPr/>
          </a:p>
          <a:p>
            <a:pPr marL="0" lvl="0" indent="0" algn="l" rtl="0">
              <a:spcBef>
                <a:spcPts val="0"/>
              </a:spcBef>
              <a:spcAft>
                <a:spcPts val="0"/>
              </a:spcAft>
              <a:buNone/>
            </a:pPr>
            <a:r>
              <a:rPr lang="en"/>
              <a:t>Over the next several slides, you will see, </a:t>
            </a:r>
            <a:r>
              <a:rPr lang="en" i="1"/>
              <a:t>many</a:t>
            </a:r>
            <a:r>
              <a:rPr lang="en"/>
              <a:t> of the same accessible design principles benefit numerous subpopulations of users with disabilities and users without disabilities, such as non-native English speakers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7dc845397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7dc845397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People with severe sight impairments need a way of getting the information that visual elements on a page try to convey. They also need to know if there are any additional details they are missing. Provide text content and/or descriptions of: photos, illustrations, diagrams, graphs, animations and videos so a screenreader can read it aloud. This is good for informing search engines too. Also use audio-description in videos, either as a natural part of the narration or additional to it.</a:t>
            </a:r>
            <a:endParaRPr/>
          </a:p>
          <a:p>
            <a:pPr marL="0" lvl="0" indent="0" algn="l" rtl="0">
              <a:spcBef>
                <a:spcPts val="0"/>
              </a:spcBef>
              <a:spcAft>
                <a:spcPts val="0"/>
              </a:spcAft>
              <a:buNone/>
            </a:pPr>
            <a:endParaRPr/>
          </a:p>
          <a:p>
            <a:pPr marL="0" lvl="0" indent="0" algn="l" rtl="0">
              <a:spcBef>
                <a:spcPts val="0"/>
              </a:spcBef>
              <a:spcAft>
                <a:spcPts val="0"/>
              </a:spcAft>
              <a:buNone/>
            </a:pPr>
            <a:r>
              <a:rPr lang="en"/>
              <a:t>Designing clear and consistent navigation in your course/website will allow viewers to focus on your content rather than on how to find it. Screenreaders navigate the web and digital content the order in which the structure of the code or elements like headers, structured lists, and more are marked correctly. This may not be the same as how they visually appear on the page, document or presentation slide. They can miss valuable information if it is not designed with this in mind. When designed correctly, the screenreader can audibly read out loud in the correct reading order and jump around to headers, links, buttons, and more actionable items. That’s also why it’s important to craft meaningful file names and titles to help users find the files and understand what decisions need to be made it one is required.</a:t>
            </a:r>
            <a:endParaRPr/>
          </a:p>
          <a:p>
            <a:pPr marL="0" lvl="0" indent="0" algn="l" rtl="0">
              <a:spcBef>
                <a:spcPts val="0"/>
              </a:spcBef>
              <a:spcAft>
                <a:spcPts val="0"/>
              </a:spcAft>
              <a:buNone/>
            </a:pPr>
            <a:endParaRPr/>
          </a:p>
          <a:p>
            <a:pPr marL="0" lvl="0" indent="0" algn="l" rtl="0">
              <a:spcBef>
                <a:spcPts val="0"/>
              </a:spcBef>
              <a:spcAft>
                <a:spcPts val="0"/>
              </a:spcAft>
              <a:buNone/>
            </a:pPr>
            <a:r>
              <a:rPr lang="en"/>
              <a:t>Don’t force mouse or screen use a screen reader users who are blind cannot see the mouse pointer. Make sure all actions on the page can be completed using a keyboard alone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ukhomeoffice.github.io/accessibility-posters/screenread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khomeoffice.github.io/accessibility-posters/screenreader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ukhomeoffice.github.io/accessibility-posters/screenreader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ukhomeoffice.github.io/accessibility-posters/screenreade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ukhomeoffice.github.io/accessibility-posters/screenread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ukhomeoffice.github.io/accessibility-posters/screenreader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lorado.edu/accessible-technology/e-text-accessibility-evaluation-proces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shington.edu/doit/accessibility-and-universal-design-online-meeting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exploreaccess.org/accessible-online-cours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blue.suny.edu" TargetMode="External"/><Relationship Id="rId5" Type="http://schemas.openxmlformats.org/officeDocument/2006/relationships/hyperlink" Target="https://fb.me/g/56jEjb4Jg/cvlyIVBh" TargetMode="External"/><Relationship Id="rId4" Type="http://schemas.openxmlformats.org/officeDocument/2006/relationships/hyperlink" Target="mailto:SUNY-EIT-subscribe-request@LS.SYSADM.SUNY.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Nazely.Kurkjian@suny.ed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higheredsupport.nysed.gov/hc/en-us/articles/209615586-Disability-Categories-and-Sub-Categori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ebaim.org/intro/"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ukhomeoffice.github.io/accessibility-posters/screenrea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Title"/>
          <p:cNvSpPr txBox="1">
            <a:spLocks noGrp="1"/>
          </p:cNvSpPr>
          <p:nvPr>
            <p:ph type="ctrTitle"/>
          </p:nvPr>
        </p:nvSpPr>
        <p:spPr>
          <a:xfrm>
            <a:off x="228600" y="3683310"/>
            <a:ext cx="9264900" cy="1292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3300" b="1"/>
              <a:t>Introduction to Accessible Online Learning</a:t>
            </a:r>
            <a:endParaRPr sz="3300" b="1"/>
          </a:p>
          <a:p>
            <a:pPr marL="0" lvl="0" indent="0" algn="l" rtl="0">
              <a:spcBef>
                <a:spcPts val="0"/>
              </a:spcBef>
              <a:spcAft>
                <a:spcPts val="0"/>
              </a:spcAft>
              <a:buNone/>
            </a:pPr>
            <a:r>
              <a:rPr lang="en" sz="2700" i="1"/>
              <a:t>Nazely Kurkjian</a:t>
            </a:r>
            <a:endParaRPr sz="2700" i="1"/>
          </a:p>
        </p:txBody>
      </p:sp>
      <p:pic>
        <p:nvPicPr>
          <p:cNvPr id="55" name="Picture" descr="Keyboard with Accessibility button"/>
          <p:cNvPicPr preferRelativeResize="0"/>
          <p:nvPr/>
        </p:nvPicPr>
        <p:blipFill>
          <a:blip r:embed="rId3">
            <a:alphaModFix/>
          </a:blip>
          <a:stretch>
            <a:fillRect/>
          </a:stretch>
        </p:blipFill>
        <p:spPr>
          <a:xfrm>
            <a:off x="0" y="0"/>
            <a:ext cx="9144000" cy="3648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for users with low vision</a:t>
            </a:r>
            <a:endParaRPr/>
          </a:p>
        </p:txBody>
      </p:sp>
      <p:sp>
        <p:nvSpPr>
          <p:cNvPr id="150"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rPr>
              <a:t>Use good color contrasts and a readable font size</a:t>
            </a:r>
            <a:endParaRPr sz="2000" b="1">
              <a:solidFill>
                <a:srgbClr val="000000"/>
              </a:solidFill>
            </a:endParaRPr>
          </a:p>
          <a:p>
            <a:pPr marL="0" lvl="0" indent="0" algn="l" rtl="0">
              <a:spcBef>
                <a:spcPts val="1600"/>
              </a:spcBef>
              <a:spcAft>
                <a:spcPts val="0"/>
              </a:spcAft>
              <a:buNone/>
            </a:pPr>
            <a:r>
              <a:rPr lang="en" sz="2000">
                <a:solidFill>
                  <a:srgbClr val="000000"/>
                </a:solidFill>
              </a:rPr>
              <a:t>Publish all information on web pages</a:t>
            </a:r>
            <a:endParaRPr sz="2000">
              <a:solidFill>
                <a:srgbClr val="000000"/>
              </a:solidFill>
            </a:endParaRPr>
          </a:p>
          <a:p>
            <a:pPr marL="0" lvl="0" indent="0" algn="l" rtl="0">
              <a:spcBef>
                <a:spcPts val="1600"/>
              </a:spcBef>
              <a:spcAft>
                <a:spcPts val="0"/>
              </a:spcAft>
              <a:buNone/>
            </a:pPr>
            <a:r>
              <a:rPr lang="en" sz="2000">
                <a:solidFill>
                  <a:srgbClr val="000000"/>
                </a:solidFill>
              </a:rPr>
              <a:t>Follow a linear, logical layout</a:t>
            </a:r>
            <a:endParaRPr sz="2000">
              <a:solidFill>
                <a:srgbClr val="000000"/>
              </a:solidFill>
            </a:endParaRPr>
          </a:p>
          <a:p>
            <a:pPr marL="0" lvl="0" indent="0" algn="l" rtl="0">
              <a:spcBef>
                <a:spcPts val="1600"/>
              </a:spcBef>
              <a:spcAft>
                <a:spcPts val="0"/>
              </a:spcAft>
              <a:buNone/>
            </a:pPr>
            <a:r>
              <a:rPr lang="en" sz="2000">
                <a:solidFill>
                  <a:srgbClr val="000000"/>
                </a:solidFill>
              </a:rPr>
              <a:t>Use a combination of color, shapes and text</a:t>
            </a:r>
            <a:endParaRPr sz="2000">
              <a:solidFill>
                <a:srgbClr val="000000"/>
              </a:solidFill>
            </a:endParaRPr>
          </a:p>
          <a:p>
            <a:pPr marL="0" lvl="0" indent="0" algn="l" rtl="0">
              <a:spcBef>
                <a:spcPts val="1600"/>
              </a:spcBef>
              <a:spcAft>
                <a:spcPts val="1600"/>
              </a:spcAft>
              <a:buNone/>
            </a:pPr>
            <a:r>
              <a:rPr lang="en" sz="2000">
                <a:solidFill>
                  <a:srgbClr val="000000"/>
                </a:solidFill>
              </a:rPr>
              <a:t>Put buttons and notifications in context</a:t>
            </a:r>
            <a:endParaRPr sz="2000">
              <a:solidFill>
                <a:srgbClr val="000000"/>
              </a:solidFill>
            </a:endParaRPr>
          </a:p>
        </p:txBody>
      </p:sp>
      <p:pic>
        <p:nvPicPr>
          <p:cNvPr id="151" name="Picture" descr="Magnifying glass"/>
          <p:cNvPicPr preferRelativeResize="0"/>
          <p:nvPr/>
        </p:nvPicPr>
        <p:blipFill>
          <a:blip r:embed="rId3">
            <a:alphaModFix/>
          </a:blip>
          <a:stretch>
            <a:fillRect/>
          </a:stretch>
        </p:blipFill>
        <p:spPr>
          <a:xfrm>
            <a:off x="5853600" y="2260300"/>
            <a:ext cx="2518774" cy="2518774"/>
          </a:xfrm>
          <a:prstGeom prst="rect">
            <a:avLst/>
          </a:prstGeom>
          <a:noFill/>
          <a:ln>
            <a:noFill/>
          </a:ln>
        </p:spPr>
      </p:pic>
      <p:sp>
        <p:nvSpPr>
          <p:cNvPr id="152" name="Citation"/>
          <p:cNvSpPr txBox="1"/>
          <p:nvPr/>
        </p:nvSpPr>
        <p:spPr>
          <a:xfrm>
            <a:off x="135350" y="4703625"/>
            <a:ext cx="30000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4"/>
              </a:rPr>
              <a:t>UK Home Office</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for users with dyslexia</a:t>
            </a:r>
            <a:endParaRPr/>
          </a:p>
        </p:txBody>
      </p:sp>
      <p:sp>
        <p:nvSpPr>
          <p:cNvPr id="158"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Use images and diagrams to support text</a:t>
            </a:r>
            <a:endParaRPr sz="2000">
              <a:solidFill>
                <a:srgbClr val="000000"/>
              </a:solidFill>
            </a:endParaRPr>
          </a:p>
          <a:p>
            <a:pPr marL="0" lvl="0" indent="0" algn="l" rtl="0">
              <a:spcBef>
                <a:spcPts val="1600"/>
              </a:spcBef>
              <a:spcAft>
                <a:spcPts val="0"/>
              </a:spcAft>
              <a:buNone/>
            </a:pPr>
            <a:r>
              <a:rPr lang="en" sz="2000">
                <a:solidFill>
                  <a:srgbClr val="000000"/>
                </a:solidFill>
              </a:rPr>
              <a:t>Align text to the left and keep a consistent layout</a:t>
            </a:r>
            <a:endParaRPr sz="2000">
              <a:solidFill>
                <a:srgbClr val="000000"/>
              </a:solidFill>
            </a:endParaRPr>
          </a:p>
          <a:p>
            <a:pPr marL="0" lvl="0" indent="0" algn="l" rtl="0">
              <a:spcBef>
                <a:spcPts val="1600"/>
              </a:spcBef>
              <a:spcAft>
                <a:spcPts val="0"/>
              </a:spcAft>
              <a:buNone/>
            </a:pPr>
            <a:r>
              <a:rPr lang="en" sz="2000">
                <a:solidFill>
                  <a:srgbClr val="000000"/>
                </a:solidFill>
              </a:rPr>
              <a:t>Consider producing materials in other formats (e.g., audio)</a:t>
            </a:r>
            <a:endParaRPr sz="2000">
              <a:solidFill>
                <a:srgbClr val="000000"/>
              </a:solidFill>
            </a:endParaRPr>
          </a:p>
          <a:p>
            <a:pPr marL="0" lvl="0" indent="0" algn="l" rtl="0">
              <a:spcBef>
                <a:spcPts val="1600"/>
              </a:spcBef>
              <a:spcAft>
                <a:spcPts val="0"/>
              </a:spcAft>
              <a:buNone/>
            </a:pPr>
            <a:r>
              <a:rPr lang="en" sz="2000" b="1">
                <a:solidFill>
                  <a:srgbClr val="000000"/>
                </a:solidFill>
              </a:rPr>
              <a:t>Keep content short, clear and simple</a:t>
            </a:r>
            <a:endParaRPr sz="2000" b="1">
              <a:solidFill>
                <a:srgbClr val="000000"/>
              </a:solidFill>
            </a:endParaRPr>
          </a:p>
          <a:p>
            <a:pPr marL="0" lvl="0" indent="0" algn="l" rtl="0">
              <a:spcBef>
                <a:spcPts val="1600"/>
              </a:spcBef>
              <a:spcAft>
                <a:spcPts val="1600"/>
              </a:spcAft>
              <a:buNone/>
            </a:pPr>
            <a:r>
              <a:rPr lang="en" sz="2000">
                <a:solidFill>
                  <a:srgbClr val="000000"/>
                </a:solidFill>
              </a:rPr>
              <a:t>Let users change the contrast between background and text</a:t>
            </a:r>
            <a:endParaRPr sz="2000">
              <a:solidFill>
                <a:srgbClr val="000000"/>
              </a:solidFill>
            </a:endParaRPr>
          </a:p>
        </p:txBody>
      </p:sp>
      <p:sp>
        <p:nvSpPr>
          <p:cNvPr id="159" name="Citation"/>
          <p:cNvSpPr txBox="1"/>
          <p:nvPr/>
        </p:nvSpPr>
        <p:spPr>
          <a:xfrm>
            <a:off x="135350" y="4703625"/>
            <a:ext cx="30000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UK Home Office</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for users with physical/motor disabilities</a:t>
            </a:r>
            <a:endParaRPr/>
          </a:p>
        </p:txBody>
      </p:sp>
      <p:sp>
        <p:nvSpPr>
          <p:cNvPr id="165"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Make large clickable actions</a:t>
            </a:r>
            <a:endParaRPr sz="2000">
              <a:solidFill>
                <a:srgbClr val="000000"/>
              </a:solidFill>
            </a:endParaRPr>
          </a:p>
          <a:p>
            <a:pPr marL="0" lvl="0" indent="0" algn="l" rtl="0">
              <a:spcBef>
                <a:spcPts val="1600"/>
              </a:spcBef>
              <a:spcAft>
                <a:spcPts val="0"/>
              </a:spcAft>
              <a:buNone/>
            </a:pPr>
            <a:r>
              <a:rPr lang="en" sz="2000">
                <a:solidFill>
                  <a:srgbClr val="000000"/>
                </a:solidFill>
              </a:rPr>
              <a:t>Give form fields/clickable elements space</a:t>
            </a:r>
            <a:endParaRPr sz="2000">
              <a:solidFill>
                <a:srgbClr val="000000"/>
              </a:solidFill>
            </a:endParaRPr>
          </a:p>
          <a:p>
            <a:pPr marL="0" lvl="0" indent="0" algn="l" rtl="0">
              <a:spcBef>
                <a:spcPts val="1600"/>
              </a:spcBef>
              <a:spcAft>
                <a:spcPts val="0"/>
              </a:spcAft>
              <a:buNone/>
            </a:pPr>
            <a:r>
              <a:rPr lang="en" sz="2000">
                <a:solidFill>
                  <a:srgbClr val="000000"/>
                </a:solidFill>
              </a:rPr>
              <a:t>Design keyboard or speech only use</a:t>
            </a:r>
            <a:endParaRPr sz="2000">
              <a:solidFill>
                <a:srgbClr val="000000"/>
              </a:solidFill>
            </a:endParaRPr>
          </a:p>
          <a:p>
            <a:pPr marL="0" lvl="0" indent="0" algn="l" rtl="0">
              <a:spcBef>
                <a:spcPts val="1600"/>
              </a:spcBef>
              <a:spcAft>
                <a:spcPts val="0"/>
              </a:spcAft>
              <a:buNone/>
            </a:pPr>
            <a:r>
              <a:rPr lang="en" sz="2000">
                <a:solidFill>
                  <a:srgbClr val="000000"/>
                </a:solidFill>
              </a:rPr>
              <a:t>Design with mobile and touchscreen in mind</a:t>
            </a:r>
            <a:endParaRPr sz="2000">
              <a:solidFill>
                <a:srgbClr val="000000"/>
              </a:solidFill>
            </a:endParaRPr>
          </a:p>
          <a:p>
            <a:pPr marL="0" lvl="0" indent="0" algn="l" rtl="0">
              <a:spcBef>
                <a:spcPts val="1600"/>
              </a:spcBef>
              <a:spcAft>
                <a:spcPts val="1600"/>
              </a:spcAft>
              <a:buNone/>
            </a:pPr>
            <a:r>
              <a:rPr lang="en" sz="2000">
                <a:solidFill>
                  <a:srgbClr val="000000"/>
                </a:solidFill>
              </a:rPr>
              <a:t>Provide shortcuts</a:t>
            </a:r>
            <a:endParaRPr sz="2000">
              <a:solidFill>
                <a:srgbClr val="000000"/>
              </a:solidFill>
            </a:endParaRPr>
          </a:p>
        </p:txBody>
      </p:sp>
      <p:sp>
        <p:nvSpPr>
          <p:cNvPr id="166" name="Citation"/>
          <p:cNvSpPr txBox="1"/>
          <p:nvPr/>
        </p:nvSpPr>
        <p:spPr>
          <a:xfrm>
            <a:off x="135350" y="4703625"/>
            <a:ext cx="30000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UK Home Office</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for users who are deaf or hard of hearing</a:t>
            </a:r>
            <a:endParaRPr/>
          </a:p>
        </p:txBody>
      </p:sp>
      <p:sp>
        <p:nvSpPr>
          <p:cNvPr id="172"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rPr>
              <a:t>Write in plain language</a:t>
            </a:r>
            <a:endParaRPr sz="2000" b="1">
              <a:solidFill>
                <a:srgbClr val="000000"/>
              </a:solidFill>
            </a:endParaRPr>
          </a:p>
          <a:p>
            <a:pPr marL="0" lvl="0" indent="0" algn="l" rtl="0">
              <a:spcBef>
                <a:spcPts val="1600"/>
              </a:spcBef>
              <a:spcAft>
                <a:spcPts val="0"/>
              </a:spcAft>
              <a:buNone/>
            </a:pPr>
            <a:r>
              <a:rPr lang="en" sz="2000" b="1">
                <a:solidFill>
                  <a:srgbClr val="000000"/>
                </a:solidFill>
              </a:rPr>
              <a:t>Use subtitles or provide transcripts for videos</a:t>
            </a:r>
            <a:endParaRPr sz="2000" b="1">
              <a:solidFill>
                <a:srgbClr val="000000"/>
              </a:solidFill>
            </a:endParaRPr>
          </a:p>
          <a:p>
            <a:pPr marL="0" lvl="0" indent="0" algn="l" rtl="0">
              <a:spcBef>
                <a:spcPts val="1600"/>
              </a:spcBef>
              <a:spcAft>
                <a:spcPts val="0"/>
              </a:spcAft>
              <a:buNone/>
            </a:pPr>
            <a:r>
              <a:rPr lang="en" sz="2000">
                <a:solidFill>
                  <a:srgbClr val="000000"/>
                </a:solidFill>
              </a:rPr>
              <a:t>Use a linear, logical layout</a:t>
            </a:r>
            <a:endParaRPr sz="2000">
              <a:solidFill>
                <a:srgbClr val="000000"/>
              </a:solidFill>
            </a:endParaRPr>
          </a:p>
          <a:p>
            <a:pPr marL="0" lvl="0" indent="0" algn="l" rtl="0">
              <a:spcBef>
                <a:spcPts val="1600"/>
              </a:spcBef>
              <a:spcAft>
                <a:spcPts val="0"/>
              </a:spcAft>
              <a:buNone/>
            </a:pPr>
            <a:r>
              <a:rPr lang="en" sz="2000" b="1">
                <a:solidFill>
                  <a:srgbClr val="000000"/>
                </a:solidFill>
              </a:rPr>
              <a:t>Break up content with subheadings, images and videos</a:t>
            </a:r>
            <a:endParaRPr sz="2000" b="1">
              <a:solidFill>
                <a:srgbClr val="000000"/>
              </a:solidFill>
            </a:endParaRPr>
          </a:p>
          <a:p>
            <a:pPr marL="0" lvl="0" indent="0" algn="l" rtl="0">
              <a:spcBef>
                <a:spcPts val="1600"/>
              </a:spcBef>
              <a:spcAft>
                <a:spcPts val="1600"/>
              </a:spcAft>
              <a:buNone/>
            </a:pPr>
            <a:r>
              <a:rPr lang="en" sz="2000">
                <a:solidFill>
                  <a:srgbClr val="000000"/>
                </a:solidFill>
              </a:rPr>
              <a:t>Let users ask for their preferred communication support</a:t>
            </a:r>
            <a:endParaRPr sz="2000">
              <a:solidFill>
                <a:srgbClr val="000000"/>
              </a:solidFill>
            </a:endParaRPr>
          </a:p>
        </p:txBody>
      </p:sp>
      <p:pic>
        <p:nvPicPr>
          <p:cNvPr id="173" name="Picture" descr="Closed caption logo"/>
          <p:cNvPicPr preferRelativeResize="0"/>
          <p:nvPr/>
        </p:nvPicPr>
        <p:blipFill>
          <a:blip r:embed="rId3">
            <a:alphaModFix/>
          </a:blip>
          <a:stretch>
            <a:fillRect/>
          </a:stretch>
        </p:blipFill>
        <p:spPr>
          <a:xfrm>
            <a:off x="7319950" y="3362250"/>
            <a:ext cx="1432650" cy="1432650"/>
          </a:xfrm>
          <a:prstGeom prst="rect">
            <a:avLst/>
          </a:prstGeom>
          <a:noFill/>
          <a:ln>
            <a:noFill/>
          </a:ln>
        </p:spPr>
      </p:pic>
      <p:sp>
        <p:nvSpPr>
          <p:cNvPr id="174" name="Citation"/>
          <p:cNvSpPr txBox="1"/>
          <p:nvPr/>
        </p:nvSpPr>
        <p:spPr>
          <a:xfrm>
            <a:off x="135350" y="4703625"/>
            <a:ext cx="30000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4"/>
              </a:rPr>
              <a:t>UK Home Office</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for users on the Autism Spectrum</a:t>
            </a:r>
            <a:endParaRPr/>
          </a:p>
        </p:txBody>
      </p:sp>
      <p:sp>
        <p:nvSpPr>
          <p:cNvPr id="180"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Use simple colors</a:t>
            </a:r>
            <a:endParaRPr sz="2000">
              <a:solidFill>
                <a:srgbClr val="000000"/>
              </a:solidFill>
            </a:endParaRPr>
          </a:p>
          <a:p>
            <a:pPr marL="0" lvl="0" indent="0" algn="l" rtl="0">
              <a:spcBef>
                <a:spcPts val="1600"/>
              </a:spcBef>
              <a:spcAft>
                <a:spcPts val="0"/>
              </a:spcAft>
              <a:buNone/>
            </a:pPr>
            <a:r>
              <a:rPr lang="en" sz="2000" b="1">
                <a:solidFill>
                  <a:srgbClr val="000000"/>
                </a:solidFill>
              </a:rPr>
              <a:t>Write in plain English</a:t>
            </a:r>
            <a:endParaRPr sz="2000" b="1">
              <a:solidFill>
                <a:srgbClr val="000000"/>
              </a:solidFill>
            </a:endParaRPr>
          </a:p>
          <a:p>
            <a:pPr marL="0" lvl="0" indent="0" algn="l" rtl="0">
              <a:spcBef>
                <a:spcPts val="1600"/>
              </a:spcBef>
              <a:spcAft>
                <a:spcPts val="0"/>
              </a:spcAft>
              <a:buNone/>
            </a:pPr>
            <a:r>
              <a:rPr lang="en" sz="2000">
                <a:solidFill>
                  <a:srgbClr val="000000"/>
                </a:solidFill>
              </a:rPr>
              <a:t>Make buttons descriptive</a:t>
            </a:r>
            <a:endParaRPr sz="2000">
              <a:solidFill>
                <a:srgbClr val="000000"/>
              </a:solidFill>
            </a:endParaRPr>
          </a:p>
          <a:p>
            <a:pPr marL="0" lvl="0" indent="0" algn="l" rtl="0">
              <a:spcBef>
                <a:spcPts val="1600"/>
              </a:spcBef>
              <a:spcAft>
                <a:spcPts val="1600"/>
              </a:spcAft>
              <a:buNone/>
            </a:pPr>
            <a:r>
              <a:rPr lang="en" sz="2000" b="1">
                <a:solidFill>
                  <a:srgbClr val="000000"/>
                </a:solidFill>
              </a:rPr>
              <a:t>Build simple and consistent layouts</a:t>
            </a:r>
            <a:endParaRPr sz="2000" b="1">
              <a:solidFill>
                <a:srgbClr val="000000"/>
              </a:solidFill>
            </a:endParaRPr>
          </a:p>
        </p:txBody>
      </p:sp>
      <p:pic>
        <p:nvPicPr>
          <p:cNvPr id="181" name="Picture" descr="Autism Awareness puzzle "/>
          <p:cNvPicPr preferRelativeResize="0"/>
          <p:nvPr/>
        </p:nvPicPr>
        <p:blipFill>
          <a:blip r:embed="rId3">
            <a:alphaModFix/>
          </a:blip>
          <a:stretch>
            <a:fillRect/>
          </a:stretch>
        </p:blipFill>
        <p:spPr>
          <a:xfrm>
            <a:off x="5823950" y="2064550"/>
            <a:ext cx="2716600" cy="2716600"/>
          </a:xfrm>
          <a:prstGeom prst="rect">
            <a:avLst/>
          </a:prstGeom>
          <a:noFill/>
          <a:ln>
            <a:noFill/>
          </a:ln>
        </p:spPr>
      </p:pic>
      <p:sp>
        <p:nvSpPr>
          <p:cNvPr id="182" name="Citation"/>
          <p:cNvSpPr txBox="1"/>
          <p:nvPr/>
        </p:nvSpPr>
        <p:spPr>
          <a:xfrm>
            <a:off x="135350" y="4703625"/>
            <a:ext cx="30000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4"/>
              </a:rPr>
              <a:t>UK Home Office</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for users with anxiety</a:t>
            </a:r>
            <a:endParaRPr/>
          </a:p>
        </p:txBody>
      </p:sp>
      <p:sp>
        <p:nvSpPr>
          <p:cNvPr id="188" name="Text"/>
          <p:cNvSpPr txBox="1">
            <a:spLocks noGrp="1"/>
          </p:cNvSpPr>
          <p:nvPr>
            <p:ph type="body" idx="1"/>
          </p:nvPr>
        </p:nvSpPr>
        <p:spPr>
          <a:xfrm>
            <a:off x="311700" y="1152475"/>
            <a:ext cx="5352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Give users enough time to complete an action</a:t>
            </a:r>
            <a:endParaRPr b="1">
              <a:solidFill>
                <a:srgbClr val="000000"/>
              </a:solidFill>
            </a:endParaRPr>
          </a:p>
          <a:p>
            <a:pPr marL="0" lvl="0" indent="0" algn="l" rtl="0">
              <a:spcBef>
                <a:spcPts val="1600"/>
              </a:spcBef>
              <a:spcAft>
                <a:spcPts val="0"/>
              </a:spcAft>
              <a:buNone/>
            </a:pPr>
            <a:r>
              <a:rPr lang="en" b="1">
                <a:solidFill>
                  <a:srgbClr val="000000"/>
                </a:solidFill>
              </a:rPr>
              <a:t>Make important information clear</a:t>
            </a:r>
            <a:endParaRPr b="1">
              <a:solidFill>
                <a:srgbClr val="000000"/>
              </a:solidFill>
            </a:endParaRPr>
          </a:p>
          <a:p>
            <a:pPr marL="0" lvl="0" indent="0" algn="l" rtl="0">
              <a:spcBef>
                <a:spcPts val="1600"/>
              </a:spcBef>
              <a:spcAft>
                <a:spcPts val="0"/>
              </a:spcAft>
              <a:buNone/>
            </a:pPr>
            <a:r>
              <a:rPr lang="en" b="1">
                <a:solidFill>
                  <a:srgbClr val="000000"/>
                </a:solidFill>
              </a:rPr>
              <a:t>Explain next steps or timeframes</a:t>
            </a:r>
            <a:endParaRPr b="1">
              <a:solidFill>
                <a:srgbClr val="000000"/>
              </a:solidFill>
            </a:endParaRPr>
          </a:p>
          <a:p>
            <a:pPr marL="0" lvl="0" indent="0" algn="l" rtl="0">
              <a:spcBef>
                <a:spcPts val="1600"/>
              </a:spcBef>
              <a:spcAft>
                <a:spcPts val="1600"/>
              </a:spcAft>
              <a:buNone/>
            </a:pPr>
            <a:r>
              <a:rPr lang="en" b="1">
                <a:solidFill>
                  <a:srgbClr val="000000"/>
                </a:solidFill>
              </a:rPr>
              <a:t>Let users check their answers before they submit them</a:t>
            </a:r>
            <a:endParaRPr b="1">
              <a:solidFill>
                <a:srgbClr val="000000"/>
              </a:solidFill>
            </a:endParaRPr>
          </a:p>
        </p:txBody>
      </p:sp>
      <p:pic>
        <p:nvPicPr>
          <p:cNvPr id="189" name="Picture" descr="Anxious mind"/>
          <p:cNvPicPr preferRelativeResize="0"/>
          <p:nvPr/>
        </p:nvPicPr>
        <p:blipFill>
          <a:blip r:embed="rId3">
            <a:alphaModFix/>
          </a:blip>
          <a:stretch>
            <a:fillRect/>
          </a:stretch>
        </p:blipFill>
        <p:spPr>
          <a:xfrm>
            <a:off x="5555700" y="1934550"/>
            <a:ext cx="3276600" cy="3238500"/>
          </a:xfrm>
          <a:prstGeom prst="rect">
            <a:avLst/>
          </a:prstGeom>
          <a:noFill/>
          <a:ln>
            <a:noFill/>
          </a:ln>
        </p:spPr>
      </p:pic>
      <p:sp>
        <p:nvSpPr>
          <p:cNvPr id="190" name="Citation"/>
          <p:cNvSpPr txBox="1"/>
          <p:nvPr/>
        </p:nvSpPr>
        <p:spPr>
          <a:xfrm>
            <a:off x="135350" y="4703625"/>
            <a:ext cx="30000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4"/>
              </a:rPr>
              <a:t>UK Home Office</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Platform</a:t>
            </a:r>
            <a:endParaRPr/>
          </a:p>
        </p:txBody>
      </p:sp>
      <p:sp>
        <p:nvSpPr>
          <p:cNvPr id="196"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1100"/>
              </a:spcBef>
              <a:spcAft>
                <a:spcPts val="0"/>
              </a:spcAft>
              <a:buClr>
                <a:srgbClr val="000000"/>
              </a:buClr>
              <a:buSzPts val="1900"/>
              <a:buChar char="●"/>
            </a:pPr>
            <a:r>
              <a:rPr lang="en" sz="1900">
                <a:solidFill>
                  <a:srgbClr val="000000"/>
                </a:solidFill>
                <a:highlight>
                  <a:srgbClr val="FFFFFF"/>
                </a:highlight>
              </a:rPr>
              <a:t>Does the website for the platform you are considering have information about accessibility and compatibility with assistive technology?</a:t>
            </a:r>
            <a:endParaRPr sz="1900">
              <a:solidFill>
                <a:srgbClr val="000000"/>
              </a:solidFill>
              <a:highlight>
                <a:srgbClr val="FFFFFF"/>
              </a:highlight>
            </a:endParaRPr>
          </a:p>
          <a:p>
            <a:pPr marL="457200" lvl="0" indent="-349250" algn="l" rtl="0">
              <a:lnSpc>
                <a:spcPct val="115000"/>
              </a:lnSpc>
              <a:spcBef>
                <a:spcPts val="0"/>
              </a:spcBef>
              <a:spcAft>
                <a:spcPts val="0"/>
              </a:spcAft>
              <a:buClr>
                <a:srgbClr val="000000"/>
              </a:buClr>
              <a:buSzPts val="1900"/>
              <a:buChar char="●"/>
            </a:pPr>
            <a:r>
              <a:rPr lang="en" sz="1900">
                <a:solidFill>
                  <a:srgbClr val="000000"/>
                </a:solidFill>
                <a:highlight>
                  <a:srgbClr val="FFFFFF"/>
                </a:highlight>
              </a:rPr>
              <a:t>Does the platform offer:</a:t>
            </a:r>
            <a:endParaRPr sz="1900">
              <a:solidFill>
                <a:srgbClr val="000000"/>
              </a:solidFill>
              <a:highlight>
                <a:srgbClr val="FFFFFF"/>
              </a:highlight>
            </a:endParaRPr>
          </a:p>
          <a:p>
            <a:pPr marL="914400" lvl="1" indent="-349250" algn="l" rtl="0">
              <a:lnSpc>
                <a:spcPct val="115000"/>
              </a:lnSpc>
              <a:spcBef>
                <a:spcPts val="0"/>
              </a:spcBef>
              <a:spcAft>
                <a:spcPts val="0"/>
              </a:spcAft>
              <a:buClr>
                <a:srgbClr val="000000"/>
              </a:buClr>
              <a:buSzPts val="1900"/>
              <a:buChar char="○"/>
            </a:pPr>
            <a:r>
              <a:rPr lang="en" sz="1900">
                <a:solidFill>
                  <a:srgbClr val="000000"/>
                </a:solidFill>
                <a:highlight>
                  <a:srgbClr val="FFFFFF"/>
                </a:highlight>
              </a:rPr>
              <a:t>Accessible navigation and keyboard shortcuts?</a:t>
            </a:r>
            <a:endParaRPr sz="1900">
              <a:solidFill>
                <a:srgbClr val="000000"/>
              </a:solidFill>
              <a:highlight>
                <a:srgbClr val="FFFFFF"/>
              </a:highlight>
            </a:endParaRPr>
          </a:p>
          <a:p>
            <a:pPr marL="914400" lvl="1" indent="-349250" algn="l" rtl="0">
              <a:lnSpc>
                <a:spcPct val="115000"/>
              </a:lnSpc>
              <a:spcBef>
                <a:spcPts val="0"/>
              </a:spcBef>
              <a:spcAft>
                <a:spcPts val="0"/>
              </a:spcAft>
              <a:buClr>
                <a:srgbClr val="000000"/>
              </a:buClr>
              <a:buSzPts val="1900"/>
              <a:buChar char="○"/>
            </a:pPr>
            <a:r>
              <a:rPr lang="en" sz="1900">
                <a:solidFill>
                  <a:srgbClr val="000000"/>
                </a:solidFill>
                <a:highlight>
                  <a:srgbClr val="FFFFFF"/>
                </a:highlight>
              </a:rPr>
              <a:t>Built in caption support?</a:t>
            </a:r>
            <a:endParaRPr sz="1900">
              <a:solidFill>
                <a:srgbClr val="000000"/>
              </a:solidFill>
              <a:highlight>
                <a:srgbClr val="FFFFFF"/>
              </a:highlight>
            </a:endParaRPr>
          </a:p>
          <a:p>
            <a:pPr marL="914400" lvl="1" indent="-349250" algn="l" rtl="0">
              <a:lnSpc>
                <a:spcPct val="115000"/>
              </a:lnSpc>
              <a:spcBef>
                <a:spcPts val="0"/>
              </a:spcBef>
              <a:spcAft>
                <a:spcPts val="0"/>
              </a:spcAft>
              <a:buClr>
                <a:srgbClr val="000000"/>
              </a:buClr>
              <a:buSzPts val="1900"/>
              <a:buChar char="○"/>
            </a:pPr>
            <a:r>
              <a:rPr lang="en" sz="1900">
                <a:solidFill>
                  <a:srgbClr val="000000"/>
                </a:solidFill>
                <a:highlight>
                  <a:srgbClr val="FFFFFF"/>
                </a:highlight>
              </a:rPr>
              <a:t>Multiple ways to participate, such as dial-in by phone and connecting by computer?</a:t>
            </a:r>
            <a:endParaRPr sz="1900">
              <a:solidFill>
                <a:srgbClr val="000000"/>
              </a:solidFill>
              <a:highlight>
                <a:srgbClr val="FFFFFF"/>
              </a:highlight>
            </a:endParaRPr>
          </a:p>
          <a:p>
            <a:pPr marL="457200" lvl="0" indent="-349250" algn="l" rtl="0">
              <a:lnSpc>
                <a:spcPct val="115000"/>
              </a:lnSpc>
              <a:spcBef>
                <a:spcPts val="0"/>
              </a:spcBef>
              <a:spcAft>
                <a:spcPts val="0"/>
              </a:spcAft>
              <a:buClr>
                <a:srgbClr val="000000"/>
              </a:buClr>
              <a:buSzPts val="1900"/>
              <a:buChar char="●"/>
            </a:pPr>
            <a:r>
              <a:rPr lang="en" sz="1900">
                <a:solidFill>
                  <a:srgbClr val="000000"/>
                </a:solidFill>
                <a:highlight>
                  <a:srgbClr val="FFFFFF"/>
                </a:highlight>
              </a:rPr>
              <a:t>Are the accessibility features built into the main platform? If not, does it require a change in the settings or a separate software version?</a:t>
            </a:r>
            <a:endParaRPr sz="1900">
              <a:solidFill>
                <a:srgbClr val="000000"/>
              </a:solidFill>
              <a:highlight>
                <a:srgbClr val="FFFFFF"/>
              </a:highlight>
            </a:endParaRPr>
          </a:p>
          <a:p>
            <a:pPr marL="0" lvl="0" indent="0" algn="l" rtl="0">
              <a:lnSpc>
                <a:spcPct val="115000"/>
              </a:lnSpc>
              <a:spcBef>
                <a:spcPts val="0"/>
              </a:spcBef>
              <a:spcAft>
                <a:spcPts val="1600"/>
              </a:spcAft>
              <a:buNone/>
            </a:pPr>
            <a:endParaRPr sz="2300">
              <a:solidFill>
                <a:srgbClr val="000000"/>
              </a:solidFill>
            </a:endParaRPr>
          </a:p>
        </p:txBody>
      </p:sp>
      <p:sp>
        <p:nvSpPr>
          <p:cNvPr id="197" name="Citation"/>
          <p:cNvSpPr txBox="1"/>
          <p:nvPr/>
        </p:nvSpPr>
        <p:spPr>
          <a:xfrm>
            <a:off x="6427050" y="4703625"/>
            <a:ext cx="2535300" cy="43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a:t>The Hub, Issue 4 (AHEAD)</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Evaluating Electronic Content/Technologies</a:t>
            </a:r>
            <a:endParaRPr/>
          </a:p>
        </p:txBody>
      </p:sp>
      <p:sp>
        <p:nvSpPr>
          <p:cNvPr id="203"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Ask vendors:</a:t>
            </a:r>
            <a:endParaRPr sz="2000">
              <a:solidFill>
                <a:srgbClr val="000000"/>
              </a:solidFill>
            </a:endParaRPr>
          </a:p>
          <a:p>
            <a:pPr marL="457200" lvl="0" indent="-355600" algn="l" rtl="0">
              <a:spcBef>
                <a:spcPts val="1600"/>
              </a:spcBef>
              <a:spcAft>
                <a:spcPts val="0"/>
              </a:spcAft>
              <a:buClr>
                <a:srgbClr val="000000"/>
              </a:buClr>
              <a:buSzPts val="2000"/>
              <a:buChar char="●"/>
            </a:pPr>
            <a:r>
              <a:rPr lang="en" sz="2000">
                <a:solidFill>
                  <a:srgbClr val="000000"/>
                </a:solidFill>
              </a:rPr>
              <a:t>Details about the accessibility of your particular textbook and/or digital content</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A list of exam question types that are accessible</a:t>
            </a:r>
            <a:endParaRPr sz="2000">
              <a:solidFill>
                <a:srgbClr val="000000"/>
              </a:solidFill>
            </a:endParaRPr>
          </a:p>
          <a:p>
            <a:pPr marL="0" lvl="0" indent="0" algn="l" rtl="0">
              <a:spcBef>
                <a:spcPts val="1600"/>
              </a:spcBef>
              <a:spcAft>
                <a:spcPts val="0"/>
              </a:spcAft>
              <a:buNone/>
            </a:pPr>
            <a:r>
              <a:rPr lang="en" sz="2000">
                <a:solidFill>
                  <a:srgbClr val="000000"/>
                </a:solidFill>
              </a:rPr>
              <a:t>Consult Accessibility/Disability Services or EIT Accessibility Officers</a:t>
            </a:r>
            <a:endParaRPr sz="2000">
              <a:solidFill>
                <a:srgbClr val="000000"/>
              </a:solidFill>
            </a:endParaRPr>
          </a:p>
          <a:p>
            <a:pPr marL="0" lvl="0" indent="0" algn="l" rtl="0">
              <a:spcBef>
                <a:spcPts val="1600"/>
              </a:spcBef>
              <a:spcAft>
                <a:spcPts val="1600"/>
              </a:spcAft>
              <a:buNone/>
            </a:pPr>
            <a:r>
              <a:rPr lang="en" sz="2000">
                <a:solidFill>
                  <a:srgbClr val="000000"/>
                </a:solidFill>
              </a:rPr>
              <a:t>Notify your students if the digital software or services are not fully accessible</a:t>
            </a:r>
            <a:endParaRPr sz="2000">
              <a:solidFill>
                <a:srgbClr val="000000"/>
              </a:solidFill>
            </a:endParaRPr>
          </a:p>
        </p:txBody>
      </p:sp>
      <p:sp>
        <p:nvSpPr>
          <p:cNvPr id="204" name="Citation"/>
          <p:cNvSpPr txBox="1"/>
          <p:nvPr/>
        </p:nvSpPr>
        <p:spPr>
          <a:xfrm>
            <a:off x="4922850" y="4649950"/>
            <a:ext cx="4299600"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E-Text Evaluation Process - University of Colorado Boulder</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Title"/>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Delivery</a:t>
            </a:r>
            <a:endParaRPr/>
          </a:p>
        </p:txBody>
      </p:sp>
      <p:sp>
        <p:nvSpPr>
          <p:cNvPr id="210" name="Text"/>
          <p:cNvSpPr txBox="1">
            <a:spLocks noGrp="1"/>
          </p:cNvSpPr>
          <p:nvPr>
            <p:ph type="body" idx="1"/>
          </p:nvPr>
        </p:nvSpPr>
        <p:spPr>
          <a:xfrm>
            <a:off x="311700" y="1000075"/>
            <a:ext cx="3999900" cy="34164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000000"/>
              </a:buClr>
              <a:buSzPts val="1700"/>
              <a:buChar char="●"/>
            </a:pPr>
            <a:r>
              <a:rPr lang="en" sz="1700">
                <a:solidFill>
                  <a:srgbClr val="000000"/>
                </a:solidFill>
                <a:highlight>
                  <a:srgbClr val="FFFFFF"/>
                </a:highlight>
              </a:rPr>
              <a:t>Utilize a headset with a microphone for higher quality audio. </a:t>
            </a:r>
            <a:endParaRPr sz="1700">
              <a:solidFill>
                <a:srgbClr val="000000"/>
              </a:solidFill>
              <a:highlight>
                <a:srgbClr val="FFFFFF"/>
              </a:highlight>
            </a:endParaRPr>
          </a:p>
          <a:p>
            <a:pPr marL="457200" lvl="0" indent="-336550" algn="l" rtl="0">
              <a:lnSpc>
                <a:spcPct val="115000"/>
              </a:lnSpc>
              <a:spcBef>
                <a:spcPts val="0"/>
              </a:spcBef>
              <a:spcAft>
                <a:spcPts val="0"/>
              </a:spcAft>
              <a:buClr>
                <a:srgbClr val="000000"/>
              </a:buClr>
              <a:buSzPts val="1700"/>
              <a:buChar char="●"/>
            </a:pPr>
            <a:r>
              <a:rPr lang="en" sz="1700">
                <a:solidFill>
                  <a:srgbClr val="000000"/>
                </a:solidFill>
                <a:highlight>
                  <a:srgbClr val="FFFFFF"/>
                </a:highlight>
              </a:rPr>
              <a:t>Encourage participants to state their name every time they speak.</a:t>
            </a:r>
            <a:endParaRPr sz="1700">
              <a:solidFill>
                <a:srgbClr val="000000"/>
              </a:solidFill>
              <a:highlight>
                <a:srgbClr val="FFFFFF"/>
              </a:highlight>
            </a:endParaRPr>
          </a:p>
          <a:p>
            <a:pPr marL="457200" lvl="0" indent="-336550" algn="l" rtl="0">
              <a:lnSpc>
                <a:spcPct val="115000"/>
              </a:lnSpc>
              <a:spcBef>
                <a:spcPts val="0"/>
              </a:spcBef>
              <a:spcAft>
                <a:spcPts val="0"/>
              </a:spcAft>
              <a:buClr>
                <a:srgbClr val="000000"/>
              </a:buClr>
              <a:buSzPts val="1700"/>
              <a:buChar char="●"/>
            </a:pPr>
            <a:r>
              <a:rPr lang="en" sz="1700">
                <a:solidFill>
                  <a:srgbClr val="000000"/>
                </a:solidFill>
                <a:highlight>
                  <a:srgbClr val="FFFFFF"/>
                </a:highlight>
              </a:rPr>
              <a:t>Let participants know if you will field questions during or after your presentation and let them know how they can ask questions. </a:t>
            </a:r>
            <a:endParaRPr sz="1700">
              <a:solidFill>
                <a:srgbClr val="000000"/>
              </a:solidFill>
              <a:highlight>
                <a:srgbClr val="FFFFFF"/>
              </a:highlight>
            </a:endParaRPr>
          </a:p>
          <a:p>
            <a:pPr marL="457200" lvl="0" indent="-336550" algn="l" rtl="0">
              <a:lnSpc>
                <a:spcPct val="115000"/>
              </a:lnSpc>
              <a:spcBef>
                <a:spcPts val="0"/>
              </a:spcBef>
              <a:spcAft>
                <a:spcPts val="0"/>
              </a:spcAft>
              <a:buClr>
                <a:srgbClr val="000000"/>
              </a:buClr>
              <a:buSzPts val="1700"/>
              <a:buChar char="●"/>
            </a:pPr>
            <a:r>
              <a:rPr lang="en" sz="1700">
                <a:solidFill>
                  <a:srgbClr val="000000"/>
                </a:solidFill>
                <a:highlight>
                  <a:srgbClr val="FFFFFF"/>
                </a:highlight>
              </a:rPr>
              <a:t>Speak key content that is presented visually. </a:t>
            </a:r>
            <a:endParaRPr sz="1700">
              <a:solidFill>
                <a:srgbClr val="000000"/>
              </a:solidFill>
              <a:highlight>
                <a:srgbClr val="FFFFFF"/>
              </a:highlight>
            </a:endParaRPr>
          </a:p>
        </p:txBody>
      </p:sp>
      <p:sp>
        <p:nvSpPr>
          <p:cNvPr id="212" name="Text"/>
          <p:cNvSpPr txBox="1">
            <a:spLocks noGrp="1"/>
          </p:cNvSpPr>
          <p:nvPr>
            <p:ph type="body" idx="2"/>
          </p:nvPr>
        </p:nvSpPr>
        <p:spPr>
          <a:xfrm>
            <a:off x="4603800" y="1000075"/>
            <a:ext cx="3999900" cy="3653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a:solidFill>
                  <a:schemeClr val="dk1"/>
                </a:solidFill>
                <a:highlight>
                  <a:srgbClr val="FFFFFF"/>
                </a:highlight>
              </a:rPr>
              <a:t>Consider using built-in software that will automatically caption presentations. </a:t>
            </a:r>
            <a:endParaRPr sz="1700">
              <a:solidFill>
                <a:schemeClr val="dk1"/>
              </a:solidFill>
              <a:highlight>
                <a:srgbClr val="FFFFFF"/>
              </a:highlight>
            </a:endParaRPr>
          </a:p>
          <a:p>
            <a:pPr marL="457200" lvl="0" indent="-336550" algn="l" rtl="0">
              <a:spcBef>
                <a:spcPts val="0"/>
              </a:spcBef>
              <a:spcAft>
                <a:spcPts val="0"/>
              </a:spcAft>
              <a:buClr>
                <a:schemeClr val="dk1"/>
              </a:buClr>
              <a:buSzPts val="1700"/>
              <a:buChar char="●"/>
            </a:pPr>
            <a:r>
              <a:rPr lang="en" sz="1700">
                <a:solidFill>
                  <a:schemeClr val="dk1"/>
                </a:solidFill>
                <a:highlight>
                  <a:srgbClr val="FFFFFF"/>
                </a:highlight>
              </a:rPr>
              <a:t>Consider identifying a notetaker and have them take notes in an online document that other participants can access during and after the meeting.</a:t>
            </a:r>
            <a:endParaRPr sz="1700">
              <a:solidFill>
                <a:schemeClr val="dk1"/>
              </a:solidFill>
              <a:highlight>
                <a:srgbClr val="FFFFFF"/>
              </a:highlight>
            </a:endParaRPr>
          </a:p>
          <a:p>
            <a:pPr marL="457200" lvl="0" indent="-336550" algn="l" rtl="0">
              <a:spcBef>
                <a:spcPts val="0"/>
              </a:spcBef>
              <a:spcAft>
                <a:spcPts val="0"/>
              </a:spcAft>
              <a:buClr>
                <a:schemeClr val="dk1"/>
              </a:buClr>
              <a:buSzPts val="1700"/>
              <a:buChar char="●"/>
            </a:pPr>
            <a:r>
              <a:rPr lang="en" sz="1700">
                <a:solidFill>
                  <a:schemeClr val="dk1"/>
                </a:solidFill>
                <a:highlight>
                  <a:srgbClr val="FFFFFF"/>
                </a:highlight>
              </a:rPr>
              <a:t>Consider recording your session so students who aren’t able to join in real time can watch it later or be able to review at their own pace.</a:t>
            </a:r>
            <a:endParaRPr sz="1700">
              <a:solidFill>
                <a:schemeClr val="dk1"/>
              </a:solidFill>
              <a:highlight>
                <a:srgbClr val="FFFFFF"/>
              </a:highlight>
            </a:endParaRPr>
          </a:p>
          <a:p>
            <a:pPr marL="0" lvl="0" indent="0" algn="l" rtl="0">
              <a:spcBef>
                <a:spcPts val="1600"/>
              </a:spcBef>
              <a:spcAft>
                <a:spcPts val="1600"/>
              </a:spcAft>
              <a:buNone/>
            </a:pPr>
            <a:endParaRPr sz="1700"/>
          </a:p>
        </p:txBody>
      </p:sp>
      <p:sp>
        <p:nvSpPr>
          <p:cNvPr id="211" name="Citation"/>
          <p:cNvSpPr txBox="1"/>
          <p:nvPr/>
        </p:nvSpPr>
        <p:spPr>
          <a:xfrm>
            <a:off x="3433700" y="4653125"/>
            <a:ext cx="5592000" cy="48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u="sng">
                <a:solidFill>
                  <a:schemeClr val="hlink"/>
                </a:solidFill>
                <a:hlinkClick r:id="rId3"/>
              </a:rPr>
              <a:t>Disabilities, Opportunities, Internetworking and Technology (DO-IT)</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Accommodations in the Online Environment</a:t>
            </a:r>
            <a:endParaRPr/>
          </a:p>
        </p:txBody>
      </p:sp>
      <p:sp>
        <p:nvSpPr>
          <p:cNvPr id="218"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000000"/>
              </a:buClr>
              <a:buSzPts val="2200"/>
              <a:buChar char="●"/>
            </a:pPr>
            <a:r>
              <a:rPr lang="en" sz="2200">
                <a:solidFill>
                  <a:srgbClr val="000000"/>
                </a:solidFill>
              </a:rPr>
              <a:t>Accessible instructional materials</a:t>
            </a:r>
            <a:endParaRPr sz="2200">
              <a:solidFill>
                <a:srgbClr val="000000"/>
              </a:solidFill>
            </a:endParaRPr>
          </a:p>
          <a:p>
            <a:pPr marL="457200" lvl="0" indent="-368300" algn="l" rtl="0">
              <a:lnSpc>
                <a:spcPct val="150000"/>
              </a:lnSpc>
              <a:spcBef>
                <a:spcPts val="0"/>
              </a:spcBef>
              <a:spcAft>
                <a:spcPts val="0"/>
              </a:spcAft>
              <a:buClr>
                <a:srgbClr val="000000"/>
              </a:buClr>
              <a:buSzPts val="2200"/>
              <a:buChar char="●"/>
            </a:pPr>
            <a:r>
              <a:rPr lang="en" sz="2200">
                <a:solidFill>
                  <a:srgbClr val="000000"/>
                </a:solidFill>
              </a:rPr>
              <a:t>Sign Language Interpreting/Real time captioning</a:t>
            </a:r>
            <a:endParaRPr sz="2200">
              <a:solidFill>
                <a:srgbClr val="000000"/>
              </a:solidFill>
            </a:endParaRPr>
          </a:p>
          <a:p>
            <a:pPr marL="457200" lvl="0" indent="-368300" algn="l" rtl="0">
              <a:lnSpc>
                <a:spcPct val="150000"/>
              </a:lnSpc>
              <a:spcBef>
                <a:spcPts val="0"/>
              </a:spcBef>
              <a:spcAft>
                <a:spcPts val="0"/>
              </a:spcAft>
              <a:buClr>
                <a:srgbClr val="000000"/>
              </a:buClr>
              <a:buSzPts val="2200"/>
              <a:buChar char="●"/>
            </a:pPr>
            <a:r>
              <a:rPr lang="en" sz="2200">
                <a:solidFill>
                  <a:srgbClr val="000000"/>
                </a:solidFill>
              </a:rPr>
              <a:t>Testing</a:t>
            </a:r>
            <a:endParaRPr sz="2200">
              <a:solidFill>
                <a:srgbClr val="000000"/>
              </a:solidFill>
            </a:endParaRPr>
          </a:p>
          <a:p>
            <a:pPr marL="457200" lvl="0" indent="-368300" algn="l" rtl="0">
              <a:lnSpc>
                <a:spcPct val="150000"/>
              </a:lnSpc>
              <a:spcBef>
                <a:spcPts val="0"/>
              </a:spcBef>
              <a:spcAft>
                <a:spcPts val="0"/>
              </a:spcAft>
              <a:buClr>
                <a:srgbClr val="000000"/>
              </a:buClr>
              <a:buSzPts val="2200"/>
              <a:buChar char="●"/>
            </a:pPr>
            <a:r>
              <a:rPr lang="en" sz="2200">
                <a:solidFill>
                  <a:srgbClr val="000000"/>
                </a:solidFill>
              </a:rPr>
              <a:t>Note taking</a:t>
            </a:r>
            <a:endParaRPr sz="2200">
              <a:solidFill>
                <a:srgbClr val="000000"/>
              </a:solidFill>
            </a:endParaRPr>
          </a:p>
          <a:p>
            <a:pPr marL="457200" lvl="0" indent="-368300" algn="l" rtl="0">
              <a:lnSpc>
                <a:spcPct val="150000"/>
              </a:lnSpc>
              <a:spcBef>
                <a:spcPts val="0"/>
              </a:spcBef>
              <a:spcAft>
                <a:spcPts val="0"/>
              </a:spcAft>
              <a:buClr>
                <a:srgbClr val="000000"/>
              </a:buClr>
              <a:buSzPts val="2200"/>
              <a:buChar char="●"/>
            </a:pPr>
            <a:r>
              <a:rPr lang="en" sz="2200">
                <a:solidFill>
                  <a:srgbClr val="000000"/>
                </a:solidFill>
              </a:rPr>
              <a:t>Flexibility in attendance and assignment deadlines</a:t>
            </a:r>
            <a:endParaRPr sz="2200">
              <a:solidFill>
                <a:srgbClr val="000000"/>
              </a:solidFill>
            </a:endParaRPr>
          </a:p>
        </p:txBody>
      </p:sp>
      <p:sp>
        <p:nvSpPr>
          <p:cNvPr id="219" name="Citation"/>
          <p:cNvSpPr txBox="1"/>
          <p:nvPr/>
        </p:nvSpPr>
        <p:spPr>
          <a:xfrm>
            <a:off x="3231375" y="4703625"/>
            <a:ext cx="5807100" cy="43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a:t>Responding to COVID-19 (Association on Higher Education And Disability)</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Learning Accessibility: A Growing Concern</a:t>
            </a:r>
            <a:endParaRPr/>
          </a:p>
        </p:txBody>
      </p:sp>
      <p:sp>
        <p:nvSpPr>
          <p:cNvPr id="61" name="Text"/>
          <p:cNvSpPr txBox="1">
            <a:spLocks noGrp="1"/>
          </p:cNvSpPr>
          <p:nvPr>
            <p:ph type="body" idx="1"/>
          </p:nvPr>
        </p:nvSpPr>
        <p:spPr>
          <a:xfrm>
            <a:off x="311700" y="1161806"/>
            <a:ext cx="4811100" cy="34164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dk1"/>
              </a:buClr>
              <a:buSzPts val="2100"/>
              <a:buChar char="●"/>
            </a:pPr>
            <a:r>
              <a:rPr lang="en" sz="2100">
                <a:solidFill>
                  <a:schemeClr val="dk1"/>
                </a:solidFill>
              </a:rPr>
              <a:t>Increasing enrollment of college students with disabilities.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The way that colleges and universities conduct business is changing.</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Technology and websites are presenting new barriers to access for students with disabilities.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Compliance with ADA/Section 504</a:t>
            </a:r>
            <a:endParaRPr sz="2100">
              <a:solidFill>
                <a:schemeClr val="dk1"/>
              </a:solidFill>
            </a:endParaRPr>
          </a:p>
          <a:p>
            <a:pPr marL="0" lvl="0" indent="0" algn="l" rtl="0">
              <a:spcBef>
                <a:spcPts val="0"/>
              </a:spcBef>
              <a:spcAft>
                <a:spcPts val="1600"/>
              </a:spcAft>
              <a:buNone/>
            </a:pPr>
            <a:endParaRPr/>
          </a:p>
        </p:txBody>
      </p:sp>
      <p:pic>
        <p:nvPicPr>
          <p:cNvPr id="62" name="Picture" descr="Accessibility and Universal Design: Educating the community in effective practices and course designs that are accessible by everyone" title="Issue in Teaching and Learning, EDUCAUSE"/>
          <p:cNvPicPr preferRelativeResize="0"/>
          <p:nvPr/>
        </p:nvPicPr>
        <p:blipFill>
          <a:blip r:embed="rId3">
            <a:alphaModFix/>
          </a:blip>
          <a:stretch>
            <a:fillRect/>
          </a:stretch>
        </p:blipFill>
        <p:spPr>
          <a:xfrm>
            <a:off x="5801037" y="1392425"/>
            <a:ext cx="2570742" cy="2193050"/>
          </a:xfrm>
          <a:prstGeom prst="rect">
            <a:avLst/>
          </a:prstGeom>
          <a:noFill/>
          <a:ln>
            <a:noFill/>
          </a:ln>
        </p:spPr>
      </p:pic>
      <p:sp>
        <p:nvSpPr>
          <p:cNvPr id="63" name="Citation"/>
          <p:cNvSpPr txBox="1"/>
          <p:nvPr/>
        </p:nvSpPr>
        <p:spPr>
          <a:xfrm>
            <a:off x="5586388" y="3694200"/>
            <a:ext cx="3000000" cy="64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t>Key Issue in Teaching and Learning, EDUCAUSE 2015-2019</a:t>
            </a:r>
            <a:endParaRPr u="sng">
              <a:solidFill>
                <a:schemeClr val="hlin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a:t>
            </a:r>
            <a:endParaRPr/>
          </a:p>
        </p:txBody>
      </p:sp>
      <p:sp>
        <p:nvSpPr>
          <p:cNvPr id="225" name="Text"/>
          <p:cNvSpPr txBox="1">
            <a:spLocks noGrp="1"/>
          </p:cNvSpPr>
          <p:nvPr>
            <p:ph type="body" idx="1"/>
          </p:nvPr>
        </p:nvSpPr>
        <p:spPr>
          <a:xfrm>
            <a:off x="629550" y="1072825"/>
            <a:ext cx="7653900" cy="40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rPr>
              <a:t>Incorporating accessibility proactively:</a:t>
            </a:r>
            <a:endParaRPr sz="2300">
              <a:solidFill>
                <a:schemeClr val="dk1"/>
              </a:solidFill>
            </a:endParaRPr>
          </a:p>
          <a:p>
            <a:pPr marL="457200" lvl="0" indent="-330200" algn="l" rtl="0">
              <a:spcBef>
                <a:spcPts val="0"/>
              </a:spcBef>
              <a:spcAft>
                <a:spcPts val="0"/>
              </a:spcAft>
              <a:buClr>
                <a:schemeClr val="dk1"/>
              </a:buClr>
              <a:buSzPts val="1600"/>
              <a:buChar char="●"/>
            </a:pPr>
            <a:r>
              <a:rPr lang="en" sz="2300">
                <a:solidFill>
                  <a:schemeClr val="dk1"/>
                </a:solidFill>
              </a:rPr>
              <a:t>Improves access and user experience for all</a:t>
            </a:r>
            <a:endParaRPr sz="2300">
              <a:solidFill>
                <a:schemeClr val="dk1"/>
              </a:solidFill>
            </a:endParaRPr>
          </a:p>
          <a:p>
            <a:pPr marL="457200" lvl="0" indent="-330200" algn="l" rtl="0">
              <a:spcBef>
                <a:spcPts val="0"/>
              </a:spcBef>
              <a:spcAft>
                <a:spcPts val="0"/>
              </a:spcAft>
              <a:buClr>
                <a:schemeClr val="dk1"/>
              </a:buClr>
              <a:buSzPts val="1600"/>
              <a:buChar char="●"/>
            </a:pPr>
            <a:r>
              <a:rPr lang="en" sz="2300">
                <a:solidFill>
                  <a:schemeClr val="dk1"/>
                </a:solidFill>
              </a:rPr>
              <a:t>Promotes meaningful independence</a:t>
            </a:r>
            <a:endParaRPr sz="2300">
              <a:solidFill>
                <a:schemeClr val="dk1"/>
              </a:solidFill>
            </a:endParaRPr>
          </a:p>
          <a:p>
            <a:pPr marL="457200" lvl="0" indent="-330200" algn="l" rtl="0">
              <a:spcBef>
                <a:spcPts val="0"/>
              </a:spcBef>
              <a:spcAft>
                <a:spcPts val="0"/>
              </a:spcAft>
              <a:buClr>
                <a:schemeClr val="dk1"/>
              </a:buClr>
              <a:buSzPts val="1600"/>
              <a:buChar char="●"/>
            </a:pPr>
            <a:r>
              <a:rPr lang="en" sz="2300">
                <a:solidFill>
                  <a:schemeClr val="dk1"/>
                </a:solidFill>
              </a:rPr>
              <a:t>Reduces stigma</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Reduces liability</a:t>
            </a:r>
            <a:endParaRPr sz="2300">
              <a:solidFill>
                <a:schemeClr val="dk1"/>
              </a:solidFill>
            </a:endParaRPr>
          </a:p>
          <a:p>
            <a:pPr marL="457200" lvl="0" indent="-330200" algn="l" rtl="0">
              <a:spcBef>
                <a:spcPts val="0"/>
              </a:spcBef>
              <a:spcAft>
                <a:spcPts val="0"/>
              </a:spcAft>
              <a:buClr>
                <a:schemeClr val="dk1"/>
              </a:buClr>
              <a:buSzPts val="1600"/>
              <a:buChar char="●"/>
            </a:pPr>
            <a:r>
              <a:rPr lang="en" sz="2300">
                <a:solidFill>
                  <a:schemeClr val="dk1"/>
                </a:solidFill>
              </a:rPr>
              <a:t>Improves campus climate</a:t>
            </a:r>
            <a:endParaRPr sz="2300">
              <a:solidFill>
                <a:schemeClr val="dk1"/>
              </a:solidFill>
            </a:endParaRPr>
          </a:p>
          <a:p>
            <a:pPr marL="457200" lvl="0" indent="-330200" algn="l" rtl="0">
              <a:spcBef>
                <a:spcPts val="0"/>
              </a:spcBef>
              <a:spcAft>
                <a:spcPts val="0"/>
              </a:spcAft>
              <a:buClr>
                <a:schemeClr val="dk1"/>
              </a:buClr>
              <a:buSzPts val="1600"/>
              <a:buChar char="●"/>
            </a:pPr>
            <a:r>
              <a:rPr lang="en" sz="2300">
                <a:solidFill>
                  <a:schemeClr val="dk1"/>
                </a:solidFill>
              </a:rPr>
              <a:t>Gain competitive advantage</a:t>
            </a:r>
            <a:endParaRPr sz="2300">
              <a:solidFill>
                <a:schemeClr val="dk1"/>
              </a:solidFill>
            </a:endParaRPr>
          </a:p>
          <a:p>
            <a:pPr marL="0" lvl="0" indent="0" algn="l" rtl="0">
              <a:spcBef>
                <a:spcPts val="1600"/>
              </a:spcBef>
              <a:spcAft>
                <a:spcPts val="0"/>
              </a:spcAft>
              <a:buClr>
                <a:schemeClr val="dk1"/>
              </a:buClr>
              <a:buSzPts val="1100"/>
              <a:buFont typeface="Arial"/>
              <a:buNone/>
            </a:pPr>
            <a:r>
              <a:rPr lang="en" sz="2300" b="1">
                <a:solidFill>
                  <a:schemeClr val="dk1"/>
                </a:solidFill>
              </a:rPr>
              <a:t>People with disabilities drive innovation.</a:t>
            </a:r>
            <a:endParaRPr sz="2300" b="1">
              <a:solidFill>
                <a:schemeClr val="dk1"/>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Picture" descr="Stevie Wonder"/>
          <p:cNvPicPr preferRelativeResize="0"/>
          <p:nvPr/>
        </p:nvPicPr>
        <p:blipFill>
          <a:blip r:embed="rId3">
            <a:alphaModFix/>
          </a:blip>
          <a:stretch>
            <a:fillRect/>
          </a:stretch>
        </p:blipFill>
        <p:spPr>
          <a:xfrm>
            <a:off x="6600" y="0"/>
            <a:ext cx="2298850" cy="1357100"/>
          </a:xfrm>
          <a:prstGeom prst="rect">
            <a:avLst/>
          </a:prstGeom>
          <a:noFill/>
          <a:ln>
            <a:noFill/>
          </a:ln>
        </p:spPr>
      </p:pic>
      <p:pic>
        <p:nvPicPr>
          <p:cNvPr id="231" name="Picture" descr="Mark Ruffalo"/>
          <p:cNvPicPr preferRelativeResize="0"/>
          <p:nvPr/>
        </p:nvPicPr>
        <p:blipFill>
          <a:blip r:embed="rId4">
            <a:alphaModFix/>
          </a:blip>
          <a:stretch>
            <a:fillRect/>
          </a:stretch>
        </p:blipFill>
        <p:spPr>
          <a:xfrm>
            <a:off x="1895475" y="2300663"/>
            <a:ext cx="1831900" cy="2802187"/>
          </a:xfrm>
          <a:prstGeom prst="rect">
            <a:avLst/>
          </a:prstGeom>
          <a:noFill/>
          <a:ln>
            <a:noFill/>
          </a:ln>
        </p:spPr>
      </p:pic>
      <p:pic>
        <p:nvPicPr>
          <p:cNvPr id="232" name="Picture" descr="Stephen Hawking"/>
          <p:cNvPicPr preferRelativeResize="0"/>
          <p:nvPr/>
        </p:nvPicPr>
        <p:blipFill>
          <a:blip r:embed="rId5">
            <a:alphaModFix/>
          </a:blip>
          <a:stretch>
            <a:fillRect/>
          </a:stretch>
        </p:blipFill>
        <p:spPr>
          <a:xfrm>
            <a:off x="5881800" y="0"/>
            <a:ext cx="3262200" cy="2214800"/>
          </a:xfrm>
          <a:prstGeom prst="rect">
            <a:avLst/>
          </a:prstGeom>
          <a:noFill/>
          <a:ln>
            <a:noFill/>
          </a:ln>
        </p:spPr>
      </p:pic>
      <p:pic>
        <p:nvPicPr>
          <p:cNvPr id="233" name="Picture" descr="Albert Einstein"/>
          <p:cNvPicPr preferRelativeResize="0"/>
          <p:nvPr/>
        </p:nvPicPr>
        <p:blipFill>
          <a:blip r:embed="rId6">
            <a:alphaModFix/>
          </a:blip>
          <a:stretch>
            <a:fillRect/>
          </a:stretch>
        </p:blipFill>
        <p:spPr>
          <a:xfrm>
            <a:off x="0" y="1366838"/>
            <a:ext cx="1895475" cy="2409825"/>
          </a:xfrm>
          <a:prstGeom prst="rect">
            <a:avLst/>
          </a:prstGeom>
          <a:noFill/>
          <a:ln>
            <a:noFill/>
          </a:ln>
        </p:spPr>
      </p:pic>
      <p:pic>
        <p:nvPicPr>
          <p:cNvPr id="234" name="Picture" descr="Mozart"/>
          <p:cNvPicPr preferRelativeResize="0"/>
          <p:nvPr/>
        </p:nvPicPr>
        <p:blipFill>
          <a:blip r:embed="rId7">
            <a:alphaModFix/>
          </a:blip>
          <a:stretch>
            <a:fillRect/>
          </a:stretch>
        </p:blipFill>
        <p:spPr>
          <a:xfrm>
            <a:off x="5881800" y="3285925"/>
            <a:ext cx="1357100" cy="1816925"/>
          </a:xfrm>
          <a:prstGeom prst="rect">
            <a:avLst/>
          </a:prstGeom>
          <a:noFill/>
          <a:ln>
            <a:noFill/>
          </a:ln>
        </p:spPr>
      </p:pic>
      <p:pic>
        <p:nvPicPr>
          <p:cNvPr id="235" name="Picture" descr="Channing Tatum"/>
          <p:cNvPicPr preferRelativeResize="0"/>
          <p:nvPr/>
        </p:nvPicPr>
        <p:blipFill>
          <a:blip r:embed="rId8">
            <a:alphaModFix/>
          </a:blip>
          <a:stretch>
            <a:fillRect/>
          </a:stretch>
        </p:blipFill>
        <p:spPr>
          <a:xfrm>
            <a:off x="-2" y="3225848"/>
            <a:ext cx="1895475" cy="1895475"/>
          </a:xfrm>
          <a:prstGeom prst="rect">
            <a:avLst/>
          </a:prstGeom>
          <a:noFill/>
          <a:ln>
            <a:noFill/>
          </a:ln>
        </p:spPr>
      </p:pic>
      <p:pic>
        <p:nvPicPr>
          <p:cNvPr id="236" name="Picture" descr="Frida Kahlo"/>
          <p:cNvPicPr preferRelativeResize="0"/>
          <p:nvPr/>
        </p:nvPicPr>
        <p:blipFill>
          <a:blip r:embed="rId9">
            <a:alphaModFix/>
          </a:blip>
          <a:stretch>
            <a:fillRect/>
          </a:stretch>
        </p:blipFill>
        <p:spPr>
          <a:xfrm>
            <a:off x="2111150" y="-1"/>
            <a:ext cx="1847850" cy="2300675"/>
          </a:xfrm>
          <a:prstGeom prst="rect">
            <a:avLst/>
          </a:prstGeom>
          <a:noFill/>
          <a:ln>
            <a:noFill/>
          </a:ln>
        </p:spPr>
      </p:pic>
      <p:pic>
        <p:nvPicPr>
          <p:cNvPr id="237" name="Picture" descr="Helen Keller"/>
          <p:cNvPicPr preferRelativeResize="0"/>
          <p:nvPr/>
        </p:nvPicPr>
        <p:blipFill>
          <a:blip r:embed="rId10">
            <a:alphaModFix/>
          </a:blip>
          <a:stretch>
            <a:fillRect/>
          </a:stretch>
        </p:blipFill>
        <p:spPr>
          <a:xfrm>
            <a:off x="3972662" y="-9"/>
            <a:ext cx="1895475" cy="2366984"/>
          </a:xfrm>
          <a:prstGeom prst="rect">
            <a:avLst/>
          </a:prstGeom>
          <a:noFill/>
          <a:ln>
            <a:noFill/>
          </a:ln>
        </p:spPr>
      </p:pic>
      <p:pic>
        <p:nvPicPr>
          <p:cNvPr id="238" name="Picture" descr="Solange Knowles"/>
          <p:cNvPicPr preferRelativeResize="0"/>
          <p:nvPr/>
        </p:nvPicPr>
        <p:blipFill>
          <a:blip r:embed="rId11">
            <a:alphaModFix/>
          </a:blip>
          <a:stretch>
            <a:fillRect/>
          </a:stretch>
        </p:blipFill>
        <p:spPr>
          <a:xfrm>
            <a:off x="3698800" y="2300675"/>
            <a:ext cx="2169350" cy="2802175"/>
          </a:xfrm>
          <a:prstGeom prst="rect">
            <a:avLst/>
          </a:prstGeom>
          <a:noFill/>
          <a:ln>
            <a:noFill/>
          </a:ln>
        </p:spPr>
      </p:pic>
      <p:pic>
        <p:nvPicPr>
          <p:cNvPr id="239" name="Picture" descr="Franklin Delano Roosevelt"/>
          <p:cNvPicPr preferRelativeResize="0"/>
          <p:nvPr/>
        </p:nvPicPr>
        <p:blipFill>
          <a:blip r:embed="rId12">
            <a:alphaModFix/>
          </a:blip>
          <a:stretch>
            <a:fillRect/>
          </a:stretch>
        </p:blipFill>
        <p:spPr>
          <a:xfrm>
            <a:off x="6974650" y="3206317"/>
            <a:ext cx="2169350" cy="1915008"/>
          </a:xfrm>
          <a:prstGeom prst="rect">
            <a:avLst/>
          </a:prstGeom>
          <a:noFill/>
          <a:ln>
            <a:noFill/>
          </a:ln>
        </p:spPr>
      </p:pic>
      <p:pic>
        <p:nvPicPr>
          <p:cNvPr id="240" name="Picture" descr="Agatha Christie"/>
          <p:cNvPicPr preferRelativeResize="0"/>
          <p:nvPr/>
        </p:nvPicPr>
        <p:blipFill>
          <a:blip r:embed="rId13">
            <a:alphaModFix/>
          </a:blip>
          <a:stretch>
            <a:fillRect/>
          </a:stretch>
        </p:blipFill>
        <p:spPr>
          <a:xfrm>
            <a:off x="5881800" y="1688175"/>
            <a:ext cx="1597749" cy="1597749"/>
          </a:xfrm>
          <a:prstGeom prst="rect">
            <a:avLst/>
          </a:prstGeom>
          <a:noFill/>
          <a:ln>
            <a:noFill/>
          </a:ln>
        </p:spPr>
      </p:pic>
      <p:pic>
        <p:nvPicPr>
          <p:cNvPr id="241" name="Picture" descr="Whoopi Goldberg"/>
          <p:cNvPicPr preferRelativeResize="0"/>
          <p:nvPr/>
        </p:nvPicPr>
        <p:blipFill>
          <a:blip r:embed="rId14">
            <a:alphaModFix/>
          </a:blip>
          <a:stretch>
            <a:fillRect/>
          </a:stretch>
        </p:blipFill>
        <p:spPr>
          <a:xfrm>
            <a:off x="7479550" y="1688175"/>
            <a:ext cx="1664450" cy="1597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Picture" descr="Every one of us is different in some way, but for those of us who are more different, we have to put more effort into convincing the less different that we can do the same thing they can, just differently" title="Marlee Matlin quote"/>
          <p:cNvPicPr preferRelativeResize="0"/>
          <p:nvPr/>
        </p:nvPicPr>
        <p:blipFill>
          <a:blip r:embed="rId3">
            <a:alphaModFix/>
          </a:blip>
          <a:stretch>
            <a:fillRect/>
          </a:stretch>
        </p:blipFill>
        <p:spPr>
          <a:xfrm>
            <a:off x="199900" y="606875"/>
            <a:ext cx="8744175" cy="4114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Additional Resources</a:t>
            </a:r>
            <a:endParaRPr b="1"/>
          </a:p>
        </p:txBody>
      </p:sp>
      <p:sp>
        <p:nvSpPr>
          <p:cNvPr id="252" name="Text"/>
          <p:cNvSpPr txBox="1">
            <a:spLocks noGrp="1"/>
          </p:cNvSpPr>
          <p:nvPr>
            <p:ph type="body" idx="1"/>
          </p:nvPr>
        </p:nvSpPr>
        <p:spPr>
          <a:xfrm>
            <a:off x="311700" y="1152475"/>
            <a:ext cx="8520600" cy="378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Designing an Accessible Online Course</a:t>
            </a:r>
            <a:r>
              <a:rPr lang="en">
                <a:solidFill>
                  <a:schemeClr val="dk1"/>
                </a:solidFill>
              </a:rPr>
              <a:t>, Explore Access</a:t>
            </a:r>
            <a:endParaRPr>
              <a:solidFill>
                <a:schemeClr val="dk1"/>
              </a:solidFill>
            </a:endParaRPr>
          </a:p>
          <a:p>
            <a:pPr marL="0" lvl="0" indent="0" algn="l" rtl="0">
              <a:spcBef>
                <a:spcPts val="1600"/>
              </a:spcBef>
              <a:spcAft>
                <a:spcPts val="0"/>
              </a:spcAft>
              <a:buNone/>
            </a:pPr>
            <a:r>
              <a:rPr lang="en">
                <a:solidFill>
                  <a:schemeClr val="dk1"/>
                </a:solidFill>
              </a:rPr>
              <a:t>SUNY Electronic &amp; Information Technology (EIT) Accessibility Listserv</a:t>
            </a:r>
            <a:endParaRPr>
              <a:solidFill>
                <a:schemeClr val="dk1"/>
              </a:solidFill>
            </a:endParaRPr>
          </a:p>
          <a:p>
            <a:pPr marL="457200" lvl="0" indent="-342900" algn="l" rtl="0">
              <a:spcBef>
                <a:spcPts val="1600"/>
              </a:spcBef>
              <a:spcAft>
                <a:spcPts val="0"/>
              </a:spcAft>
              <a:buClr>
                <a:schemeClr val="dk1"/>
              </a:buClr>
              <a:buSzPts val="1800"/>
              <a:buChar char="●"/>
            </a:pPr>
            <a:r>
              <a:rPr lang="en" u="sng">
                <a:solidFill>
                  <a:schemeClr val="hlink"/>
                </a:solidFill>
                <a:hlinkClick r:id="rId4"/>
              </a:rPr>
              <a:t>SUNY-EIT-subscribe-request@LS.SYSADM.SUNY.EDU</a:t>
            </a:r>
            <a:r>
              <a:rPr lang="en">
                <a:solidFill>
                  <a:schemeClr val="dk1"/>
                </a:solidFill>
              </a:rPr>
              <a:t> </a:t>
            </a:r>
            <a:endParaRPr>
              <a:solidFill>
                <a:schemeClr val="dk1"/>
              </a:solidFill>
            </a:endParaRPr>
          </a:p>
          <a:p>
            <a:pPr marL="0" lvl="0" indent="0" algn="l" rtl="0">
              <a:spcBef>
                <a:spcPts val="1600"/>
              </a:spcBef>
              <a:spcAft>
                <a:spcPts val="0"/>
              </a:spcAft>
              <a:buNone/>
            </a:pPr>
            <a:r>
              <a:rPr lang="en" u="sng">
                <a:solidFill>
                  <a:schemeClr val="hlink"/>
                </a:solidFill>
                <a:hlinkClick r:id="rId5"/>
              </a:rPr>
              <a:t>Facebook Workplace: Web Accessibility Group</a:t>
            </a:r>
            <a:endParaRPr>
              <a:solidFill>
                <a:schemeClr val="dk1"/>
              </a:solidFill>
            </a:endParaRPr>
          </a:p>
          <a:p>
            <a:pPr marL="0" lvl="0" indent="0" algn="l" rtl="0">
              <a:spcBef>
                <a:spcPts val="1600"/>
              </a:spcBef>
              <a:spcAft>
                <a:spcPts val="0"/>
              </a:spcAft>
              <a:buNone/>
            </a:pPr>
            <a:r>
              <a:rPr lang="en">
                <a:solidFill>
                  <a:schemeClr val="dk1"/>
                </a:solidFill>
              </a:rPr>
              <a:t>SUNY’s EIT Accessibility implementation guidance for web, digital, procurement, libraries, and classroom accessibility may be found on SUNY Blue: </a:t>
            </a:r>
            <a:r>
              <a:rPr lang="en" u="sng">
                <a:solidFill>
                  <a:schemeClr val="hlink"/>
                </a:solidFill>
                <a:hlinkClick r:id="rId6"/>
              </a:rPr>
              <a:t>blue.suny.edu</a:t>
            </a:r>
            <a:endParaRPr>
              <a:solidFill>
                <a:schemeClr val="dk1"/>
              </a:solidFill>
            </a:endParaRPr>
          </a:p>
          <a:p>
            <a:pPr marL="0" lvl="0" indent="0" algn="l" rtl="0">
              <a:spcBef>
                <a:spcPts val="1600"/>
              </a:spcBef>
              <a:spcAft>
                <a:spcPts val="0"/>
              </a:spcAft>
              <a:buNone/>
            </a:pPr>
            <a:r>
              <a:rPr lang="en">
                <a:solidFill>
                  <a:srgbClr val="000000"/>
                </a:solidFill>
              </a:rPr>
              <a:t>Self-paced accessibility training is freely available through Deque University. </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Contact Information</a:t>
            </a:r>
            <a:endParaRPr b="1"/>
          </a:p>
        </p:txBody>
      </p:sp>
      <p:sp>
        <p:nvSpPr>
          <p:cNvPr id="258"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Nazely Kurkjian</a:t>
            </a:r>
            <a:endParaRPr sz="2400" b="1">
              <a:solidFill>
                <a:srgbClr val="000000"/>
              </a:solidFill>
            </a:endParaRPr>
          </a:p>
          <a:p>
            <a:pPr marL="0" lvl="0" indent="0" algn="l" rtl="0">
              <a:spcBef>
                <a:spcPts val="0"/>
              </a:spcBef>
              <a:spcAft>
                <a:spcPts val="0"/>
              </a:spcAft>
              <a:buNone/>
            </a:pPr>
            <a:r>
              <a:rPr lang="en" sz="2400">
                <a:solidFill>
                  <a:srgbClr val="000000"/>
                </a:solidFill>
              </a:rPr>
              <a:t>Coordinator of Disability, Diversity &amp; Nontraditional Student Services</a:t>
            </a:r>
            <a:endParaRPr sz="2400">
              <a:solidFill>
                <a:srgbClr val="000000"/>
              </a:solidFill>
            </a:endParaRPr>
          </a:p>
          <a:p>
            <a:pPr marL="0" lvl="0" indent="0" algn="l" rtl="0">
              <a:spcBef>
                <a:spcPts val="0"/>
              </a:spcBef>
              <a:spcAft>
                <a:spcPts val="1000"/>
              </a:spcAft>
              <a:buNone/>
            </a:pPr>
            <a:r>
              <a:rPr lang="en" sz="2400" u="sng">
                <a:solidFill>
                  <a:schemeClr val="hlink"/>
                </a:solidFill>
                <a:hlinkClick r:id="rId3"/>
              </a:rPr>
              <a:t>Nazely.Kurkjian@suny.edu</a:t>
            </a:r>
            <a:endParaRPr sz="2400"/>
          </a:p>
        </p:txBody>
      </p:sp>
      <p:pic>
        <p:nvPicPr>
          <p:cNvPr id="259" name="Picture" descr="wheelchair, brain, ASL, T coil, and Braille" title="Disability icons"/>
          <p:cNvPicPr preferRelativeResize="0"/>
          <p:nvPr/>
        </p:nvPicPr>
        <p:blipFill rotWithShape="1">
          <a:blip r:embed="rId4">
            <a:alphaModFix/>
          </a:blip>
          <a:srcRect/>
          <a:stretch/>
        </p:blipFill>
        <p:spPr>
          <a:xfrm>
            <a:off x="0" y="3713350"/>
            <a:ext cx="9144000" cy="143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Title"/>
          <p:cNvSpPr txBox="1">
            <a:spLocks noGrp="1"/>
          </p:cNvSpPr>
          <p:nvPr>
            <p:ph type="title" idx="4294967295"/>
          </p:nvPr>
        </p:nvSpPr>
        <p:spPr>
          <a:xfrm>
            <a:off x="604550" y="410000"/>
            <a:ext cx="81663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Ability-and-Functional Diversity</a:t>
            </a:r>
            <a:endParaRPr>
              <a:solidFill>
                <a:srgbClr val="000000"/>
              </a:solidFill>
            </a:endParaRPr>
          </a:p>
        </p:txBody>
      </p:sp>
      <p:sp>
        <p:nvSpPr>
          <p:cNvPr id="69" name="Text"/>
          <p:cNvSpPr txBox="1"/>
          <p:nvPr/>
        </p:nvSpPr>
        <p:spPr>
          <a:xfrm>
            <a:off x="488425" y="1090100"/>
            <a:ext cx="7184100" cy="3400200"/>
          </a:xfrm>
          <a:prstGeom prst="rect">
            <a:avLst/>
          </a:prstGeom>
          <a:noFill/>
          <a:ln>
            <a:noFill/>
          </a:ln>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111111"/>
              </a:buClr>
              <a:buSzPts val="2200"/>
              <a:buFont typeface="Roboto"/>
              <a:buChar char="●"/>
            </a:pPr>
            <a:r>
              <a:rPr lang="en" sz="2200">
                <a:solidFill>
                  <a:srgbClr val="111111"/>
                </a:solidFill>
                <a:latin typeface="Roboto"/>
                <a:ea typeface="Roboto"/>
                <a:cs typeface="Roboto"/>
                <a:sym typeface="Roboto"/>
              </a:rPr>
              <a:t>Neurodevelopmental</a:t>
            </a:r>
            <a:endParaRPr sz="2200">
              <a:solidFill>
                <a:srgbClr val="111111"/>
              </a:solidFill>
              <a:latin typeface="Roboto"/>
              <a:ea typeface="Roboto"/>
              <a:cs typeface="Roboto"/>
              <a:sym typeface="Roboto"/>
            </a:endParaRPr>
          </a:p>
          <a:p>
            <a:pPr marL="457200" lvl="0" indent="-368300" algn="l" rtl="0">
              <a:lnSpc>
                <a:spcPct val="150000"/>
              </a:lnSpc>
              <a:spcBef>
                <a:spcPts val="0"/>
              </a:spcBef>
              <a:spcAft>
                <a:spcPts val="0"/>
              </a:spcAft>
              <a:buClr>
                <a:srgbClr val="111111"/>
              </a:buClr>
              <a:buSzPts val="2200"/>
              <a:buFont typeface="Roboto"/>
              <a:buChar char="●"/>
            </a:pPr>
            <a:r>
              <a:rPr lang="en" sz="2200">
                <a:solidFill>
                  <a:srgbClr val="111111"/>
                </a:solidFill>
                <a:latin typeface="Roboto"/>
                <a:ea typeface="Roboto"/>
                <a:cs typeface="Roboto"/>
                <a:sym typeface="Roboto"/>
              </a:rPr>
              <a:t>Sensory</a:t>
            </a:r>
            <a:endParaRPr sz="2200">
              <a:solidFill>
                <a:srgbClr val="111111"/>
              </a:solidFill>
              <a:latin typeface="Roboto"/>
              <a:ea typeface="Roboto"/>
              <a:cs typeface="Roboto"/>
              <a:sym typeface="Roboto"/>
            </a:endParaRPr>
          </a:p>
          <a:p>
            <a:pPr marL="457200" lvl="0" indent="-368300" algn="l" rtl="0">
              <a:lnSpc>
                <a:spcPct val="150000"/>
              </a:lnSpc>
              <a:spcBef>
                <a:spcPts val="0"/>
              </a:spcBef>
              <a:spcAft>
                <a:spcPts val="0"/>
              </a:spcAft>
              <a:buClr>
                <a:srgbClr val="111111"/>
              </a:buClr>
              <a:buSzPts val="2200"/>
              <a:buFont typeface="Roboto"/>
              <a:buChar char="●"/>
            </a:pPr>
            <a:r>
              <a:rPr lang="en" sz="2200">
                <a:solidFill>
                  <a:srgbClr val="111111"/>
                </a:solidFill>
                <a:latin typeface="Roboto"/>
                <a:ea typeface="Roboto"/>
                <a:cs typeface="Roboto"/>
                <a:sym typeface="Roboto"/>
              </a:rPr>
              <a:t>Mental Health</a:t>
            </a:r>
            <a:endParaRPr sz="2200">
              <a:solidFill>
                <a:srgbClr val="111111"/>
              </a:solidFill>
              <a:latin typeface="Roboto"/>
              <a:ea typeface="Roboto"/>
              <a:cs typeface="Roboto"/>
              <a:sym typeface="Roboto"/>
            </a:endParaRPr>
          </a:p>
          <a:p>
            <a:pPr marL="457200" lvl="0" indent="-368300" algn="l" rtl="0">
              <a:lnSpc>
                <a:spcPct val="150000"/>
              </a:lnSpc>
              <a:spcBef>
                <a:spcPts val="0"/>
              </a:spcBef>
              <a:spcAft>
                <a:spcPts val="0"/>
              </a:spcAft>
              <a:buClr>
                <a:srgbClr val="111111"/>
              </a:buClr>
              <a:buSzPts val="2200"/>
              <a:buFont typeface="Roboto"/>
              <a:buChar char="●"/>
            </a:pPr>
            <a:r>
              <a:rPr lang="en" sz="2200">
                <a:solidFill>
                  <a:srgbClr val="111111"/>
                </a:solidFill>
                <a:latin typeface="Roboto"/>
                <a:ea typeface="Roboto"/>
                <a:cs typeface="Roboto"/>
                <a:sym typeface="Roboto"/>
              </a:rPr>
              <a:t>Physical</a:t>
            </a:r>
            <a:endParaRPr sz="2200">
              <a:solidFill>
                <a:srgbClr val="111111"/>
              </a:solidFill>
              <a:latin typeface="Roboto"/>
              <a:ea typeface="Roboto"/>
              <a:cs typeface="Roboto"/>
              <a:sym typeface="Roboto"/>
            </a:endParaRPr>
          </a:p>
          <a:p>
            <a:pPr marL="457200" lvl="0" indent="-368300" algn="l" rtl="0">
              <a:lnSpc>
                <a:spcPct val="150000"/>
              </a:lnSpc>
              <a:spcBef>
                <a:spcPts val="0"/>
              </a:spcBef>
              <a:spcAft>
                <a:spcPts val="0"/>
              </a:spcAft>
              <a:buClr>
                <a:srgbClr val="111111"/>
              </a:buClr>
              <a:buSzPts val="2200"/>
              <a:buFont typeface="Roboto"/>
              <a:buChar char="●"/>
            </a:pPr>
            <a:r>
              <a:rPr lang="en" sz="2200">
                <a:solidFill>
                  <a:srgbClr val="111111"/>
                </a:solidFill>
                <a:latin typeface="Roboto"/>
                <a:ea typeface="Roboto"/>
                <a:cs typeface="Roboto"/>
                <a:sym typeface="Roboto"/>
              </a:rPr>
              <a:t>Intersystem</a:t>
            </a:r>
            <a:endParaRPr sz="2200">
              <a:solidFill>
                <a:srgbClr val="111111"/>
              </a:solidFill>
              <a:latin typeface="Roboto"/>
              <a:ea typeface="Roboto"/>
              <a:cs typeface="Roboto"/>
              <a:sym typeface="Roboto"/>
            </a:endParaRPr>
          </a:p>
          <a:p>
            <a:pPr marL="457200" lvl="0" indent="-368300" algn="l" rtl="0">
              <a:lnSpc>
                <a:spcPct val="150000"/>
              </a:lnSpc>
              <a:spcBef>
                <a:spcPts val="0"/>
              </a:spcBef>
              <a:spcAft>
                <a:spcPts val="0"/>
              </a:spcAft>
              <a:buClr>
                <a:srgbClr val="111111"/>
              </a:buClr>
              <a:buSzPts val="2200"/>
              <a:buFont typeface="Roboto"/>
              <a:buChar char="●"/>
            </a:pPr>
            <a:r>
              <a:rPr lang="en" sz="2200">
                <a:solidFill>
                  <a:srgbClr val="111111"/>
                </a:solidFill>
                <a:latin typeface="Roboto"/>
                <a:ea typeface="Roboto"/>
                <a:cs typeface="Roboto"/>
                <a:sym typeface="Roboto"/>
              </a:rPr>
              <a:t>Temporary</a:t>
            </a:r>
            <a:endParaRPr sz="2200">
              <a:solidFill>
                <a:srgbClr val="111111"/>
              </a:solidFill>
              <a:latin typeface="Roboto"/>
              <a:ea typeface="Roboto"/>
              <a:cs typeface="Roboto"/>
              <a:sym typeface="Roboto"/>
            </a:endParaRPr>
          </a:p>
          <a:p>
            <a:pPr marL="457200" lvl="0" indent="-368300" algn="l" rtl="0">
              <a:lnSpc>
                <a:spcPct val="150000"/>
              </a:lnSpc>
              <a:spcBef>
                <a:spcPts val="0"/>
              </a:spcBef>
              <a:spcAft>
                <a:spcPts val="0"/>
              </a:spcAft>
              <a:buClr>
                <a:srgbClr val="111111"/>
              </a:buClr>
              <a:buSzPts val="2200"/>
              <a:buFont typeface="Roboto"/>
              <a:buChar char="●"/>
            </a:pPr>
            <a:r>
              <a:rPr lang="en" sz="2200">
                <a:solidFill>
                  <a:srgbClr val="111111"/>
                </a:solidFill>
                <a:latin typeface="Roboto"/>
                <a:ea typeface="Roboto"/>
                <a:cs typeface="Roboto"/>
                <a:sym typeface="Roboto"/>
              </a:rPr>
              <a:t>Multiple</a:t>
            </a:r>
            <a:endParaRPr sz="2200">
              <a:solidFill>
                <a:srgbClr val="111111"/>
              </a:solidFill>
              <a:latin typeface="Roboto"/>
              <a:ea typeface="Roboto"/>
              <a:cs typeface="Roboto"/>
              <a:sym typeface="Roboto"/>
            </a:endParaRPr>
          </a:p>
          <a:p>
            <a:pPr marL="0" lvl="0" indent="0" algn="l" rtl="0">
              <a:spcBef>
                <a:spcPts val="0"/>
              </a:spcBef>
              <a:spcAft>
                <a:spcPts val="0"/>
              </a:spcAft>
              <a:buNone/>
            </a:pPr>
            <a:endParaRPr sz="1700">
              <a:solidFill>
                <a:srgbClr val="111111"/>
              </a:solidFill>
              <a:latin typeface="Roboto"/>
              <a:ea typeface="Roboto"/>
              <a:cs typeface="Roboto"/>
              <a:sym typeface="Roboto"/>
            </a:endParaRPr>
          </a:p>
          <a:p>
            <a:pPr marL="0" lvl="0" indent="0" algn="l" rtl="0">
              <a:spcBef>
                <a:spcPts val="0"/>
              </a:spcBef>
              <a:spcAft>
                <a:spcPts val="0"/>
              </a:spcAft>
              <a:buNone/>
            </a:pPr>
            <a:endParaRPr sz="1700">
              <a:solidFill>
                <a:srgbClr val="111111"/>
              </a:solidFill>
              <a:latin typeface="Roboto"/>
              <a:ea typeface="Roboto"/>
              <a:cs typeface="Roboto"/>
              <a:sym typeface="Roboto"/>
            </a:endParaRPr>
          </a:p>
        </p:txBody>
      </p:sp>
      <p:pic>
        <p:nvPicPr>
          <p:cNvPr id="71" name="Picture" descr="Diversity in the brain demonstrated by various puzzle pieces"/>
          <p:cNvPicPr preferRelativeResize="0"/>
          <p:nvPr/>
        </p:nvPicPr>
        <p:blipFill>
          <a:blip r:embed="rId3">
            <a:alphaModFix/>
          </a:blip>
          <a:stretch>
            <a:fillRect/>
          </a:stretch>
        </p:blipFill>
        <p:spPr>
          <a:xfrm>
            <a:off x="4059325" y="1273812"/>
            <a:ext cx="4777776" cy="3185174"/>
          </a:xfrm>
          <a:prstGeom prst="rect">
            <a:avLst/>
          </a:prstGeom>
          <a:noFill/>
          <a:ln>
            <a:noFill/>
          </a:ln>
        </p:spPr>
      </p:pic>
      <p:sp>
        <p:nvSpPr>
          <p:cNvPr id="70" name="Citation"/>
          <p:cNvSpPr txBox="1"/>
          <p:nvPr/>
        </p:nvSpPr>
        <p:spPr>
          <a:xfrm>
            <a:off x="5689500" y="4459000"/>
            <a:ext cx="32238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4"/>
              </a:rPr>
              <a:t>New York State Education Department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Title"/>
          <p:cNvSpPr txBox="1">
            <a:spLocks noGrp="1"/>
          </p:cNvSpPr>
          <p:nvPr>
            <p:ph type="title"/>
          </p:nvPr>
        </p:nvSpPr>
        <p:spPr>
          <a:xfrm>
            <a:off x="540300" y="2350025"/>
            <a:ext cx="283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Big Picture</a:t>
            </a:r>
            <a:endParaRPr b="1"/>
          </a:p>
        </p:txBody>
      </p:sp>
      <p:grpSp>
        <p:nvGrpSpPr>
          <p:cNvPr id="77" name="Google Shape;77;p16" hidden="1"/>
          <p:cNvGrpSpPr/>
          <p:nvPr/>
        </p:nvGrpSpPr>
        <p:grpSpPr>
          <a:xfrm>
            <a:off x="3760510" y="460425"/>
            <a:ext cx="4883955" cy="4363405"/>
            <a:chOff x="2902488" y="902232"/>
            <a:chExt cx="3339000" cy="3339000"/>
          </a:xfrm>
        </p:grpSpPr>
        <p:sp>
          <p:nvSpPr>
            <p:cNvPr id="78" name="Google Shape;78;p16" hidden="1"/>
            <p:cNvSpPr/>
            <p:nvPr/>
          </p:nvSpPr>
          <p:spPr>
            <a:xfrm rot="-5400000">
              <a:off x="2902488" y="902232"/>
              <a:ext cx="3339000" cy="3339000"/>
            </a:xfrm>
            <a:prstGeom prst="ellipse">
              <a:avLst/>
            </a:prstGeom>
            <a:noFill/>
            <a:ln w="19050" cap="flat" cmpd="sng">
              <a:solidFill>
                <a:srgbClr val="0D5DD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hidden="1"/>
            <p:cNvSpPr/>
            <p:nvPr/>
          </p:nvSpPr>
          <p:spPr>
            <a:xfrm>
              <a:off x="3123875" y="1123625"/>
              <a:ext cx="2896500" cy="2896200"/>
            </a:xfrm>
            <a:prstGeom prst="pie">
              <a:avLst>
                <a:gd name="adj1" fmla="val 2689583"/>
                <a:gd name="adj2" fmla="val 13510993"/>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Inclusion"/>
          <p:cNvGrpSpPr/>
          <p:nvPr/>
        </p:nvGrpSpPr>
        <p:grpSpPr>
          <a:xfrm>
            <a:off x="3698178" y="397358"/>
            <a:ext cx="1563041" cy="1396446"/>
            <a:chOff x="2859873" y="853971"/>
            <a:chExt cx="1068600" cy="1068600"/>
          </a:xfrm>
        </p:grpSpPr>
        <p:sp>
          <p:nvSpPr>
            <p:cNvPr id="84" name="Google Shape;84;p16"/>
            <p:cNvSpPr/>
            <p:nvPr/>
          </p:nvSpPr>
          <p:spPr>
            <a:xfrm>
              <a:off x="2859873" y="853971"/>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FFFFFF"/>
                  </a:solidFill>
                  <a:latin typeface="Roboto"/>
                  <a:ea typeface="Roboto"/>
                  <a:cs typeface="Roboto"/>
                  <a:sym typeface="Roboto"/>
                </a:rPr>
                <a:t>Inclusion</a:t>
              </a:r>
              <a:endParaRPr sz="1500">
                <a:solidFill>
                  <a:srgbClr val="FFFFFF"/>
                </a:solidFill>
                <a:latin typeface="Roboto"/>
                <a:ea typeface="Roboto"/>
                <a:cs typeface="Roboto"/>
                <a:sym typeface="Roboto"/>
              </a:endParaRPr>
            </a:p>
          </p:txBody>
        </p:sp>
      </p:grpSp>
      <p:grpSp>
        <p:nvGrpSpPr>
          <p:cNvPr id="80" name="Accessibility"/>
          <p:cNvGrpSpPr/>
          <p:nvPr/>
        </p:nvGrpSpPr>
        <p:grpSpPr>
          <a:xfrm>
            <a:off x="4874430" y="1455618"/>
            <a:ext cx="2656117" cy="2373018"/>
            <a:chOff x="3664038" y="1663782"/>
            <a:chExt cx="1815900" cy="1815900"/>
          </a:xfrm>
        </p:grpSpPr>
        <p:sp>
          <p:nvSpPr>
            <p:cNvPr id="81" name="Google Shape;81;p16"/>
            <p:cNvSpPr/>
            <p:nvPr/>
          </p:nvSpPr>
          <p:spPr>
            <a:xfrm>
              <a:off x="3664038" y="1663782"/>
              <a:ext cx="1815900" cy="1815900"/>
            </a:xfrm>
            <a:prstGeom prst="ellipse">
              <a:avLst/>
            </a:prstGeom>
            <a:solidFill>
              <a:srgbClr val="0C58D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rgbClr val="FFFFFF"/>
                  </a:solidFill>
                  <a:latin typeface="Roboto"/>
                  <a:ea typeface="Roboto"/>
                  <a:cs typeface="Roboto"/>
                  <a:sym typeface="Roboto"/>
                </a:rPr>
                <a:t>Accessibility</a:t>
              </a:r>
              <a:endParaRPr sz="1800" b="1">
                <a:solidFill>
                  <a:srgbClr val="FFFFFF"/>
                </a:solidFill>
                <a:latin typeface="Roboto"/>
                <a:ea typeface="Roboto"/>
                <a:cs typeface="Roboto"/>
                <a:sym typeface="Roboto"/>
              </a:endParaRPr>
            </a:p>
          </p:txBody>
        </p:sp>
      </p:grpSp>
      <p:grpSp>
        <p:nvGrpSpPr>
          <p:cNvPr id="86" name="Accommodation"/>
          <p:cNvGrpSpPr/>
          <p:nvPr/>
        </p:nvGrpSpPr>
        <p:grpSpPr>
          <a:xfrm>
            <a:off x="7000477" y="3507942"/>
            <a:ext cx="1846512" cy="1396446"/>
            <a:chOff x="5117547" y="3234278"/>
            <a:chExt cx="1262400" cy="1068600"/>
          </a:xfrm>
        </p:grpSpPr>
        <p:sp>
          <p:nvSpPr>
            <p:cNvPr id="87" name="Google Shape;87;p16"/>
            <p:cNvSpPr/>
            <p:nvPr/>
          </p:nvSpPr>
          <p:spPr>
            <a:xfrm>
              <a:off x="5214448" y="3234278"/>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txBox="1"/>
            <p:nvPr/>
          </p:nvSpPr>
          <p:spPr>
            <a:xfrm>
              <a:off x="5117547" y="3402433"/>
              <a:ext cx="12624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FFFFFF"/>
                  </a:solidFill>
                  <a:latin typeface="Roboto"/>
                  <a:ea typeface="Roboto"/>
                  <a:cs typeface="Roboto"/>
                  <a:sym typeface="Roboto"/>
                </a:rPr>
                <a:t>Accommodation</a:t>
              </a:r>
              <a:endParaRPr sz="1500">
                <a:solidFill>
                  <a:srgbClr val="FFFFFF"/>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Title"/>
          <p:cNvSpPr txBox="1">
            <a:spLocks noGrp="1"/>
          </p:cNvSpPr>
          <p:nvPr>
            <p:ph type="title"/>
          </p:nvPr>
        </p:nvSpPr>
        <p:spPr>
          <a:xfrm>
            <a:off x="311700" y="368825"/>
            <a:ext cx="865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Students with Disabilities Navigate Online World</a:t>
            </a:r>
            <a:endParaRPr/>
          </a:p>
        </p:txBody>
      </p:sp>
      <p:grpSp>
        <p:nvGrpSpPr>
          <p:cNvPr id="97" name="Assistive Technology"/>
          <p:cNvGrpSpPr/>
          <p:nvPr/>
        </p:nvGrpSpPr>
        <p:grpSpPr>
          <a:xfrm>
            <a:off x="0" y="1189989"/>
            <a:ext cx="3546900" cy="3482836"/>
            <a:chOff x="0" y="1189989"/>
            <a:chExt cx="3546900" cy="3482836"/>
          </a:xfrm>
        </p:grpSpPr>
        <p:sp>
          <p:nvSpPr>
            <p:cNvPr id="98" name="Arrow"/>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rgbClr val="FFFFFF"/>
                  </a:solidFill>
                  <a:latin typeface="Roboto"/>
                  <a:ea typeface="Roboto"/>
                  <a:cs typeface="Roboto"/>
                  <a:sym typeface="Roboto"/>
                </a:rPr>
                <a:t>Assistive Technology</a:t>
              </a:r>
              <a:endParaRPr sz="1700">
                <a:solidFill>
                  <a:srgbClr val="FFFFFF"/>
                </a:solidFill>
                <a:latin typeface="Roboto"/>
                <a:ea typeface="Roboto"/>
                <a:cs typeface="Roboto"/>
                <a:sym typeface="Roboto"/>
              </a:endParaRPr>
            </a:p>
          </p:txBody>
        </p:sp>
        <p:sp>
          <p:nvSpPr>
            <p:cNvPr id="99" name="Text"/>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latin typeface="Roboto"/>
                  <a:ea typeface="Roboto"/>
                  <a:cs typeface="Roboto"/>
                  <a:sym typeface="Roboto"/>
                </a:rPr>
                <a:t>Screenreader</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Screen Magnification</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Text-to-Speech</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Literacy Software</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Speech-to-Text</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Alternative hardware</a:t>
              </a:r>
              <a:endParaRPr sz="1600">
                <a:latin typeface="Roboto"/>
                <a:ea typeface="Roboto"/>
                <a:cs typeface="Roboto"/>
                <a:sym typeface="Roboto"/>
              </a:endParaRPr>
            </a:p>
          </p:txBody>
        </p:sp>
      </p:grpSp>
      <p:grpSp>
        <p:nvGrpSpPr>
          <p:cNvPr id="100" name="Alternative Formats"/>
          <p:cNvGrpSpPr/>
          <p:nvPr/>
        </p:nvGrpSpPr>
        <p:grpSpPr>
          <a:xfrm>
            <a:off x="2944204" y="1189775"/>
            <a:ext cx="3305700" cy="3483050"/>
            <a:chOff x="2944204" y="1189775"/>
            <a:chExt cx="3305700" cy="3483050"/>
          </a:xfrm>
        </p:grpSpPr>
        <p:sp>
          <p:nvSpPr>
            <p:cNvPr id="101" name="Arrow"/>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rgbClr val="FFFFFF"/>
                  </a:solidFill>
                  <a:latin typeface="Roboto"/>
                  <a:ea typeface="Roboto"/>
                  <a:cs typeface="Roboto"/>
                  <a:sym typeface="Roboto"/>
                </a:rPr>
                <a:t>Alternative Formats</a:t>
              </a:r>
              <a:endParaRPr sz="1700">
                <a:solidFill>
                  <a:srgbClr val="FFFFFF"/>
                </a:solidFill>
                <a:latin typeface="Roboto"/>
                <a:ea typeface="Roboto"/>
                <a:cs typeface="Roboto"/>
                <a:sym typeface="Roboto"/>
              </a:endParaRPr>
            </a:p>
          </p:txBody>
        </p:sp>
        <p:sp>
          <p:nvSpPr>
            <p:cNvPr id="102" name="Text"/>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latin typeface="Roboto"/>
                  <a:ea typeface="Roboto"/>
                  <a:cs typeface="Roboto"/>
                  <a:sym typeface="Roboto"/>
                </a:rPr>
                <a:t>Electronic text</a:t>
              </a:r>
              <a:endParaRPr sz="1600">
                <a:latin typeface="Roboto"/>
                <a:ea typeface="Roboto"/>
                <a:cs typeface="Roboto"/>
                <a:sym typeface="Roboto"/>
              </a:endParaRPr>
            </a:p>
            <a:p>
              <a:pPr marL="457200" lvl="0" indent="-330200" algn="l" rtl="0">
                <a:lnSpc>
                  <a:spcPct val="150000"/>
                </a:lnSpc>
                <a:spcBef>
                  <a:spcPts val="0"/>
                </a:spcBef>
                <a:spcAft>
                  <a:spcPts val="0"/>
                </a:spcAft>
                <a:buSzPts val="1600"/>
                <a:buFont typeface="Roboto"/>
                <a:buChar char="●"/>
              </a:pPr>
              <a:r>
                <a:rPr lang="en" sz="1600">
                  <a:latin typeface="Roboto"/>
                  <a:ea typeface="Roboto"/>
                  <a:cs typeface="Roboto"/>
                  <a:sym typeface="Roboto"/>
                </a:rPr>
                <a:t>Word</a:t>
              </a:r>
              <a:endParaRPr sz="1600">
                <a:latin typeface="Roboto"/>
                <a:ea typeface="Roboto"/>
                <a:cs typeface="Roboto"/>
                <a:sym typeface="Roboto"/>
              </a:endParaRPr>
            </a:p>
            <a:p>
              <a:pPr marL="457200" lvl="0" indent="-330200" algn="l" rtl="0">
                <a:lnSpc>
                  <a:spcPct val="150000"/>
                </a:lnSpc>
                <a:spcBef>
                  <a:spcPts val="0"/>
                </a:spcBef>
                <a:spcAft>
                  <a:spcPts val="0"/>
                </a:spcAft>
                <a:buSzPts val="1600"/>
                <a:buFont typeface="Roboto"/>
                <a:buChar char="●"/>
              </a:pPr>
              <a:r>
                <a:rPr lang="en" sz="1600">
                  <a:latin typeface="Roboto"/>
                  <a:ea typeface="Roboto"/>
                  <a:cs typeface="Roboto"/>
                  <a:sym typeface="Roboto"/>
                </a:rPr>
                <a:t>PDF</a:t>
              </a:r>
              <a:endParaRPr sz="1600">
                <a:latin typeface="Roboto"/>
                <a:ea typeface="Roboto"/>
                <a:cs typeface="Roboto"/>
                <a:sym typeface="Roboto"/>
              </a:endParaRPr>
            </a:p>
            <a:p>
              <a:pPr marL="457200" lvl="0" indent="-330200" algn="l" rtl="0">
                <a:lnSpc>
                  <a:spcPct val="150000"/>
                </a:lnSpc>
                <a:spcBef>
                  <a:spcPts val="0"/>
                </a:spcBef>
                <a:spcAft>
                  <a:spcPts val="0"/>
                </a:spcAft>
                <a:buSzPts val="1600"/>
                <a:buFont typeface="Roboto"/>
                <a:buChar char="●"/>
              </a:pPr>
              <a:r>
                <a:rPr lang="en" sz="1600">
                  <a:latin typeface="Roboto"/>
                  <a:ea typeface="Roboto"/>
                  <a:cs typeface="Roboto"/>
                  <a:sym typeface="Roboto"/>
                </a:rPr>
                <a:t>EPUB</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Audio</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Electronic Braille</a:t>
              </a:r>
              <a:endParaRPr sz="1600">
                <a:latin typeface="Roboto"/>
                <a:ea typeface="Roboto"/>
                <a:cs typeface="Roboto"/>
                <a:sym typeface="Roboto"/>
              </a:endParaRPr>
            </a:p>
          </p:txBody>
        </p:sp>
      </p:grpSp>
      <p:grpSp>
        <p:nvGrpSpPr>
          <p:cNvPr id="94" name="Auxiliary Aids &amp; Services"/>
          <p:cNvGrpSpPr/>
          <p:nvPr/>
        </p:nvGrpSpPr>
        <p:grpSpPr>
          <a:xfrm>
            <a:off x="5860917" y="1189775"/>
            <a:ext cx="3305700" cy="3483050"/>
            <a:chOff x="5784717" y="1189775"/>
            <a:chExt cx="3305700" cy="3483050"/>
          </a:xfrm>
        </p:grpSpPr>
        <p:sp>
          <p:nvSpPr>
            <p:cNvPr id="95" name="Arrow"/>
            <p:cNvSpPr/>
            <p:nvPr/>
          </p:nvSpPr>
          <p:spPr>
            <a:xfrm>
              <a:off x="57847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rgbClr val="FFFFFF"/>
                  </a:solidFill>
                  <a:latin typeface="Roboto"/>
                  <a:ea typeface="Roboto"/>
                  <a:cs typeface="Roboto"/>
                  <a:sym typeface="Roboto"/>
                </a:rPr>
                <a:t>Auxiliary Aids &amp; Services</a:t>
              </a:r>
              <a:endParaRPr sz="1700">
                <a:solidFill>
                  <a:srgbClr val="FFFFFF"/>
                </a:solidFill>
                <a:latin typeface="Roboto"/>
                <a:ea typeface="Roboto"/>
                <a:cs typeface="Roboto"/>
                <a:sym typeface="Roboto"/>
              </a:endParaRPr>
            </a:p>
          </p:txBody>
        </p:sp>
        <p:sp>
          <p:nvSpPr>
            <p:cNvPr id="96" name="Text"/>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latin typeface="Roboto"/>
                  <a:ea typeface="Roboto"/>
                  <a:cs typeface="Roboto"/>
                  <a:sym typeface="Roboto"/>
                </a:rPr>
                <a:t>Closed captioning</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Sign language interpreting</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Computer aided real time transcription (CART)</a:t>
              </a:r>
              <a:endParaRPr sz="1600">
                <a:latin typeface="Roboto"/>
                <a:ea typeface="Roboto"/>
                <a:cs typeface="Roboto"/>
                <a:sym typeface="Roboto"/>
              </a:endParaRPr>
            </a:p>
            <a:p>
              <a:pPr marL="0" lvl="0" indent="0" algn="l" rtl="0">
                <a:lnSpc>
                  <a:spcPct val="150000"/>
                </a:lnSpc>
                <a:spcBef>
                  <a:spcPts val="0"/>
                </a:spcBef>
                <a:spcAft>
                  <a:spcPts val="0"/>
                </a:spcAft>
                <a:buNone/>
              </a:pPr>
              <a:r>
                <a:rPr lang="en" sz="1600">
                  <a:latin typeface="Roboto"/>
                  <a:ea typeface="Roboto"/>
                  <a:cs typeface="Roboto"/>
                  <a:sym typeface="Roboto"/>
                </a:rPr>
                <a:t>Audio descriptions</a:t>
              </a:r>
              <a:endParaRPr sz="1600">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Title"/>
          <p:cNvSpPr txBox="1">
            <a:spLocks noGrp="1"/>
          </p:cNvSpPr>
          <p:nvPr>
            <p:ph type="title" idx="4294967295"/>
          </p:nvPr>
        </p:nvSpPr>
        <p:spPr>
          <a:xfrm>
            <a:off x="604550" y="410000"/>
            <a:ext cx="81663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Accessibility Principles</a:t>
            </a:r>
            <a:endParaRPr>
              <a:solidFill>
                <a:srgbClr val="000000"/>
              </a:solidFill>
            </a:endParaRPr>
          </a:p>
        </p:txBody>
      </p:sp>
      <p:grpSp>
        <p:nvGrpSpPr>
          <p:cNvPr id="109" name="Perceivable"/>
          <p:cNvGrpSpPr/>
          <p:nvPr/>
        </p:nvGrpSpPr>
        <p:grpSpPr>
          <a:xfrm>
            <a:off x="363524" y="1486650"/>
            <a:ext cx="2547000" cy="2547000"/>
            <a:chOff x="363524" y="1258050"/>
            <a:chExt cx="2547000" cy="2547000"/>
          </a:xfrm>
        </p:grpSpPr>
        <p:sp>
          <p:nvSpPr>
            <p:cNvPr id="110" name="Google Shape;110;p18"/>
            <p:cNvSpPr/>
            <p:nvPr/>
          </p:nvSpPr>
          <p:spPr>
            <a:xfrm rot="2700000">
              <a:off x="1356161" y="1011412"/>
              <a:ext cx="561726" cy="3040276"/>
            </a:xfrm>
            <a:prstGeom prst="roundRect">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551561"/>
                  </a:solidFill>
                  <a:latin typeface="Roboto"/>
                  <a:ea typeface="Roboto"/>
                  <a:cs typeface="Roboto"/>
                  <a:sym typeface="Roboto"/>
                </a:rPr>
                <a:t>1</a:t>
              </a:r>
              <a:endParaRPr sz="1200" b="1">
                <a:solidFill>
                  <a:srgbClr val="551561"/>
                </a:solidFill>
                <a:latin typeface="Roboto"/>
                <a:ea typeface="Roboto"/>
                <a:cs typeface="Roboto"/>
                <a:sym typeface="Roboto"/>
              </a:endParaRPr>
            </a:p>
          </p:txBody>
        </p:sp>
        <p:sp>
          <p:nvSpPr>
            <p:cNvPr id="112" name="Google Shape;112;p18"/>
            <p:cNvSpPr txBox="1"/>
            <p:nvPr/>
          </p:nvSpPr>
          <p:spPr>
            <a:xfrm rot="-2700000">
              <a:off x="567889" y="2239754"/>
              <a:ext cx="233642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solidFill>
                    <a:srgbClr val="FFFFFF"/>
                  </a:solidFill>
                  <a:latin typeface="Roboto"/>
                  <a:ea typeface="Roboto"/>
                  <a:cs typeface="Roboto"/>
                  <a:sym typeface="Roboto"/>
                </a:rPr>
                <a:t>Perceivable</a:t>
              </a:r>
              <a:endParaRPr sz="1800" b="1">
                <a:solidFill>
                  <a:srgbClr val="FFFFFF"/>
                </a:solidFill>
                <a:latin typeface="Roboto"/>
                <a:ea typeface="Roboto"/>
                <a:cs typeface="Roboto"/>
                <a:sym typeface="Roboto"/>
              </a:endParaRPr>
            </a:p>
          </p:txBody>
        </p:sp>
      </p:grpSp>
      <p:grpSp>
        <p:nvGrpSpPr>
          <p:cNvPr id="113" name="Operable"/>
          <p:cNvGrpSpPr/>
          <p:nvPr/>
        </p:nvGrpSpPr>
        <p:grpSpPr>
          <a:xfrm>
            <a:off x="2273746" y="1486650"/>
            <a:ext cx="2547000" cy="2547000"/>
            <a:chOff x="2273746" y="1258050"/>
            <a:chExt cx="2547000" cy="2547000"/>
          </a:xfrm>
        </p:grpSpPr>
        <p:sp>
          <p:nvSpPr>
            <p:cNvPr id="114" name="Google Shape;114;p18"/>
            <p:cNvSpPr/>
            <p:nvPr/>
          </p:nvSpPr>
          <p:spPr>
            <a:xfrm rot="2700000">
              <a:off x="3266383" y="1011412"/>
              <a:ext cx="561726" cy="3040276"/>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701C7F"/>
                  </a:solidFill>
                  <a:latin typeface="Roboto"/>
                  <a:ea typeface="Roboto"/>
                  <a:cs typeface="Roboto"/>
                  <a:sym typeface="Roboto"/>
                </a:rPr>
                <a:t>2</a:t>
              </a:r>
              <a:endParaRPr sz="1200" b="1">
                <a:solidFill>
                  <a:srgbClr val="701C7F"/>
                </a:solidFill>
                <a:latin typeface="Roboto"/>
                <a:ea typeface="Roboto"/>
                <a:cs typeface="Roboto"/>
                <a:sym typeface="Roboto"/>
              </a:endParaRPr>
            </a:p>
          </p:txBody>
        </p:sp>
        <p:sp>
          <p:nvSpPr>
            <p:cNvPr id="116" name="Google Shape;116;p18"/>
            <p:cNvSpPr txBox="1"/>
            <p:nvPr/>
          </p:nvSpPr>
          <p:spPr>
            <a:xfrm rot="-2700000">
              <a:off x="2473968" y="2237954"/>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solidFill>
                    <a:srgbClr val="FFFFFF"/>
                  </a:solidFill>
                  <a:latin typeface="Roboto"/>
                  <a:ea typeface="Roboto"/>
                  <a:cs typeface="Roboto"/>
                  <a:sym typeface="Roboto"/>
                </a:rPr>
                <a:t>Operable</a:t>
              </a:r>
              <a:endParaRPr sz="2200" b="1">
                <a:solidFill>
                  <a:srgbClr val="FFFFFF"/>
                </a:solidFill>
                <a:latin typeface="Roboto"/>
                <a:ea typeface="Roboto"/>
                <a:cs typeface="Roboto"/>
                <a:sym typeface="Roboto"/>
              </a:endParaRPr>
            </a:p>
          </p:txBody>
        </p:sp>
      </p:grpSp>
      <p:grpSp>
        <p:nvGrpSpPr>
          <p:cNvPr id="117" name="Understandable"/>
          <p:cNvGrpSpPr/>
          <p:nvPr/>
        </p:nvGrpSpPr>
        <p:grpSpPr>
          <a:xfrm>
            <a:off x="4193764" y="1486650"/>
            <a:ext cx="2547000" cy="2547000"/>
            <a:chOff x="4193764" y="1258050"/>
            <a:chExt cx="2547000" cy="2547000"/>
          </a:xfrm>
        </p:grpSpPr>
        <p:sp>
          <p:nvSpPr>
            <p:cNvPr id="118" name="Google Shape;118;p18"/>
            <p:cNvSpPr/>
            <p:nvPr/>
          </p:nvSpPr>
          <p:spPr>
            <a:xfrm rot="2700000">
              <a:off x="5186401" y="1011412"/>
              <a:ext cx="561726" cy="3040276"/>
            </a:xfrm>
            <a:prstGeom prst="roundRect">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761E86"/>
                  </a:solidFill>
                  <a:latin typeface="Roboto"/>
                  <a:ea typeface="Roboto"/>
                  <a:cs typeface="Roboto"/>
                  <a:sym typeface="Roboto"/>
                </a:rPr>
                <a:t>3</a:t>
              </a:r>
              <a:endParaRPr sz="1200" b="1">
                <a:solidFill>
                  <a:srgbClr val="761E86"/>
                </a:solidFill>
                <a:latin typeface="Roboto"/>
                <a:ea typeface="Roboto"/>
                <a:cs typeface="Roboto"/>
                <a:sym typeface="Roboto"/>
              </a:endParaRPr>
            </a:p>
          </p:txBody>
        </p:sp>
        <p:sp>
          <p:nvSpPr>
            <p:cNvPr id="120" name="Google Shape;120;p18"/>
            <p:cNvSpPr txBox="1"/>
            <p:nvPr/>
          </p:nvSpPr>
          <p:spPr>
            <a:xfrm rot="-2700000">
              <a:off x="4400124" y="2240504"/>
              <a:ext cx="2334301"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solidFill>
                    <a:srgbClr val="FFFFFF"/>
                  </a:solidFill>
                  <a:latin typeface="Roboto"/>
                  <a:ea typeface="Roboto"/>
                  <a:cs typeface="Roboto"/>
                  <a:sym typeface="Roboto"/>
                </a:rPr>
                <a:t>Understandable</a:t>
              </a:r>
              <a:endParaRPr sz="2200" b="1">
                <a:solidFill>
                  <a:srgbClr val="FFFFFF"/>
                </a:solidFill>
                <a:latin typeface="Roboto"/>
                <a:ea typeface="Roboto"/>
                <a:cs typeface="Roboto"/>
                <a:sym typeface="Roboto"/>
              </a:endParaRPr>
            </a:p>
          </p:txBody>
        </p:sp>
      </p:grpSp>
      <p:grpSp>
        <p:nvGrpSpPr>
          <p:cNvPr id="121" name="Robust"/>
          <p:cNvGrpSpPr/>
          <p:nvPr/>
        </p:nvGrpSpPr>
        <p:grpSpPr>
          <a:xfrm>
            <a:off x="6103986" y="1486650"/>
            <a:ext cx="2547000" cy="2547000"/>
            <a:chOff x="6103986" y="1258050"/>
            <a:chExt cx="2547000" cy="2547000"/>
          </a:xfrm>
        </p:grpSpPr>
        <p:sp>
          <p:nvSpPr>
            <p:cNvPr id="122" name="Google Shape;122;p18"/>
            <p:cNvSpPr/>
            <p:nvPr/>
          </p:nvSpPr>
          <p:spPr>
            <a:xfrm rot="2700000">
              <a:off x="7096623" y="1011412"/>
              <a:ext cx="561726" cy="3040276"/>
            </a:xfrm>
            <a:prstGeom prst="roundRect">
              <a:avLst>
                <a:gd name="adj" fmla="val 50000"/>
              </a:avLst>
            </a:prstGeom>
            <a:solidFill>
              <a:srgbClr val="7F2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7F2090"/>
                  </a:solidFill>
                  <a:latin typeface="Roboto"/>
                  <a:ea typeface="Roboto"/>
                  <a:cs typeface="Roboto"/>
                  <a:sym typeface="Roboto"/>
                </a:rPr>
                <a:t>4</a:t>
              </a:r>
              <a:endParaRPr sz="1200" b="1">
                <a:solidFill>
                  <a:srgbClr val="7F2090"/>
                </a:solidFill>
                <a:latin typeface="Roboto"/>
                <a:ea typeface="Roboto"/>
                <a:cs typeface="Roboto"/>
                <a:sym typeface="Roboto"/>
              </a:endParaRPr>
            </a:p>
          </p:txBody>
        </p:sp>
        <p:sp>
          <p:nvSpPr>
            <p:cNvPr id="124" name="Google Shape;124;p18"/>
            <p:cNvSpPr txBox="1"/>
            <p:nvPr/>
          </p:nvSpPr>
          <p:spPr>
            <a:xfrm rot="-2700000">
              <a:off x="6306241" y="2238854"/>
              <a:ext cx="2338968"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solidFill>
                    <a:srgbClr val="FFFFFF"/>
                  </a:solidFill>
                  <a:latin typeface="Roboto"/>
                  <a:ea typeface="Roboto"/>
                  <a:cs typeface="Roboto"/>
                  <a:sym typeface="Roboto"/>
                </a:rPr>
                <a:t>Robust</a:t>
              </a:r>
              <a:endParaRPr sz="2200" b="1">
                <a:solidFill>
                  <a:srgbClr val="FFFFFF"/>
                </a:solidFill>
                <a:latin typeface="Roboto"/>
                <a:ea typeface="Roboto"/>
                <a:cs typeface="Roboto"/>
                <a:sym typeface="Roboto"/>
              </a:endParaRPr>
            </a:p>
          </p:txBody>
        </p:sp>
      </p:grpSp>
      <p:sp>
        <p:nvSpPr>
          <p:cNvPr id="108" name="Citation"/>
          <p:cNvSpPr txBox="1"/>
          <p:nvPr/>
        </p:nvSpPr>
        <p:spPr>
          <a:xfrm>
            <a:off x="5956000" y="4694325"/>
            <a:ext cx="3233100" cy="38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u="sng">
                <a:solidFill>
                  <a:schemeClr val="accent5"/>
                </a:solidFill>
                <a:latin typeface="Calibri"/>
                <a:ea typeface="Calibri"/>
                <a:cs typeface="Calibri"/>
                <a:sym typeface="Calibri"/>
                <a:hlinkClick r:id="rId3"/>
              </a:rPr>
              <a:t>Introduction to Web Accessibility (WebAIM)</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Title"/>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00"/>
              <a:t>Accessible Online Course Considerations</a:t>
            </a:r>
            <a:endParaRPr sz="3900"/>
          </a:p>
        </p:txBody>
      </p:sp>
      <p:sp>
        <p:nvSpPr>
          <p:cNvPr id="131" name="Text"/>
          <p:cNvSpPr txBox="1">
            <a:spLocks noGrp="1"/>
          </p:cNvSpPr>
          <p:nvPr>
            <p:ph type="subTitle" idx="1"/>
          </p:nvPr>
        </p:nvSpPr>
        <p:spPr>
          <a:xfrm>
            <a:off x="798900" y="2803075"/>
            <a:ext cx="3041700" cy="12351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AutoNum type="arabicPeriod"/>
            </a:pPr>
            <a:r>
              <a:rPr lang="en" sz="2500"/>
              <a:t>Digital Content</a:t>
            </a:r>
            <a:endParaRPr sz="2500"/>
          </a:p>
          <a:p>
            <a:pPr marL="457200" lvl="0" indent="-387350" algn="l" rtl="0">
              <a:lnSpc>
                <a:spcPct val="115000"/>
              </a:lnSpc>
              <a:spcBef>
                <a:spcPts val="0"/>
              </a:spcBef>
              <a:spcAft>
                <a:spcPts val="0"/>
              </a:spcAft>
              <a:buSzPts val="2500"/>
              <a:buAutoNum type="arabicPeriod"/>
            </a:pPr>
            <a:r>
              <a:rPr lang="en" sz="2500"/>
              <a:t>Platform</a:t>
            </a:r>
            <a:endParaRPr sz="2500"/>
          </a:p>
          <a:p>
            <a:pPr marL="457200" lvl="0" indent="-387350" algn="l" rtl="0">
              <a:lnSpc>
                <a:spcPct val="115000"/>
              </a:lnSpc>
              <a:spcBef>
                <a:spcPts val="0"/>
              </a:spcBef>
              <a:spcAft>
                <a:spcPts val="0"/>
              </a:spcAft>
              <a:buSzPts val="2500"/>
              <a:buAutoNum type="arabicPeriod"/>
            </a:pPr>
            <a:r>
              <a:rPr lang="en" sz="2500"/>
              <a:t>Delivery </a:t>
            </a:r>
            <a:endParaRPr sz="2500"/>
          </a:p>
        </p:txBody>
      </p:sp>
      <p:pic>
        <p:nvPicPr>
          <p:cNvPr id="130" name="Picture" descr="Laptop with e-text books"/>
          <p:cNvPicPr preferRelativeResize="0"/>
          <p:nvPr/>
        </p:nvPicPr>
        <p:blipFill>
          <a:blip r:embed="rId3">
            <a:alphaModFix/>
          </a:blip>
          <a:stretch>
            <a:fillRect/>
          </a:stretch>
        </p:blipFill>
        <p:spPr>
          <a:xfrm>
            <a:off x="4641175" y="648975"/>
            <a:ext cx="4454426" cy="3770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Title"/>
          <p:cNvSpPr txBox="1">
            <a:spLocks noGrp="1"/>
          </p:cNvSpPr>
          <p:nvPr>
            <p:ph type="title"/>
          </p:nvPr>
        </p:nvSpPr>
        <p:spPr>
          <a:xfrm>
            <a:off x="337850" y="450150"/>
            <a:ext cx="85164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Disclaimer</a:t>
            </a:r>
            <a:endParaRPr/>
          </a:p>
          <a:p>
            <a:pPr marL="0" lvl="0" indent="0" algn="l" rtl="0">
              <a:spcBef>
                <a:spcPts val="0"/>
              </a:spcBef>
              <a:spcAft>
                <a:spcPts val="0"/>
              </a:spcAft>
              <a:buNone/>
            </a:pPr>
            <a:r>
              <a:rPr lang="en" sz="4000"/>
              <a:t>There is no “one size fits all” solution</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Title"/>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for users of screen readers	</a:t>
            </a:r>
            <a:endParaRPr/>
          </a:p>
        </p:txBody>
      </p:sp>
      <p:sp>
        <p:nvSpPr>
          <p:cNvPr id="142" name="Tex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Describe images and provide transcripts for video</a:t>
            </a:r>
            <a:endParaRPr sz="2000">
              <a:solidFill>
                <a:srgbClr val="000000"/>
              </a:solidFill>
            </a:endParaRPr>
          </a:p>
          <a:p>
            <a:pPr marL="0" lvl="0" indent="0" algn="l" rtl="0">
              <a:spcBef>
                <a:spcPts val="1600"/>
              </a:spcBef>
              <a:spcAft>
                <a:spcPts val="0"/>
              </a:spcAft>
              <a:buNone/>
            </a:pPr>
            <a:r>
              <a:rPr lang="en" sz="2000" b="1">
                <a:solidFill>
                  <a:srgbClr val="000000"/>
                </a:solidFill>
              </a:rPr>
              <a:t>Follow a linear, logical layout</a:t>
            </a:r>
            <a:endParaRPr sz="2000" b="1">
              <a:solidFill>
                <a:srgbClr val="000000"/>
              </a:solidFill>
            </a:endParaRPr>
          </a:p>
          <a:p>
            <a:pPr marL="0" lvl="0" indent="0" algn="l" rtl="0">
              <a:spcBef>
                <a:spcPts val="1600"/>
              </a:spcBef>
              <a:spcAft>
                <a:spcPts val="0"/>
              </a:spcAft>
              <a:buNone/>
            </a:pPr>
            <a:r>
              <a:rPr lang="en" sz="2000" b="1">
                <a:solidFill>
                  <a:srgbClr val="000000"/>
                </a:solidFill>
              </a:rPr>
              <a:t>Structure content using headings and labels</a:t>
            </a:r>
            <a:endParaRPr sz="2000" b="1">
              <a:solidFill>
                <a:srgbClr val="000000"/>
              </a:solidFill>
            </a:endParaRPr>
          </a:p>
          <a:p>
            <a:pPr marL="0" lvl="0" indent="0" algn="l" rtl="0">
              <a:spcBef>
                <a:spcPts val="1600"/>
              </a:spcBef>
              <a:spcAft>
                <a:spcPts val="0"/>
              </a:spcAft>
              <a:buNone/>
            </a:pPr>
            <a:r>
              <a:rPr lang="en" sz="2000">
                <a:solidFill>
                  <a:srgbClr val="000000"/>
                </a:solidFill>
              </a:rPr>
              <a:t>Build for keyboard use</a:t>
            </a:r>
            <a:endParaRPr sz="2000">
              <a:solidFill>
                <a:srgbClr val="000000"/>
              </a:solidFill>
            </a:endParaRPr>
          </a:p>
          <a:p>
            <a:pPr marL="0" lvl="0" indent="0" algn="l" rtl="0">
              <a:spcBef>
                <a:spcPts val="1600"/>
              </a:spcBef>
              <a:spcAft>
                <a:spcPts val="1600"/>
              </a:spcAft>
              <a:buNone/>
            </a:pPr>
            <a:r>
              <a:rPr lang="en" sz="2000">
                <a:solidFill>
                  <a:srgbClr val="000000"/>
                </a:solidFill>
              </a:rPr>
              <a:t>Write descriptive links and headings</a:t>
            </a:r>
            <a:endParaRPr sz="2000">
              <a:solidFill>
                <a:srgbClr val="000000"/>
              </a:solidFill>
            </a:endParaRPr>
          </a:p>
        </p:txBody>
      </p:sp>
      <p:pic>
        <p:nvPicPr>
          <p:cNvPr id="143" name="Picture" descr="Keyboard"/>
          <p:cNvPicPr preferRelativeResize="0"/>
          <p:nvPr/>
        </p:nvPicPr>
        <p:blipFill>
          <a:blip r:embed="rId3">
            <a:alphaModFix/>
          </a:blip>
          <a:stretch>
            <a:fillRect/>
          </a:stretch>
        </p:blipFill>
        <p:spPr>
          <a:xfrm>
            <a:off x="6330825" y="2466825"/>
            <a:ext cx="2365925" cy="2365925"/>
          </a:xfrm>
          <a:prstGeom prst="rect">
            <a:avLst/>
          </a:prstGeom>
          <a:noFill/>
          <a:ln>
            <a:noFill/>
          </a:ln>
        </p:spPr>
      </p:pic>
      <p:sp>
        <p:nvSpPr>
          <p:cNvPr id="144" name="Citation"/>
          <p:cNvSpPr txBox="1"/>
          <p:nvPr/>
        </p:nvSpPr>
        <p:spPr>
          <a:xfrm>
            <a:off x="135350" y="4703625"/>
            <a:ext cx="30000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4"/>
              </a:rPr>
              <a:t>UK Home Office</a:t>
            </a:r>
            <a:endParaRPr sz="15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4444</Words>
  <Application>Microsoft Office PowerPoint</Application>
  <PresentationFormat>On-screen Show (16:9)</PresentationFormat>
  <Paragraphs>347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Roboto</vt:lpstr>
      <vt:lpstr>Arial</vt:lpstr>
      <vt:lpstr>Simple Light</vt:lpstr>
      <vt:lpstr>Introduction to Accessible Online Learning Nazely Kurkjian</vt:lpstr>
      <vt:lpstr>Online Learning Accessibility: A Growing Concern</vt:lpstr>
      <vt:lpstr>Ability-and-Functional Diversity</vt:lpstr>
      <vt:lpstr>The Big Picture</vt:lpstr>
      <vt:lpstr>How Students with Disabilities Navigate Online World</vt:lpstr>
      <vt:lpstr>Accessibility Principles</vt:lpstr>
      <vt:lpstr>Accessible Online Course Considerations</vt:lpstr>
      <vt:lpstr>Disclaimer There is no “one size fits all” solution</vt:lpstr>
      <vt:lpstr>Designing for users of screen readers </vt:lpstr>
      <vt:lpstr>Designing for users with low vision</vt:lpstr>
      <vt:lpstr>Designing for users with dyslexia</vt:lpstr>
      <vt:lpstr>Designing for users with physical/motor disabilities</vt:lpstr>
      <vt:lpstr>Designing for users who are deaf or hard of hearing</vt:lpstr>
      <vt:lpstr>Designing for users on the Autism Spectrum</vt:lpstr>
      <vt:lpstr>Designing for users with anxiety</vt:lpstr>
      <vt:lpstr>Platform</vt:lpstr>
      <vt:lpstr>Evaluating Electronic Content/Technologies</vt:lpstr>
      <vt:lpstr>Delivery</vt:lpstr>
      <vt:lpstr>Accommodations in the Online Environment</vt:lpstr>
      <vt:lpstr>Benefits </vt:lpstr>
      <vt:lpstr>PowerPoint Presentation</vt:lpstr>
      <vt:lpstr>PowerPoint Presentation</vt:lpstr>
      <vt:lpstr>Additional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Accessible Online Learning Nazely Kurkjian</dc:title>
  <dc:creator>Kurkjian, Nazely</dc:creator>
  <cp:lastModifiedBy>Mirzoyan, Viktorya</cp:lastModifiedBy>
  <cp:revision>2</cp:revision>
  <dcterms:modified xsi:type="dcterms:W3CDTF">2020-05-22T19:48:37Z</dcterms:modified>
</cp:coreProperties>
</file>