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88" r:id="rId2"/>
    <p:sldId id="258" r:id="rId3"/>
    <p:sldId id="298" r:id="rId4"/>
    <p:sldId id="286" r:id="rId5"/>
    <p:sldId id="290" r:id="rId6"/>
    <p:sldId id="291" r:id="rId7"/>
    <p:sldId id="259" r:id="rId8"/>
    <p:sldId id="261" r:id="rId9"/>
    <p:sldId id="287" r:id="rId10"/>
    <p:sldId id="262" r:id="rId11"/>
    <p:sldId id="264" r:id="rId12"/>
    <p:sldId id="295" r:id="rId13"/>
    <p:sldId id="296" r:id="rId14"/>
    <p:sldId id="263" r:id="rId15"/>
    <p:sldId id="297" r:id="rId16"/>
    <p:sldId id="265" r:id="rId17"/>
    <p:sldId id="277" r:id="rId18"/>
    <p:sldId id="292" r:id="rId19"/>
    <p:sldId id="293" r:id="rId20"/>
    <p:sldId id="294" r:id="rId21"/>
    <p:sldId id="266" r:id="rId22"/>
    <p:sldId id="270" r:id="rId23"/>
    <p:sldId id="278" r:id="rId24"/>
    <p:sldId id="289" r:id="rId25"/>
    <p:sldId id="285" r:id="rId26"/>
  </p:sldIdLst>
  <p:sldSz cx="9144000" cy="5143500" type="screen16x9"/>
  <p:notesSz cx="6858000" cy="9144000"/>
  <p:embeddedFontLs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Poppins" pitchFamily="2" charset="77"/>
      <p:regular r:id="rId32"/>
      <p:bold r:id="rId33"/>
      <p:italic r:id="rId34"/>
      <p:boldItalic r:id="rId35"/>
    </p:embeddedFont>
    <p:embeddedFont>
      <p:font typeface="Poppins Light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8134A6-8A35-4776-8A32-854650AE99A9}">
  <a:tblStyle styleId="{D78134A6-8A35-4776-8A32-854650AE99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2"/>
  </p:normalViewPr>
  <p:slideViewPr>
    <p:cSldViewPr snapToGrid="0" snapToObjects="1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76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616577f25a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616577f25a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65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86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43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6/9/21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4054" y="4767263"/>
            <a:ext cx="3681296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SUNY CPD Online Teaching: Technology &amp; Educational Resources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01" y="159714"/>
            <a:ext cx="1295061" cy="12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_AND_BODY_1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●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○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"/>
              <a:buChar char="■"/>
              <a:defRPr sz="2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development &amp; delivery series, June 7-11, 2021" title="Title sli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407" y="558285"/>
            <a:ext cx="4285593" cy="1790700"/>
          </a:xfrm>
        </p:spPr>
        <p:txBody>
          <a:bodyPr>
            <a:noAutofit/>
          </a:bodyPr>
          <a:lstStyle/>
          <a:p>
            <a:pPr algn="l"/>
            <a:r>
              <a:rPr lang="en-US" sz="3200" b="0" dirty="0">
                <a:solidFill>
                  <a:schemeClr val="bg1"/>
                </a:solidFill>
              </a:rPr>
              <a:t>Being </a:t>
            </a:r>
            <a:r>
              <a:rPr lang="en-US" sz="3200" b="0" u="sng" dirty="0">
                <a:solidFill>
                  <a:schemeClr val="bg1"/>
                </a:solidFill>
              </a:rPr>
              <a:t>Open</a:t>
            </a:r>
            <a:r>
              <a:rPr lang="en-US" sz="3200" b="0" dirty="0">
                <a:solidFill>
                  <a:schemeClr val="bg1"/>
                </a:solidFill>
              </a:rPr>
              <a:t> with students: Engaging students in OER and open pedagogy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80462"/>
            <a:ext cx="3259667" cy="124182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Jessica Kruger, PhD, CHES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Clinical Assistant Professor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Director of Teaching Innovation and Excellence in the SPHHP at UB</a:t>
            </a:r>
          </a:p>
        </p:txBody>
      </p:sp>
    </p:spTree>
    <p:extLst>
      <p:ext uri="{BB962C8B-B14F-4D97-AF65-F5344CB8AC3E}">
        <p14:creationId xmlns:p14="http://schemas.microsoft.com/office/powerpoint/2010/main" val="261544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 idx="4294967295"/>
          </p:nvPr>
        </p:nvSpPr>
        <p:spPr>
          <a:xfrm>
            <a:off x="301240" y="1279979"/>
            <a:ext cx="521290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Encourage</a:t>
            </a:r>
            <a:endParaRPr sz="7200"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4294967295"/>
          </p:nvPr>
        </p:nvSpPr>
        <p:spPr>
          <a:xfrm>
            <a:off x="1051521" y="2401283"/>
            <a:ext cx="4976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Speaking up</a:t>
            </a:r>
          </a:p>
          <a:p>
            <a:pPr marL="0" lvl="0" indent="0">
              <a:buNone/>
            </a:pPr>
            <a:r>
              <a:rPr lang="en" dirty="0"/>
              <a:t>Questioning</a:t>
            </a:r>
          </a:p>
          <a:p>
            <a:pPr marL="0" lvl="0" indent="0">
              <a:buNone/>
            </a:pPr>
            <a:r>
              <a:rPr lang="en" dirty="0"/>
              <a:t>Democracy</a:t>
            </a:r>
          </a:p>
          <a:p>
            <a:pPr marL="0" lvl="0" indent="0">
              <a:buNone/>
            </a:pPr>
            <a:r>
              <a:rPr lang="en" dirty="0"/>
              <a:t>Supportive Environment</a:t>
            </a:r>
          </a:p>
        </p:txBody>
      </p:sp>
      <p:sp>
        <p:nvSpPr>
          <p:cNvPr id="107" name="Google Shape;107;p20"/>
          <p:cNvSpPr/>
          <p:nvPr/>
        </p:nvSpPr>
        <p:spPr>
          <a:xfrm>
            <a:off x="7282278" y="3011993"/>
            <a:ext cx="339869" cy="3245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0"/>
          <p:cNvGrpSpPr/>
          <p:nvPr/>
        </p:nvGrpSpPr>
        <p:grpSpPr>
          <a:xfrm>
            <a:off x="6860474" y="1189660"/>
            <a:ext cx="1456028" cy="1456403"/>
            <a:chOff x="6654650" y="3665275"/>
            <a:chExt cx="409100" cy="409125"/>
          </a:xfrm>
        </p:grpSpPr>
        <p:sp>
          <p:nvSpPr>
            <p:cNvPr id="109" name="Google Shape;109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20"/>
          <p:cNvGrpSpPr/>
          <p:nvPr/>
        </p:nvGrpSpPr>
        <p:grpSpPr>
          <a:xfrm rot="1056949">
            <a:off x="5457333" y="2334562"/>
            <a:ext cx="961941" cy="962053"/>
            <a:chOff x="570875" y="4322250"/>
            <a:chExt cx="443300" cy="443325"/>
          </a:xfrm>
        </p:grpSpPr>
        <p:sp>
          <p:nvSpPr>
            <p:cNvPr id="112" name="Google Shape;112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0"/>
          <p:cNvSpPr/>
          <p:nvPr/>
        </p:nvSpPr>
        <p:spPr>
          <a:xfrm rot="2466722">
            <a:off x="5565166" y="1471935"/>
            <a:ext cx="472204" cy="4508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 rot="-1609319">
            <a:off x="6255742" y="1755624"/>
            <a:ext cx="339819" cy="32447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/>
          <p:nvPr/>
        </p:nvSpPr>
        <p:spPr>
          <a:xfrm rot="2926198">
            <a:off x="8316146" y="2012664"/>
            <a:ext cx="254474" cy="2429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 rot="-1609137">
            <a:off x="7257139" y="384869"/>
            <a:ext cx="229255" cy="2189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When?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Before</a:t>
            </a:r>
            <a:endParaRPr b="1" dirty="0"/>
          </a:p>
          <a:p>
            <a:pPr marL="285750" indent="-285750"/>
            <a:r>
              <a:rPr lang="en" dirty="0"/>
              <a:t>Course planning</a:t>
            </a:r>
          </a:p>
          <a:p>
            <a:pPr marL="285750" indent="-285750"/>
            <a:r>
              <a:rPr lang="en" dirty="0"/>
              <a:t>Course policies</a:t>
            </a:r>
          </a:p>
          <a:p>
            <a:pPr marL="285750" indent="-285750"/>
            <a:r>
              <a:rPr lang="en" dirty="0"/>
              <a:t>Expectations</a:t>
            </a:r>
          </a:p>
          <a:p>
            <a:pPr marL="285750" indent="-285750"/>
            <a:r>
              <a:rPr lang="en" dirty="0"/>
              <a:t>Assessments</a:t>
            </a:r>
          </a:p>
          <a:p>
            <a:pPr marL="285750" indent="-285750"/>
            <a:r>
              <a:rPr lang="en" dirty="0"/>
              <a:t>Delivery method</a:t>
            </a: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B3F38-2384-AA45-8AB1-EB1BF4836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00" y="2239980"/>
            <a:ext cx="5953568" cy="22374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When?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457200" y="2168090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During</a:t>
            </a:r>
            <a:endParaRPr b="1" dirty="0"/>
          </a:p>
          <a:p>
            <a:pPr marL="285750" indent="-285750"/>
            <a:r>
              <a:rPr lang="en" dirty="0"/>
              <a:t>Checking In</a:t>
            </a:r>
          </a:p>
          <a:p>
            <a:pPr marL="285750" indent="-285750"/>
            <a:r>
              <a:rPr lang="en" dirty="0"/>
              <a:t>Re-evaluating</a:t>
            </a:r>
          </a:p>
          <a:p>
            <a:pPr marL="285750" indent="-285750"/>
            <a:r>
              <a:rPr lang="en" dirty="0"/>
              <a:t>Transparency</a:t>
            </a:r>
          </a:p>
          <a:p>
            <a:pPr marL="285750" indent="-285750"/>
            <a:r>
              <a:rPr lang="en" dirty="0"/>
              <a:t>Mid-term</a:t>
            </a:r>
          </a:p>
          <a:p>
            <a:pPr marL="285750" indent="-285750"/>
            <a:r>
              <a:rPr lang="en" dirty="0"/>
              <a:t>Directions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BF0B4-5D0A-314A-8D14-0C31566D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251" y="2334874"/>
            <a:ext cx="5092770" cy="21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When?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Before</a:t>
            </a:r>
            <a:endParaRPr b="1" dirty="0"/>
          </a:p>
          <a:p>
            <a:pPr marL="285750" indent="-285750"/>
            <a:r>
              <a:rPr lang="en" dirty="0"/>
              <a:t>Course planning</a:t>
            </a:r>
          </a:p>
          <a:p>
            <a:pPr marL="285750" indent="-285750"/>
            <a:r>
              <a:rPr lang="en" dirty="0"/>
              <a:t>Course policies</a:t>
            </a:r>
          </a:p>
          <a:p>
            <a:pPr marL="285750" indent="-285750"/>
            <a:r>
              <a:rPr lang="en" dirty="0"/>
              <a:t>Expectations</a:t>
            </a:r>
          </a:p>
          <a:p>
            <a:pPr marL="285750" indent="-285750"/>
            <a:r>
              <a:rPr lang="en" dirty="0"/>
              <a:t>Assessments</a:t>
            </a:r>
          </a:p>
          <a:p>
            <a:pPr marL="285750" indent="-285750"/>
            <a:r>
              <a:rPr lang="en" dirty="0"/>
              <a:t>Delivery method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During</a:t>
            </a:r>
            <a:endParaRPr b="1" dirty="0"/>
          </a:p>
          <a:p>
            <a:pPr marL="285750" indent="-285750"/>
            <a:r>
              <a:rPr lang="en" dirty="0"/>
              <a:t>Checking In</a:t>
            </a:r>
          </a:p>
          <a:p>
            <a:pPr marL="285750" indent="-285750"/>
            <a:r>
              <a:rPr lang="en" dirty="0"/>
              <a:t>Re-evaluating</a:t>
            </a:r>
          </a:p>
          <a:p>
            <a:pPr marL="285750" indent="-285750"/>
            <a:r>
              <a:rPr lang="en" dirty="0"/>
              <a:t>Transparency</a:t>
            </a:r>
          </a:p>
          <a:p>
            <a:pPr marL="285750" indent="-285750"/>
            <a:r>
              <a:rPr lang="en" dirty="0"/>
              <a:t>Mid-term</a:t>
            </a:r>
          </a:p>
          <a:p>
            <a:pPr marL="285750" indent="-285750"/>
            <a:r>
              <a:rPr lang="en" dirty="0"/>
              <a:t>Directions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After</a:t>
            </a:r>
            <a:endParaRPr b="1" dirty="0"/>
          </a:p>
          <a:p>
            <a:pPr marL="285750" indent="-285750"/>
            <a:r>
              <a:rPr lang="en-US" dirty="0"/>
              <a:t>E</a:t>
            </a:r>
            <a:r>
              <a:rPr lang="en" dirty="0" err="1"/>
              <a:t>nd</a:t>
            </a:r>
            <a:r>
              <a:rPr lang="en" dirty="0"/>
              <a:t> of semester evals</a:t>
            </a:r>
          </a:p>
          <a:p>
            <a:pPr marL="285750" indent="-285750"/>
            <a:r>
              <a:rPr lang="en" dirty="0"/>
              <a:t>Course wrap-up</a:t>
            </a:r>
          </a:p>
          <a:p>
            <a:pPr marL="285750" indent="-285750"/>
            <a:r>
              <a:rPr lang="en" dirty="0"/>
              <a:t>Exit interviews</a:t>
            </a:r>
          </a:p>
          <a:p>
            <a:pPr marL="285750" indent="-285750"/>
            <a:r>
              <a:rPr lang="en" dirty="0"/>
              <a:t>W/Student Assistants</a:t>
            </a:r>
          </a:p>
          <a:p>
            <a:pPr marL="285750" indent="-285750"/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98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Verbal</a:t>
            </a:r>
            <a:endParaRPr b="1" dirty="0"/>
          </a:p>
          <a:p>
            <a:pPr marL="285750" indent="-285750"/>
            <a:r>
              <a:rPr lang="en" dirty="0"/>
              <a:t>Check-in’s</a:t>
            </a:r>
          </a:p>
          <a:p>
            <a:pPr marL="285750" indent="-285750"/>
            <a:r>
              <a:rPr lang="en" dirty="0"/>
              <a:t>Questioning</a:t>
            </a:r>
          </a:p>
          <a:p>
            <a:pPr marL="285750" indent="-285750"/>
            <a:r>
              <a:rPr lang="en-US" dirty="0"/>
              <a:t>S</a:t>
            </a:r>
            <a:r>
              <a:rPr lang="en" dirty="0"/>
              <a:t>mall groups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How?</a:t>
            </a:r>
            <a:endParaRPr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How?</a:t>
            </a:r>
            <a:endParaRPr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Google Shape;127;p21">
            <a:extLst>
              <a:ext uri="{FF2B5EF4-FFF2-40B4-BE49-F238E27FC236}">
                <a16:creationId xmlns:a16="http://schemas.microsoft.com/office/drawing/2014/main" id="{5BBC3DB8-8F7E-7540-9083-6BEFB730BA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2179451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Written</a:t>
            </a:r>
            <a:endParaRPr b="1" dirty="0"/>
          </a:p>
          <a:p>
            <a:pPr marL="285750" indent="-285750"/>
            <a:r>
              <a:rPr lang="en" dirty="0"/>
              <a:t>Surveys</a:t>
            </a:r>
          </a:p>
          <a:p>
            <a:pPr marL="285750" indent="-285750"/>
            <a:r>
              <a:rPr lang="en" dirty="0"/>
              <a:t>Evaluations</a:t>
            </a:r>
          </a:p>
          <a:p>
            <a:pPr marL="285750" indent="-285750"/>
            <a:r>
              <a:rPr lang="en" dirty="0"/>
              <a:t>Reflections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78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23626" y="1851701"/>
            <a:ext cx="3434973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Implementing</a:t>
            </a:r>
            <a:endParaRPr dirty="0"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457200" y="2876550"/>
            <a:ext cx="31014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Be honest and open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Set the stage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Start small…</a:t>
            </a:r>
            <a:endParaRPr sz="1800"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l="21414" t="6581" b="27999"/>
          <a:stretch/>
        </p:blipFill>
        <p:spPr>
          <a:xfrm>
            <a:off x="3517054" y="373046"/>
            <a:ext cx="5454774" cy="4540879"/>
          </a:xfrm>
          <a:custGeom>
            <a:avLst/>
            <a:gdLst/>
            <a:ahLst/>
            <a:cxnLst/>
            <a:rect l="l" t="t" r="r" b="b"/>
            <a:pathLst>
              <a:path w="21184" h="21461" extrusionOk="0">
                <a:moveTo>
                  <a:pt x="7229" y="22"/>
                </a:moveTo>
                <a:cubicBezTo>
                  <a:pt x="6726" y="-36"/>
                  <a:pt x="6218" y="17"/>
                  <a:pt x="5734" y="232"/>
                </a:cubicBezTo>
                <a:cubicBezTo>
                  <a:pt x="4515" y="761"/>
                  <a:pt x="3600" y="2045"/>
                  <a:pt x="3223" y="3533"/>
                </a:cubicBezTo>
                <a:cubicBezTo>
                  <a:pt x="2967" y="4516"/>
                  <a:pt x="2870" y="5607"/>
                  <a:pt x="2733" y="6624"/>
                </a:cubicBezTo>
                <a:cubicBezTo>
                  <a:pt x="2621" y="7508"/>
                  <a:pt x="2455" y="8381"/>
                  <a:pt x="2238" y="9235"/>
                </a:cubicBezTo>
                <a:cubicBezTo>
                  <a:pt x="1913" y="10556"/>
                  <a:pt x="1444" y="11933"/>
                  <a:pt x="1025" y="13211"/>
                </a:cubicBezTo>
                <a:cubicBezTo>
                  <a:pt x="775" y="13981"/>
                  <a:pt x="567" y="14824"/>
                  <a:pt x="563" y="15657"/>
                </a:cubicBezTo>
                <a:cubicBezTo>
                  <a:pt x="567" y="17357"/>
                  <a:pt x="1359" y="19017"/>
                  <a:pt x="2564" y="19877"/>
                </a:cubicBezTo>
                <a:cubicBezTo>
                  <a:pt x="3614" y="20646"/>
                  <a:pt x="5475" y="21126"/>
                  <a:pt x="6494" y="20087"/>
                </a:cubicBezTo>
                <a:cubicBezTo>
                  <a:pt x="6950" y="19632"/>
                  <a:pt x="7342" y="19021"/>
                  <a:pt x="7908" y="18767"/>
                </a:cubicBezTo>
                <a:cubicBezTo>
                  <a:pt x="8925" y="18328"/>
                  <a:pt x="10299" y="18705"/>
                  <a:pt x="11272" y="19187"/>
                </a:cubicBezTo>
                <a:cubicBezTo>
                  <a:pt x="12680" y="19904"/>
                  <a:pt x="14080" y="21348"/>
                  <a:pt x="15696" y="20855"/>
                </a:cubicBezTo>
                <a:cubicBezTo>
                  <a:pt x="16412" y="20609"/>
                  <a:pt x="16971" y="19947"/>
                  <a:pt x="17448" y="19280"/>
                </a:cubicBezTo>
                <a:cubicBezTo>
                  <a:pt x="17923" y="18603"/>
                  <a:pt x="18433" y="17809"/>
                  <a:pt x="18855" y="17080"/>
                </a:cubicBezTo>
                <a:cubicBezTo>
                  <a:pt x="19988" y="15025"/>
                  <a:pt x="21343" y="12771"/>
                  <a:pt x="21170" y="10174"/>
                </a:cubicBezTo>
                <a:cubicBezTo>
                  <a:pt x="21107" y="8787"/>
                  <a:pt x="20676" y="7404"/>
                  <a:pt x="19928" y="6350"/>
                </a:cubicBezTo>
                <a:cubicBezTo>
                  <a:pt x="19074" y="5158"/>
                  <a:pt x="17813" y="4529"/>
                  <a:pt x="16572" y="4174"/>
                </a:cubicBezTo>
                <a:cubicBezTo>
                  <a:pt x="15661" y="3894"/>
                  <a:pt x="14666" y="3837"/>
                  <a:pt x="13751" y="3577"/>
                </a:cubicBezTo>
                <a:cubicBezTo>
                  <a:pt x="13142" y="3422"/>
                  <a:pt x="12561" y="3132"/>
                  <a:pt x="12035" y="2726"/>
                </a:cubicBezTo>
                <a:cubicBezTo>
                  <a:pt x="10975" y="1928"/>
                  <a:pt x="9879" y="1004"/>
                  <a:pt x="8700" y="477"/>
                </a:cubicBezTo>
                <a:cubicBezTo>
                  <a:pt x="8232" y="249"/>
                  <a:pt x="7733" y="80"/>
                  <a:pt x="7229" y="22"/>
                </a:cubicBezTo>
                <a:close/>
                <a:moveTo>
                  <a:pt x="12031" y="584"/>
                </a:moveTo>
                <a:cubicBezTo>
                  <a:pt x="11733" y="540"/>
                  <a:pt x="11486" y="942"/>
                  <a:pt x="11618" y="1274"/>
                </a:cubicBezTo>
                <a:cubicBezTo>
                  <a:pt x="11720" y="1600"/>
                  <a:pt x="12081" y="1679"/>
                  <a:pt x="12281" y="1435"/>
                </a:cubicBezTo>
                <a:cubicBezTo>
                  <a:pt x="12440" y="1237"/>
                  <a:pt x="12440" y="920"/>
                  <a:pt x="12277" y="726"/>
                </a:cubicBezTo>
                <a:cubicBezTo>
                  <a:pt x="12211" y="648"/>
                  <a:pt x="12123" y="597"/>
                  <a:pt x="12031" y="584"/>
                </a:cubicBezTo>
                <a:close/>
                <a:moveTo>
                  <a:pt x="18188" y="2834"/>
                </a:moveTo>
                <a:cubicBezTo>
                  <a:pt x="17913" y="2760"/>
                  <a:pt x="17632" y="3088"/>
                  <a:pt x="17702" y="3426"/>
                </a:cubicBezTo>
                <a:cubicBezTo>
                  <a:pt x="17747" y="3696"/>
                  <a:pt x="17966" y="3867"/>
                  <a:pt x="18188" y="3812"/>
                </a:cubicBezTo>
                <a:cubicBezTo>
                  <a:pt x="18410" y="3757"/>
                  <a:pt x="18551" y="3495"/>
                  <a:pt x="18505" y="3225"/>
                </a:cubicBezTo>
                <a:cubicBezTo>
                  <a:pt x="18472" y="3029"/>
                  <a:pt x="18349" y="2874"/>
                  <a:pt x="18188" y="2834"/>
                </a:cubicBezTo>
                <a:close/>
                <a:moveTo>
                  <a:pt x="350" y="3201"/>
                </a:moveTo>
                <a:cubicBezTo>
                  <a:pt x="294" y="3212"/>
                  <a:pt x="238" y="3235"/>
                  <a:pt x="181" y="3279"/>
                </a:cubicBezTo>
                <a:cubicBezTo>
                  <a:pt x="-257" y="3674"/>
                  <a:pt x="182" y="4454"/>
                  <a:pt x="647" y="4105"/>
                </a:cubicBezTo>
                <a:cubicBezTo>
                  <a:pt x="1023" y="3754"/>
                  <a:pt x="735" y="3121"/>
                  <a:pt x="350" y="3201"/>
                </a:cubicBezTo>
                <a:close/>
                <a:moveTo>
                  <a:pt x="1370" y="5631"/>
                </a:moveTo>
                <a:cubicBezTo>
                  <a:pt x="863" y="5496"/>
                  <a:pt x="423" y="6103"/>
                  <a:pt x="575" y="6702"/>
                </a:cubicBezTo>
                <a:cubicBezTo>
                  <a:pt x="715" y="7262"/>
                  <a:pt x="1304" y="7480"/>
                  <a:pt x="1672" y="7098"/>
                </a:cubicBezTo>
                <a:cubicBezTo>
                  <a:pt x="2121" y="6657"/>
                  <a:pt x="1931" y="5771"/>
                  <a:pt x="1370" y="5631"/>
                </a:cubicBezTo>
                <a:close/>
                <a:moveTo>
                  <a:pt x="19401" y="18640"/>
                </a:moveTo>
                <a:cubicBezTo>
                  <a:pt x="19293" y="18664"/>
                  <a:pt x="19187" y="18720"/>
                  <a:pt x="19096" y="18816"/>
                </a:cubicBezTo>
                <a:cubicBezTo>
                  <a:pt x="18641" y="19251"/>
                  <a:pt x="18832" y="20149"/>
                  <a:pt x="19393" y="20283"/>
                </a:cubicBezTo>
                <a:cubicBezTo>
                  <a:pt x="19768" y="20374"/>
                  <a:pt x="20130" y="20078"/>
                  <a:pt x="20205" y="19623"/>
                </a:cubicBezTo>
                <a:cubicBezTo>
                  <a:pt x="20228" y="19486"/>
                  <a:pt x="20222" y="19345"/>
                  <a:pt x="20189" y="19212"/>
                </a:cubicBezTo>
                <a:cubicBezTo>
                  <a:pt x="20086" y="18795"/>
                  <a:pt x="19728" y="18567"/>
                  <a:pt x="19401" y="18640"/>
                </a:cubicBezTo>
                <a:close/>
                <a:moveTo>
                  <a:pt x="9162" y="19794"/>
                </a:moveTo>
                <a:cubicBezTo>
                  <a:pt x="9054" y="19818"/>
                  <a:pt x="8948" y="19874"/>
                  <a:pt x="8857" y="19970"/>
                </a:cubicBezTo>
                <a:cubicBezTo>
                  <a:pt x="8562" y="20263"/>
                  <a:pt x="8519" y="20795"/>
                  <a:pt x="8760" y="21153"/>
                </a:cubicBezTo>
                <a:cubicBezTo>
                  <a:pt x="9002" y="21512"/>
                  <a:pt x="9438" y="21564"/>
                  <a:pt x="9733" y="21271"/>
                </a:cubicBezTo>
                <a:cubicBezTo>
                  <a:pt x="9952" y="21053"/>
                  <a:pt x="10039" y="20694"/>
                  <a:pt x="9954" y="20366"/>
                </a:cubicBezTo>
                <a:cubicBezTo>
                  <a:pt x="9846" y="19950"/>
                  <a:pt x="9488" y="19721"/>
                  <a:pt x="9162" y="1979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/>
          <p:nvPr/>
        </p:nvSpPr>
        <p:spPr>
          <a:xfrm>
            <a:off x="3575275" y="658023"/>
            <a:ext cx="5108760" cy="397722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D8D5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3789065" y="869237"/>
            <a:ext cx="4681200" cy="29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A4BC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Caution</a:t>
            </a:r>
            <a:endParaRPr dirty="0"/>
          </a:p>
        </p:txBody>
      </p:sp>
      <p:sp>
        <p:nvSpPr>
          <p:cNvPr id="297" name="Google Shape;297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With moving parts be sure to document the changes…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96" name="Google Shape;296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F306E-A611-684B-B1BB-EB72AF9D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65" y="869237"/>
            <a:ext cx="4691519" cy="29891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F3D8C-39A4-894C-ABA0-753CEC30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OER…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AFF0A-F0DC-064D-B3D0-93BEE57393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810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5564-61FB-344A-8582-412F6C9A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C97EC-22C0-104F-92A2-B333F22EA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Co-create materials</a:t>
            </a:r>
          </a:p>
          <a:p>
            <a:pPr lvl="1"/>
            <a:r>
              <a:rPr lang="en-US" dirty="0"/>
              <a:t>Textbook</a:t>
            </a:r>
          </a:p>
          <a:p>
            <a:pPr lvl="1"/>
            <a:r>
              <a:rPr lang="en-US" dirty="0"/>
              <a:t>Study guides</a:t>
            </a:r>
          </a:p>
          <a:p>
            <a:pPr lvl="1"/>
            <a:r>
              <a:rPr lang="en-US" dirty="0"/>
              <a:t>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13F5-ABDC-6B4C-808B-B4B824FF4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642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0" y="439738"/>
            <a:ext cx="4926013" cy="11604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By the end…</a:t>
            </a:r>
            <a:endParaRPr sz="60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0" y="1639888"/>
            <a:ext cx="4791075" cy="31511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4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Why you should turn to your students for input in your courses…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-Before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-During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-After</a:t>
            </a:r>
            <a:endParaRPr sz="24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DE3C-ACBC-5247-85F1-C010B961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EC49-D09A-6E43-80DD-687902522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slow! </a:t>
            </a:r>
          </a:p>
          <a:p>
            <a:endParaRPr lang="en-US" dirty="0"/>
          </a:p>
          <a:p>
            <a:r>
              <a:rPr lang="en-US" dirty="0"/>
              <a:t>Get buy in…</a:t>
            </a:r>
          </a:p>
          <a:p>
            <a:endParaRPr lang="en-US" dirty="0"/>
          </a:p>
          <a:p>
            <a:r>
              <a:rPr lang="en-US" dirty="0"/>
              <a:t>Get enthusiastic!</a:t>
            </a:r>
          </a:p>
          <a:p>
            <a:endParaRPr lang="en-US" dirty="0"/>
          </a:p>
          <a:p>
            <a:r>
              <a:rPr lang="en-US" dirty="0"/>
              <a:t>Use the 5R’s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456EA-A8BE-F147-AD49-8F89A303D59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04438" y="1982651"/>
            <a:ext cx="2392500" cy="2767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Translatable skills</a:t>
            </a:r>
          </a:p>
          <a:p>
            <a:endParaRPr lang="en-US" dirty="0"/>
          </a:p>
          <a:p>
            <a:r>
              <a:rPr lang="en-US" dirty="0"/>
              <a:t>Meeting learning objectives</a:t>
            </a:r>
          </a:p>
          <a:p>
            <a:endParaRPr lang="en-US" dirty="0"/>
          </a:p>
          <a:p>
            <a:r>
              <a:rPr lang="en-US" dirty="0"/>
              <a:t>Support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CB38F-0D23-3941-84A0-FF5381C415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67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 idx="4294967295"/>
          </p:nvPr>
        </p:nvSpPr>
        <p:spPr>
          <a:xfrm>
            <a:off x="657225" y="644150"/>
            <a:ext cx="60246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It starts with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YOU!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86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ctrTitle" idx="4294967295"/>
          </p:nvPr>
        </p:nvSpPr>
        <p:spPr>
          <a:xfrm>
            <a:off x="346841" y="831248"/>
            <a:ext cx="7772400" cy="11604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FFFFFF"/>
                </a:solidFill>
              </a:rPr>
              <a:t>Philosophy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294967295"/>
          </p:nvPr>
        </p:nvSpPr>
        <p:spPr>
          <a:xfrm>
            <a:off x="472965" y="2179637"/>
            <a:ext cx="3903663" cy="784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Think about it…</a:t>
            </a:r>
            <a:endParaRPr dirty="0"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04" name="Google Shape;304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05" name="Google Shape;305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jskruger@buffalo.edu</a:t>
            </a:r>
            <a:endParaRPr dirty="0"/>
          </a:p>
        </p:txBody>
      </p:sp>
      <p:sp>
        <p:nvSpPr>
          <p:cNvPr id="306" name="Google Shape;306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development &amp; delivery series, June 7-11, 2021" title="Closing slid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76" y="1859816"/>
            <a:ext cx="4758268" cy="11732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For recordings and other resources, please visit: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41796"/>
            <a:ext cx="4318001" cy="820605"/>
          </a:xfrm>
        </p:spPr>
        <p:txBody>
          <a:bodyPr>
            <a:normAutofit fontScale="92500"/>
          </a:bodyPr>
          <a:lstStyle/>
          <a:p>
            <a:pPr algn="l"/>
            <a:r>
              <a:rPr lang="en-US" sz="4050" dirty="0">
                <a:solidFill>
                  <a:schemeClr val="bg1"/>
                </a:solidFill>
              </a:rPr>
              <a:t>www.suny.edu/OTTER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93" name="Google Shape;1093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94" name="Google Shape;1094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95" name="Google Shape;1095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6" name="Google Shape;1096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97" name="Google Shape;1097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98" name="Google Shape;1098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9" name="Google Shape;1099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0" name="Google Shape;1100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01" name="Google Shape;1101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2" name="Google Shape;1102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03" name="Google Shape;1103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04" name="Google Shape;1104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5" name="Google Shape;1105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06" name="Google Shape;1106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1671-5402-9343-AD1A-06C31DEA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1425175"/>
            <a:ext cx="3379924" cy="857400"/>
          </a:xfrm>
        </p:spPr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1BE27-1C8A-114C-972D-088703083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channel</a:t>
            </a:r>
          </a:p>
          <a:p>
            <a:r>
              <a:rPr lang="en-US" dirty="0"/>
              <a:t>Engage</a:t>
            </a:r>
          </a:p>
          <a:p>
            <a:r>
              <a:rPr lang="en-US" dirty="0"/>
              <a:t>Challenge</a:t>
            </a:r>
          </a:p>
          <a:p>
            <a:r>
              <a:rPr lang="en-US" dirty="0"/>
              <a:t>Add your own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EA2CE-F9BB-F944-96CA-2438B96B06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92517-9BC3-8340-9E6D-5151D1D2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264" y="1704468"/>
            <a:ext cx="4270343" cy="20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482177" y="486634"/>
            <a:ext cx="40470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229" name="Google Shape;229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30" name="Google Shape;230;p30"/>
          <p:cNvGrpSpPr/>
          <p:nvPr/>
        </p:nvGrpSpPr>
        <p:grpSpPr>
          <a:xfrm>
            <a:off x="-168526" y="3033753"/>
            <a:ext cx="3040276" cy="1338140"/>
            <a:chOff x="1047099" y="2241353"/>
            <a:chExt cx="3040276" cy="1338140"/>
          </a:xfrm>
        </p:grpSpPr>
        <p:sp>
          <p:nvSpPr>
            <p:cNvPr id="231" name="Google Shape;23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Open Pedagogy Practices</a:t>
              </a:r>
              <a:endParaRPr sz="10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35" name="Google Shape;235;p30"/>
          <p:cNvGrpSpPr/>
          <p:nvPr/>
        </p:nvGrpSpPr>
        <p:grpSpPr>
          <a:xfrm>
            <a:off x="1741695" y="3033303"/>
            <a:ext cx="3040276" cy="1338590"/>
            <a:chOff x="2957320" y="2240903"/>
            <a:chExt cx="3040276" cy="1338590"/>
          </a:xfrm>
        </p:grpSpPr>
        <p:sp>
          <p:nvSpPr>
            <p:cNvPr id="236" name="Google Shape;23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How and When</a:t>
              </a:r>
              <a:endParaRPr sz="105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40" name="Google Shape;240;p30"/>
          <p:cNvGrpSpPr/>
          <p:nvPr/>
        </p:nvGrpSpPr>
        <p:grpSpPr>
          <a:xfrm>
            <a:off x="3661714" y="3030603"/>
            <a:ext cx="3040276" cy="1341290"/>
            <a:chOff x="4877339" y="2238203"/>
            <a:chExt cx="3040276" cy="1341290"/>
          </a:xfrm>
        </p:grpSpPr>
        <p:sp>
          <p:nvSpPr>
            <p:cNvPr id="241" name="Google Shape;24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Ideas and Lessons Learned</a:t>
              </a:r>
              <a:endParaRPr sz="9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6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4392-A14E-D041-8489-BFE8FEB2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660515"/>
            <a:ext cx="3101400" cy="857400"/>
          </a:xfrm>
        </p:spPr>
        <p:txBody>
          <a:bodyPr/>
          <a:lstStyle/>
          <a:p>
            <a:r>
              <a:rPr lang="en-US" dirty="0"/>
              <a:t>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1F937-F510-1940-AB6A-1354BC0DB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44" y="1683625"/>
            <a:ext cx="3180228" cy="2549587"/>
          </a:xfrm>
        </p:spPr>
        <p:txBody>
          <a:bodyPr>
            <a:noAutofit/>
          </a:bodyPr>
          <a:lstStyle/>
          <a:p>
            <a:pPr marL="101600" indent="0">
              <a:buNone/>
            </a:pPr>
            <a:r>
              <a:rPr lang="en-US" sz="1800" dirty="0"/>
              <a:t>“Open Pedagogy,” as we engage with it, is a site of praxis, a place where </a:t>
            </a:r>
            <a:r>
              <a:rPr lang="en-US" sz="1800" b="1" dirty="0"/>
              <a:t>theories</a:t>
            </a:r>
            <a:r>
              <a:rPr lang="en-US" sz="1800" dirty="0"/>
              <a:t> about </a:t>
            </a:r>
            <a:r>
              <a:rPr lang="en-US" sz="1800" b="1" dirty="0"/>
              <a:t>learning, teaching, technology, and social justice</a:t>
            </a:r>
            <a:r>
              <a:rPr lang="en-US" sz="1800" dirty="0"/>
              <a:t> enter into a </a:t>
            </a:r>
            <a:r>
              <a:rPr lang="en-US" sz="1800" u="sng" dirty="0"/>
              <a:t>conversation </a:t>
            </a:r>
            <a:r>
              <a:rPr lang="en-US" sz="1800" dirty="0"/>
              <a:t>with each other and inform the development of educational practices and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27EB4-2B9C-1E42-AF99-009420697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Google Shape;329;p39">
            <a:extLst>
              <a:ext uri="{FF2B5EF4-FFF2-40B4-BE49-F238E27FC236}">
                <a16:creationId xmlns:a16="http://schemas.microsoft.com/office/drawing/2014/main" id="{14A25A95-6400-5F42-AC64-2DD28659345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09241" y="1517915"/>
            <a:ext cx="4078014" cy="2549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7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68D9-66A9-664E-9627-54C5873B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its not…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A452-3552-1644-BBA5-5BAB59B89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Pedagogy is not a </a:t>
            </a:r>
            <a:r>
              <a:rPr lang="en-US" b="1" dirty="0"/>
              <a:t>magical panacea</a:t>
            </a:r>
            <a:r>
              <a:rPr lang="en-US" dirty="0"/>
              <a:t> for the crises that currently challenge higher ed. </a:t>
            </a:r>
          </a:p>
          <a:p>
            <a:endParaRPr lang="en-US" dirty="0"/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06787-3429-064E-8806-799D206FF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279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 Up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To open practices!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Collaboration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46956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n" dirty="0"/>
              <a:t>Viewing students as collaborators</a:t>
            </a:r>
          </a:p>
          <a:p>
            <a:pPr marL="342900" indent="-342900"/>
            <a:endParaRPr lang="en" dirty="0"/>
          </a:p>
          <a:p>
            <a:pPr marL="342900" indent="-342900"/>
            <a:r>
              <a:rPr lang="en" dirty="0"/>
              <a:t>Equal say (kind of…)</a:t>
            </a:r>
          </a:p>
          <a:p>
            <a:pPr marL="342900" indent="-342900"/>
            <a:endParaRPr lang="en" dirty="0"/>
          </a:p>
          <a:p>
            <a:pPr marL="342900" indent="-342900"/>
            <a:r>
              <a:rPr lang="en" dirty="0"/>
              <a:t>Transparency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09CBD-73BB-7049-BA33-84A90F45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586" y="1148102"/>
            <a:ext cx="4482662" cy="519600"/>
          </a:xfrm>
        </p:spPr>
        <p:txBody>
          <a:bodyPr/>
          <a:lstStyle/>
          <a:p>
            <a:r>
              <a:rPr lang="en-US" sz="3600" i="1" dirty="0"/>
              <a:t>In what way(s) do you currently collaborate with students?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75A9B-32D6-034E-ACC8-59FFEF8E8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107721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406</Words>
  <Application>Microsoft Macintosh PowerPoint</Application>
  <PresentationFormat>On-screen Show (16:9)</PresentationFormat>
  <Paragraphs>148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Montserrat</vt:lpstr>
      <vt:lpstr>Poppins Light</vt:lpstr>
      <vt:lpstr>Muli</vt:lpstr>
      <vt:lpstr>Poppins</vt:lpstr>
      <vt:lpstr>Arial</vt:lpstr>
      <vt:lpstr>Gower template</vt:lpstr>
      <vt:lpstr>Being Open with students: Engaging students in OER and open pedagogy</vt:lpstr>
      <vt:lpstr>By the end…</vt:lpstr>
      <vt:lpstr>Housekeeping</vt:lpstr>
      <vt:lpstr>Agenda</vt:lpstr>
      <vt:lpstr>What?</vt:lpstr>
      <vt:lpstr>What its not…</vt:lpstr>
      <vt:lpstr>Open Up</vt:lpstr>
      <vt:lpstr>Collaboration</vt:lpstr>
      <vt:lpstr>PowerPoint Presentation</vt:lpstr>
      <vt:lpstr>Encourage</vt:lpstr>
      <vt:lpstr>When?</vt:lpstr>
      <vt:lpstr>When?</vt:lpstr>
      <vt:lpstr>When?</vt:lpstr>
      <vt:lpstr>How?</vt:lpstr>
      <vt:lpstr>How?</vt:lpstr>
      <vt:lpstr>Implementing</vt:lpstr>
      <vt:lpstr>Caution</vt:lpstr>
      <vt:lpstr>A bit about OER…</vt:lpstr>
      <vt:lpstr>Build Content</vt:lpstr>
      <vt:lpstr>Getting Started…</vt:lpstr>
      <vt:lpstr>It starts with  YOU!</vt:lpstr>
      <vt:lpstr>Philosophy</vt:lpstr>
      <vt:lpstr>Thanks!</vt:lpstr>
      <vt:lpstr>For recordings and other resources, please visit: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Courses Together</dc:title>
  <cp:lastModifiedBy>Jessica Kruger</cp:lastModifiedBy>
  <cp:revision>10</cp:revision>
  <dcterms:modified xsi:type="dcterms:W3CDTF">2021-06-09T15:32:14Z</dcterms:modified>
</cp:coreProperties>
</file>