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306" r:id="rId6"/>
    <p:sldId id="266" r:id="rId7"/>
    <p:sldId id="272" r:id="rId8"/>
    <p:sldId id="273" r:id="rId9"/>
    <p:sldId id="301" r:id="rId10"/>
    <p:sldId id="282" r:id="rId11"/>
    <p:sldId id="302" r:id="rId12"/>
    <p:sldId id="304" r:id="rId13"/>
    <p:sldId id="303" r:id="rId14"/>
    <p:sldId id="307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C8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F9EC2-7829-46B7-98B1-849CF934B4E0}" v="6" dt="2022-11-09T21:25:13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810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oa.suny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cpd.suny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59" y="444647"/>
            <a:ext cx="193384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20136" y="2399570"/>
            <a:ext cx="5292123" cy="429467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j-lt"/>
              </a:rPr>
              <a:t>SUNY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dirty="0">
                <a:latin typeface="+mj-lt"/>
              </a:rPr>
              <a:t>Canton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Course-Level:  Let the methodology &amp; requisite tools do the work.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Program-Level: reconciling MSCHE Gen Ed &amp; SUNY Gen 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Our Methodology</a:t>
            </a:r>
            <a:endParaRPr lang="en-US" sz="4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7" y="308012"/>
            <a:ext cx="1933845" cy="102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136" y="0"/>
            <a:ext cx="9374898" cy="2091559"/>
          </a:xfrm>
        </p:spPr>
        <p:txBody>
          <a:bodyPr>
            <a:normAutofit/>
          </a:bodyPr>
          <a:lstStyle/>
          <a:p>
            <a:r>
              <a:rPr lang="en-US" dirty="0"/>
              <a:t>Course and program-level assessment modifications</a:t>
            </a:r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6211614" y="2458220"/>
            <a:ext cx="5580993" cy="429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Subtitle 8"/>
          <p:cNvSpPr txBox="1">
            <a:spLocks/>
          </p:cNvSpPr>
          <p:nvPr/>
        </p:nvSpPr>
        <p:spPr>
          <a:xfrm>
            <a:off x="6295039" y="2399571"/>
            <a:ext cx="5596923" cy="429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+mj-lt"/>
              </a:rPr>
              <a:t>Fulton-Montgomery</a:t>
            </a:r>
            <a:r>
              <a:rPr lang="en-US" sz="4400" b="1" dirty="0">
                <a:latin typeface="+mj-lt"/>
              </a:rPr>
              <a:t> 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Review new GELO statements with faculty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Align assessment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Break out discuss further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82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7" y="308012"/>
            <a:ext cx="1933845" cy="102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956" y="-223346"/>
            <a:ext cx="9049078" cy="2091559"/>
          </a:xfrm>
        </p:spPr>
        <p:txBody>
          <a:bodyPr>
            <a:normAutofit/>
          </a:bodyPr>
          <a:lstStyle/>
          <a:p>
            <a:r>
              <a:rPr lang="en-US" dirty="0"/>
              <a:t>DEISJ Rubric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E4FD3-4767-4386-9816-4761606BC6FE}"/>
              </a:ext>
            </a:extLst>
          </p:cNvPr>
          <p:cNvSpPr txBox="1"/>
          <p:nvPr/>
        </p:nvSpPr>
        <p:spPr>
          <a:xfrm>
            <a:off x="1283516" y="2046914"/>
            <a:ext cx="89115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Link to DEISJ Rubric: https://scoa.suny.edu/wp-content/uploads/2022/09/GER-DIVERSITY-ASSESSMENT-RUBRIC-Template-with-Framing-Language-Enumeration-and-Revision.pdf</a:t>
            </a:r>
          </a:p>
          <a:p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Link to DEISJ Guidance Document: https://scoa.suny.edu/wp-content/uploads/2022/09/Guidance-on-DEISJ-courses-final.pdf</a:t>
            </a:r>
          </a:p>
          <a:p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5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9491" y="2458220"/>
            <a:ext cx="5292123" cy="429467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Break Out 1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New Gen Ed </a:t>
            </a:r>
          </a:p>
          <a:p>
            <a:pPr algn="ctr"/>
            <a:r>
              <a:rPr lang="en-US" sz="4400" b="1" dirty="0"/>
              <a:t>Process Management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7" y="308012"/>
            <a:ext cx="1933845" cy="102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956" y="0"/>
            <a:ext cx="9049078" cy="1629103"/>
          </a:xfrm>
        </p:spPr>
        <p:txBody>
          <a:bodyPr>
            <a:normAutofit/>
          </a:bodyPr>
          <a:lstStyle/>
          <a:p>
            <a:r>
              <a:rPr lang="en-US" dirty="0"/>
              <a:t>5 minute break</a:t>
            </a:r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6211614" y="2458220"/>
            <a:ext cx="5292123" cy="429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/>
              <a:t>Break Out 2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New Gen Ed</a:t>
            </a:r>
          </a:p>
          <a:p>
            <a:pPr algn="ctr"/>
            <a:r>
              <a:rPr lang="en-US" sz="4400" b="1" dirty="0"/>
              <a:t> Assessment Tools &amp; Strategies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72733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7" b="2199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7056" y="3602422"/>
            <a:ext cx="10489325" cy="1104900"/>
          </a:xfrm>
        </p:spPr>
        <p:txBody>
          <a:bodyPr>
            <a:normAutofit/>
          </a:bodyPr>
          <a:lstStyle/>
          <a:p>
            <a:r>
              <a:rPr lang="en-US" dirty="0"/>
              <a:t>Enhancing Excellence in Assessment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10507" y="4707322"/>
            <a:ext cx="9242424" cy="9568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Building Pathways for Student Success:  Assessment and Implementation of the General Education Framework</a:t>
            </a:r>
          </a:p>
          <a:p>
            <a:r>
              <a:rPr lang="en-US" dirty="0"/>
              <a:t>November 10,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1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445556"/>
            <a:ext cx="5272764" cy="7953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28" y="1851475"/>
            <a:ext cx="4842616" cy="31550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 &amp; Introductions – Nicole </a:t>
            </a:r>
            <a:r>
              <a:rPr lang="en-US" b="1" dirty="0" err="1">
                <a:solidFill>
                  <a:schemeClr val="bg1"/>
                </a:solidFill>
              </a:rPr>
              <a:t>Childrose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Review Outcomes – Kirk Jones</a:t>
            </a:r>
          </a:p>
          <a:p>
            <a:r>
              <a:rPr lang="en-US" b="1" dirty="0">
                <a:solidFill>
                  <a:schemeClr val="bg1"/>
                </a:solidFill>
              </a:rPr>
              <a:t>Assessing the new SUNY GE: the good, the bad, and the ugly. - Deborah </a:t>
            </a:r>
            <a:r>
              <a:rPr lang="en-US" b="1" dirty="0" err="1">
                <a:solidFill>
                  <a:schemeClr val="bg1"/>
                </a:solidFill>
              </a:rPr>
              <a:t>Moeckle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Hitting the Ground Running with the General Education Framework. - Kirk Jones, &amp; Jackie Snyder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77" y="5655875"/>
            <a:ext cx="1849971" cy="98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ED9D4-DD46-4310-A732-74E4EE1531D0}"/>
              </a:ext>
            </a:extLst>
          </p:cNvPr>
          <p:cNvSpPr txBox="1"/>
          <p:nvPr/>
        </p:nvSpPr>
        <p:spPr>
          <a:xfrm>
            <a:off x="5389562" y="5026254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Sponsored by </a:t>
            </a:r>
            <a:r>
              <a:rPr lang="en-US" dirty="0">
                <a:solidFill>
                  <a:srgbClr val="00539B"/>
                </a:solidFill>
                <a:effectLst/>
                <a:hlinkClick r:id="rId3"/>
              </a:rPr>
              <a:t>SUNY Council on Assessment (</a:t>
            </a:r>
            <a:r>
              <a:rPr lang="en-US" dirty="0" err="1">
                <a:solidFill>
                  <a:srgbClr val="00539B"/>
                </a:solidFill>
                <a:effectLst/>
                <a:hlinkClick r:id="rId3"/>
              </a:rPr>
              <a:t>SCoA</a:t>
            </a:r>
            <a:r>
              <a:rPr lang="en-US" dirty="0">
                <a:solidFill>
                  <a:srgbClr val="00539B"/>
                </a:solidFill>
                <a:effectLst/>
                <a:hlinkClick r:id="rId3"/>
              </a:rPr>
              <a:t>)</a:t>
            </a:r>
            <a:r>
              <a:rPr lang="en-US" dirty="0"/>
              <a:t> in partnership with the </a:t>
            </a:r>
            <a:r>
              <a:rPr lang="en-US" dirty="0">
                <a:solidFill>
                  <a:srgbClr val="00539B"/>
                </a:solidFill>
                <a:effectLst/>
                <a:hlinkClick r:id="rId4"/>
              </a:rPr>
              <a:t>SUNY Center for Professional Development (CPD)</a:t>
            </a:r>
            <a:endParaRPr lang="en-US" dirty="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32FA0C-5D01-49AB-AA32-BBC8F2B47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580" y="5790297"/>
            <a:ext cx="2120137" cy="618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EB6C4A-143D-4727-B563-83BFE32D4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024" y="1644610"/>
            <a:ext cx="6829048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624" y="138308"/>
            <a:ext cx="10439400" cy="11763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Introductions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699" y="1374278"/>
            <a:ext cx="23812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8" y="1374278"/>
            <a:ext cx="238125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533" y="1374278"/>
            <a:ext cx="2381250" cy="2381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6026" y="3944841"/>
            <a:ext cx="339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Deborah Moeckel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Senior Assistant Provost for Assessment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Community College Education</a:t>
            </a:r>
            <a:br>
              <a:rPr lang="en-US" dirty="0"/>
            </a:br>
            <a:endParaRPr lang="en-US" dirty="0"/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SUNY System Administration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deborah.moeckel@suny.edu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4228" y="3937855"/>
            <a:ext cx="35654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Kirk Jones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Director of Academic Assessment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Interim Dean, School of Business and Liberal Arts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MSCHE Accreditation Liaison Officer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SCoA</a:t>
            </a:r>
            <a:r>
              <a:rPr lang="en-US" b="1" dirty="0">
                <a:solidFill>
                  <a:schemeClr val="bg1"/>
                </a:solidFill>
              </a:rPr>
              <a:t> Co-Chair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SUNY Canton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jonesk@canton.edu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17237" y="3944841"/>
            <a:ext cx="37058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Jackie Snyder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Associate Provost for Academic and Student Affairs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MSCHE Accreditation Liaison Officer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SCoA</a:t>
            </a:r>
            <a:r>
              <a:rPr lang="en-US" b="1" dirty="0">
                <a:solidFill>
                  <a:schemeClr val="bg1"/>
                </a:solidFill>
              </a:rPr>
              <a:t> Co-Chair</a:t>
            </a:r>
          </a:p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Fulton-Montgomery CC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jsnyder@fmcc.edu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59" y="212055"/>
            <a:ext cx="1379510" cy="7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2331584"/>
            <a:ext cx="3563007" cy="2335009"/>
          </a:xfrm>
        </p:spPr>
        <p:txBody>
          <a:bodyPr>
            <a:norm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783724" y="1403588"/>
            <a:ext cx="7563725" cy="4191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Network, share ideas, and uncover innovative solutions</a:t>
            </a:r>
          </a:p>
          <a:p>
            <a:r>
              <a:rPr lang="en-US" b="1" dirty="0">
                <a:solidFill>
                  <a:schemeClr val="bg1"/>
                </a:solidFill>
              </a:rPr>
              <a:t>Identify techniques for continuous improvement</a:t>
            </a:r>
          </a:p>
          <a:p>
            <a:r>
              <a:rPr lang="en-US" b="1" dirty="0">
                <a:solidFill>
                  <a:schemeClr val="bg1"/>
                </a:solidFill>
              </a:rPr>
              <a:t>Consider how to overcome potential roadblocks</a:t>
            </a:r>
          </a:p>
          <a:p>
            <a:r>
              <a:rPr lang="en-US" b="1" dirty="0">
                <a:solidFill>
                  <a:schemeClr val="bg1"/>
                </a:solidFill>
              </a:rPr>
              <a:t>Discuss strategies and share resources</a:t>
            </a:r>
          </a:p>
          <a:p>
            <a:r>
              <a:rPr lang="en-US" b="1" dirty="0">
                <a:solidFill>
                  <a:schemeClr val="bg1"/>
                </a:solidFill>
              </a:rPr>
              <a:t>Collaborate, discuss, plan, connect during time of change</a:t>
            </a:r>
          </a:p>
          <a:p>
            <a:r>
              <a:rPr lang="en-US" b="1" dirty="0">
                <a:solidFill>
                  <a:schemeClr val="bg1"/>
                </a:solidFill>
              </a:rPr>
              <a:t>Explore SUNY resources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5656186"/>
            <a:ext cx="1933845" cy="1028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3666" y="647203"/>
            <a:ext cx="804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C85AE"/>
                </a:solidFill>
                <a:latin typeface="+mj-lt"/>
              </a:rPr>
              <a:t>SUNY General Education Framework and DEISJ</a:t>
            </a:r>
          </a:p>
        </p:txBody>
      </p:sp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529" y="2190206"/>
            <a:ext cx="10573078" cy="976311"/>
          </a:xfrm>
        </p:spPr>
        <p:txBody>
          <a:bodyPr>
            <a:noAutofit/>
          </a:bodyPr>
          <a:lstStyle/>
          <a:p>
            <a:r>
              <a:rPr lang="en-US" sz="7200" dirty="0"/>
              <a:t>Assessing the new SUNY GE: The good, the bad, and </a:t>
            </a:r>
          </a:p>
          <a:p>
            <a:r>
              <a:rPr lang="en-US" sz="7200" dirty="0"/>
              <a:t>the ugly.</a:t>
            </a:r>
          </a:p>
          <a:p>
            <a:endParaRPr lang="en-US" sz="7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7" y="308012"/>
            <a:ext cx="1933845" cy="1028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117" y="5188432"/>
            <a:ext cx="2699845" cy="13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529" y="2133600"/>
            <a:ext cx="10972471" cy="4099035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Faculty and committee processes and procedures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Adoption of DEISJ courses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Course and program-level assessment modifications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DEISJ rubric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7" y="308012"/>
            <a:ext cx="1933845" cy="1028844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219529" y="577468"/>
            <a:ext cx="8386926" cy="1167249"/>
          </a:xfrm>
        </p:spPr>
        <p:txBody>
          <a:bodyPr>
            <a:noAutofit/>
          </a:bodyPr>
          <a:lstStyle/>
          <a:p>
            <a:r>
              <a:rPr lang="en-US" sz="4400" dirty="0"/>
              <a:t>Hitting the ground running with the General Education Framework </a:t>
            </a:r>
          </a:p>
        </p:txBody>
      </p:sp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03877" y="2090358"/>
            <a:ext cx="5292123" cy="429467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j-lt"/>
              </a:rPr>
              <a:t>SUNY Canton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S22 – Existing courses identified.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S22 – Approval process determined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F22 – New courses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F22 – Curriculum changes and mapping.</a:t>
            </a:r>
            <a:endParaRPr lang="en-US" sz="4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7" y="308012"/>
            <a:ext cx="1933845" cy="102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918" y="0"/>
            <a:ext cx="9349116" cy="2701159"/>
          </a:xfrm>
        </p:spPr>
        <p:txBody>
          <a:bodyPr>
            <a:normAutofit/>
          </a:bodyPr>
          <a:lstStyle/>
          <a:p>
            <a:r>
              <a:rPr lang="en-US" dirty="0"/>
              <a:t>Faculty and committee processes and procedures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6211614" y="2090358"/>
            <a:ext cx="5538952" cy="429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+mj-lt"/>
              </a:rPr>
              <a:t>Fulton-Montgomery 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SP22 – Introduce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F22 - Faculty id courses, id DEISJ w/in academic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SP23 – Curriculum changes and mapping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Shared governance approval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+mj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7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9491" y="1638413"/>
            <a:ext cx="5292123" cy="429467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j-lt"/>
              </a:rPr>
              <a:t>SUNY Canton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Faculty propose courses.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Vetted through ad hoc consisting of Assessment and Diversity Specialists.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Moved to normal shared governance approval process</a:t>
            </a:r>
          </a:p>
          <a:p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7" y="308012"/>
            <a:ext cx="1933845" cy="102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491" y="0"/>
            <a:ext cx="9275543" cy="2121889"/>
          </a:xfrm>
        </p:spPr>
        <p:txBody>
          <a:bodyPr>
            <a:normAutofit/>
          </a:bodyPr>
          <a:lstStyle/>
          <a:p>
            <a:r>
              <a:rPr lang="en-US" dirty="0"/>
              <a:t>Adoption of DEISJ courses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6211614" y="1638413"/>
            <a:ext cx="5580993" cy="429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+mj-lt"/>
              </a:rPr>
              <a:t>Fulton-Montgomery 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Faculty identify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Assessment/GELO consultation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Academic division propose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Shared governance</a:t>
            </a:r>
          </a:p>
        </p:txBody>
      </p:sp>
    </p:spTree>
    <p:extLst>
      <p:ext uri="{BB962C8B-B14F-4D97-AF65-F5344CB8AC3E}">
        <p14:creationId xmlns:p14="http://schemas.microsoft.com/office/powerpoint/2010/main" val="289029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_Bold_Block_01_MS_v5" id="{AA60D5CE-876A-47D1-9228-3D76491083AD}" vid="{07E49AEA-13A3-4305-88B7-82B9D72D09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60C99C-4D9A-4DAB-AA53-E488AEBCAE16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D1F562-76A4-4CE4-B3CA-758D572E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0</TotalTime>
  <Words>477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Enhancing Excellence in Assessment</vt:lpstr>
      <vt:lpstr>Agenda</vt:lpstr>
      <vt:lpstr>Introductions</vt:lpstr>
      <vt:lpstr>Outcomes</vt:lpstr>
      <vt:lpstr>PowerPoint Presentation</vt:lpstr>
      <vt:lpstr>Hitting the ground running with the General Education Framework </vt:lpstr>
      <vt:lpstr>Faculty and committee processes and procedures </vt:lpstr>
      <vt:lpstr>Adoption of DEISJ courses </vt:lpstr>
      <vt:lpstr>Course and program-level assessment modifications</vt:lpstr>
      <vt:lpstr>DEISJ Rubric</vt:lpstr>
      <vt:lpstr>5 minute 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2022-11-04T14:10:39Z</dcterms:created>
  <dcterms:modified xsi:type="dcterms:W3CDTF">2022-11-15T16:12:49Z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