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9"/>
  </p:notesMasterIdLst>
  <p:sldIdLst>
    <p:sldId id="303" r:id="rId2"/>
    <p:sldId id="257" r:id="rId3"/>
    <p:sldId id="259" r:id="rId4"/>
    <p:sldId id="260" r:id="rId5"/>
    <p:sldId id="261" r:id="rId6"/>
    <p:sldId id="262" r:id="rId7"/>
    <p:sldId id="264" r:id="rId8"/>
    <p:sldId id="298" r:id="rId9"/>
    <p:sldId id="265" r:id="rId10"/>
    <p:sldId id="266" r:id="rId11"/>
    <p:sldId id="269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99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6" r:id="rId35"/>
    <p:sldId id="300" r:id="rId36"/>
    <p:sldId id="302" r:id="rId37"/>
    <p:sldId id="301" r:id="rId3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0FE"/>
    <a:srgbClr val="CADFFE"/>
    <a:srgbClr val="CDFFF7"/>
    <a:srgbClr val="268719"/>
    <a:srgbClr val="000000"/>
    <a:srgbClr val="17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728" y="-3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6437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983873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983873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9cd5c4eb2_1_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29cd5c4eb2_1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29cd5c4eb2_1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9cd5c4eb2_1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29cd5c4eb2_1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9cd5c4eb2_1_7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g29cd5c4eb2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Google Shape;160;g29cd5c4eb2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9cd5c4eb2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9cd5c4eb2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g29cd5c4eb2_1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9cd5c4eb2_1_8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29cd5c4eb2_1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Google Shape;174;g29cd5c4eb2_1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9cd5c4eb2_1_9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29cd5c4eb2_1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1" name="Google Shape;181;g29cd5c4eb2_1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9cd5c4eb2_1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29cd5c4eb2_1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g29cd5c4eb2_1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a638504c4_0_4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a638504c4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2" name="Google Shape;202;g2a638504c4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9cd5c4eb2_1_1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29cd5c4eb2_1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g29cd5c4eb2_1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9cd5c4eb2_1_1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29cd5c4eb2_1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g29cd5c4eb2_1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cd5c4eb2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29cd5c4eb2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9cd5c4eb2_1_1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29cd5c4eb2_1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9" name="Google Shape;219;g29cd5c4eb2_1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9cd5c4eb2_1_1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g29cd5c4eb2_1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Google Shape;226;g29cd5c4eb2_1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9cd5c4eb2_1_1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g29cd5c4eb2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g29cd5c4eb2_1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9cd5c4eb2_1_1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g29cd5c4eb2_1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Google Shape;243;g29cd5c4eb2_1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9cd5c4eb2_1_1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29cd5c4eb2_1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Google Shape;250;g29cd5c4eb2_1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9cd5c4eb2_1_1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29cd5c4eb2_1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4" name="Google Shape;264;g29cd5c4eb2_1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9cd5c4eb2_1_1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9cd5c4eb2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g29cd5c4eb2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9cd5c4eb2_1_17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g29cd5c4eb2_1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8" name="Google Shape;278;g29cd5c4eb2_1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9cd5c4eb2_1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g29cd5c4eb2_1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9cd5c4eb2_1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g29cd5c4eb2_1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638504c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2a638504c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9cd5c4eb2_1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g29cd5c4eb2_1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9cd5c4eb2_1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g29cd5c4eb2_1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9cd5c4eb2_1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g29cd5c4eb2_1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9cd5c4eb2_1_20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29cd5c4eb2_1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5" name="Google Shape;315;g29cd5c4eb2_1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9cd5c4eb2_1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g29cd5c4eb2_1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6" name="Google Shape;336;g29cd5c4eb2_1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9cd5c4eb2_1_2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g29cd5c4eb2_1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6" name="Google Shape;336;g29cd5c4eb2_1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cd5c4eb2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29cd5c4eb2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983873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983873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cd5c4eb2_1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29cd5c4eb2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4" name="Google Shape;84;g29cd5c4eb2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cd5c4eb2_1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29cd5c4eb2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2" name="Google Shape;92;g29cd5c4eb2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9cd5c4eb2_1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29cd5c4eb2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9" name="Google Shape;99;g29cd5c4eb2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9cd5c4eb2_1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29cd5c4eb2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g29cd5c4eb2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cd5c4eb2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29cd5c4eb2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cd5c4eb2_1_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29cd5c4eb2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g29cd5c4eb2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612775" y="437030"/>
            <a:ext cx="7918500" cy="5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  <a:defRPr sz="4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988358" y="1533525"/>
            <a:ext cx="7167300" cy="30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4330" algn="l" rtl="0"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80"/>
              <a:buFont typeface="Noto Sans Symbols"/>
              <a:buChar char="✱"/>
              <a:defRPr sz="2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Char char="✱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1469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20"/>
              <a:buFont typeface="Noto Sans Symbols"/>
              <a:buChar char="✱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31469" algn="l" rtl="0">
              <a:spcBef>
                <a:spcPts val="1600"/>
              </a:spcBef>
              <a:spcAft>
                <a:spcPts val="0"/>
              </a:spcAft>
              <a:buClr>
                <a:srgbClr val="939EBE"/>
              </a:buClr>
              <a:buSzPts val="1620"/>
              <a:buFont typeface="Noto Sans Symbols"/>
              <a:buChar char="✱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3147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20"/>
              <a:buFont typeface="Noto Sans Symbols"/>
              <a:buChar char="✱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55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55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556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55600" algn="l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457200" y="4706471"/>
            <a:ext cx="1600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2205318" y="4706471"/>
            <a:ext cx="564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077200" y="4706471"/>
            <a:ext cx="609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rgbClr val="CDE0F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www.suny.edu/sunyrti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tinyurl.com/coursecontex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tinyurl.com/coursegoals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erc.carleton.edu/NAGTWorkshops/coursedesign/tutorial/index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tinyurl.com/coursegoals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Relationship Id="rId3" Type="http://schemas.openxmlformats.org/officeDocument/2006/relationships/hyperlink" Target="mailto:chris.price@suny.edu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www.suny.edu/sunyrti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en.wikipedia.org/wiki/Goa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Designing Course Goals</a:t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3" name="Picture 4" descr="SUNY Remote Teaching Institute: Practical Course Design Webinar Series Logo">
            <a:extLst>
              <a:ext uri="{FF2B5EF4-FFF2-40B4-BE49-F238E27FC236}">
                <a16:creationId xmlns:a16="http://schemas.microsoft.com/office/drawing/2014/main" xmlns="" id="{F77C555A-5C4E-441C-ACD3-CE6653DCCA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-1" y="10"/>
            <a:ext cx="9144001" cy="68579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54000" y="1318485"/>
            <a:ext cx="954314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/>
            </a:r>
            <a:br>
              <a:rPr lang="en-US" sz="3200" dirty="0"/>
            </a:br>
            <a:r>
              <a:rPr lang="en-US" sz="2400" u="sng" dirty="0">
                <a:hlinkClick r:id="rId4"/>
              </a:rPr>
              <a:t>https://www.suny.edu/sunyrti</a:t>
            </a:r>
            <a:endParaRPr lang="en-US" sz="2400" dirty="0"/>
          </a:p>
          <a:p>
            <a:r>
              <a:rPr lang="en-US" sz="3200" dirty="0"/>
              <a:t> </a:t>
            </a:r>
            <a:endParaRPr lang="en-US" sz="3200" dirty="0" smtClean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32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Rethinking Your Student Learning Goals</a:t>
            </a:r>
          </a:p>
          <a:p>
            <a:pPr algn="ctr"/>
            <a:endParaRPr lang="en-US" sz="3200" dirty="0" smtClean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0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Chris Price, Academic Programs Manager</a:t>
            </a:r>
          </a:p>
          <a:p>
            <a:pPr algn="ctr"/>
            <a:r>
              <a:rPr lang="en-US" sz="20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SUNY Center for Professional Development</a:t>
            </a:r>
          </a:p>
          <a:p>
            <a:pPr algn="ctr"/>
            <a:r>
              <a:rPr lang="en-US" sz="2000" dirty="0" err="1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err="1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hris.price@suny.edu</a:t>
            </a:r>
            <a:endParaRPr lang="en-US" sz="2000" dirty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3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462967" y="499623"/>
            <a:ext cx="7844334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</a:t>
            </a:r>
            <a:r>
              <a:rPr lang="en-US" sz="3780" b="0" i="0" u="none" strike="noStrike" cap="none" dirty="0" smtClean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r>
              <a:rPr lang="en" sz="3780" b="0" i="0" u="none" strike="noStrike" cap="none" dirty="0" smtClean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</a:t>
            </a: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Context and </a:t>
            </a:r>
            <a:r>
              <a:rPr lang="en" sz="3780" dirty="0">
                <a:solidFill>
                  <a:srgbClr val="1700FF"/>
                </a:solidFill>
              </a:rPr>
              <a:t>A</a:t>
            </a:r>
            <a:r>
              <a:rPr lang="en" sz="3780" b="0" i="0" u="none" strike="noStrike" cap="none" dirty="0">
                <a:solidFill>
                  <a:srgbClr val="1700FF"/>
                </a:solidFill>
                <a:sym typeface="Century Gothic"/>
              </a:rPr>
              <a:t>udience</a:t>
            </a:r>
            <a:endParaRPr dirty="0">
              <a:solidFill>
                <a:srgbClr val="1700FF"/>
              </a:solidFill>
            </a:endParaRPr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949948" y="1482479"/>
            <a:ext cx="709395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are my students?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do they need?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are the needs of the curriculum?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are the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constraints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(including instructional modality)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support structure?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title"/>
          </p:nvPr>
        </p:nvSpPr>
        <p:spPr>
          <a:xfrm>
            <a:off x="450449" y="437030"/>
            <a:ext cx="7918450" cy="59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" sz="420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Task: </a:t>
            </a:r>
            <a:r>
              <a:rPr lang="en" dirty="0">
                <a:solidFill>
                  <a:srgbClr val="1700FF"/>
                </a:solidFill>
              </a:rPr>
              <a:t>C</a:t>
            </a:r>
            <a:r>
              <a:rPr lang="en" sz="420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ontext &amp; </a:t>
            </a:r>
            <a:r>
              <a:rPr lang="en" dirty="0">
                <a:solidFill>
                  <a:srgbClr val="1700FF"/>
                </a:solidFill>
              </a:rPr>
              <a:t>C</a:t>
            </a:r>
            <a:r>
              <a:rPr lang="en" sz="4200" b="0" i="0" u="none" strike="noStrike" cap="none" dirty="0">
                <a:solidFill>
                  <a:srgbClr val="1700FF"/>
                </a:solidFill>
                <a:sym typeface="Century Gothic"/>
              </a:rPr>
              <a:t>onstraints</a:t>
            </a:r>
            <a:endParaRPr dirty="0">
              <a:solidFill>
                <a:srgbClr val="1700FF"/>
              </a:solidFill>
            </a:endParaRPr>
          </a:p>
        </p:txBody>
      </p:sp>
      <p:sp>
        <p:nvSpPr>
          <p:cNvPr id="149" name="Google Shape;149;p27"/>
          <p:cNvSpPr txBox="1">
            <a:spLocks noGrp="1"/>
          </p:cNvSpPr>
          <p:nvPr>
            <p:ph type="body" idx="1"/>
          </p:nvPr>
        </p:nvSpPr>
        <p:spPr>
          <a:xfrm>
            <a:off x="1016033" y="1367781"/>
            <a:ext cx="7682761" cy="291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dirty="0">
                <a:hlinkClick r:id="rId3"/>
              </a:rPr>
              <a:t>https://tinyurl.com/coursecontext</a:t>
            </a: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Read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through the questions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are the primary challenges posed by the context and constraints?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opportunities are presented by the context and constraints that you could take advantage of in course design?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>
            <a:spLocks noGrp="1"/>
          </p:cNvSpPr>
          <p:nvPr>
            <p:ph type="body" idx="1"/>
          </p:nvPr>
        </p:nvSpPr>
        <p:spPr>
          <a:xfrm>
            <a:off x="353300" y="1653592"/>
            <a:ext cx="8274823" cy="374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can’t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our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’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learning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them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Exposure does not guarantee learning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learn when they are actively engaged in practice, application, and problem-solving         </a:t>
            </a:r>
            <a:endParaRPr sz="22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to set course goals for the </a:t>
            </a:r>
            <a:r>
              <a:rPr lang="en" sz="2200" b="0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not the teacher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217170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chemeClr val="dk2"/>
              </a:buClr>
              <a:buSzPts val="1980"/>
              <a:buFont typeface="Noto Sans Symbols"/>
              <a:buNone/>
            </a:pPr>
            <a:endParaRPr sz="22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>
            <a:off x="353300" y="342900"/>
            <a:ext cx="8084859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40"/>
              <a:buFont typeface="Century Gothic"/>
              <a:buNone/>
            </a:pPr>
            <a:r>
              <a:rPr lang="en" sz="324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2: Setting </a:t>
            </a:r>
            <a:r>
              <a:rPr lang="en" sz="3240" dirty="0">
                <a:solidFill>
                  <a:srgbClr val="FF0000"/>
                </a:solidFill>
              </a:rPr>
              <a:t>S</a:t>
            </a:r>
            <a:r>
              <a:rPr lang="en" sz="324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tudent-</a:t>
            </a:r>
            <a:r>
              <a:rPr lang="en" sz="3240" dirty="0">
                <a:solidFill>
                  <a:srgbClr val="FF0000"/>
                </a:solidFill>
              </a:rPr>
              <a:t>F</a:t>
            </a:r>
            <a:r>
              <a:rPr lang="en" sz="324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ocused </a:t>
            </a:r>
            <a:r>
              <a:rPr lang="en" sz="3240" dirty="0">
                <a:solidFill>
                  <a:srgbClr val="FF0000"/>
                </a:solidFill>
              </a:rPr>
              <a:t>O</a:t>
            </a:r>
            <a:r>
              <a:rPr lang="en" sz="324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 </a:t>
            </a:r>
            <a:r>
              <a:rPr lang="en" sz="3240" dirty="0">
                <a:solidFill>
                  <a:srgbClr val="FF0000"/>
                </a:solidFill>
              </a:rPr>
              <a:t>G</a:t>
            </a:r>
            <a:r>
              <a:rPr lang="en" sz="3240" b="0" i="0" u="none" strike="noStrike" cap="none" dirty="0">
                <a:solidFill>
                  <a:srgbClr val="FF0000"/>
                </a:solidFill>
                <a:sym typeface="Century Gothic"/>
              </a:rPr>
              <a:t>oals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>
            <a:spLocks noGrp="1"/>
          </p:cNvSpPr>
          <p:nvPr>
            <p:ph type="title"/>
          </p:nvPr>
        </p:nvSpPr>
        <p:spPr>
          <a:xfrm>
            <a:off x="541625" y="342900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Setting </a:t>
            </a:r>
            <a:r>
              <a:rPr lang="en" sz="3200" dirty="0">
                <a:solidFill>
                  <a:srgbClr val="FF0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tudent-</a:t>
            </a:r>
            <a:r>
              <a:rPr lang="en" sz="3200" dirty="0">
                <a:solidFill>
                  <a:srgbClr val="FF0000"/>
                </a:solidFill>
              </a:rPr>
              <a:t>F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ocused</a:t>
            </a:r>
            <a:r>
              <a:rPr lang="en" sz="3200" dirty="0">
                <a:solidFill>
                  <a:srgbClr val="FF0000"/>
                </a:solidFill>
              </a:rPr>
              <a:t> O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 </a:t>
            </a:r>
            <a:r>
              <a:rPr lang="en" sz="3200" dirty="0">
                <a:solidFill>
                  <a:srgbClr val="FF0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FF0000"/>
                </a:solidFill>
                <a:sym typeface="Century Gothic"/>
              </a:rPr>
              <a:t>oals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170" name="Google Shape;170;p30"/>
          <p:cNvSpPr txBox="1">
            <a:spLocks noGrp="1"/>
          </p:cNvSpPr>
          <p:nvPr>
            <p:ph type="body" idx="1"/>
          </p:nvPr>
        </p:nvSpPr>
        <p:spPr>
          <a:xfrm>
            <a:off x="541625" y="1632750"/>
            <a:ext cx="77724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 from an art history course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Survey of art from a particular period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ctr" rtl="0"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Vs.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Enabling students to go to an art museum and evaluate technique of an unfamiliar work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evaluate an unfamiliar work in its historical context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evaluate a work in the context of a particular artistic genre/school/style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>
            <a:spLocks noGrp="1"/>
          </p:cNvSpPr>
          <p:nvPr>
            <p:ph type="title"/>
          </p:nvPr>
        </p:nvSpPr>
        <p:spPr>
          <a:xfrm>
            <a:off x="637112" y="296466"/>
            <a:ext cx="7772400" cy="789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Setting </a:t>
            </a:r>
            <a:r>
              <a:rPr lang="en" sz="3200" dirty="0">
                <a:solidFill>
                  <a:srgbClr val="FF0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tudent-</a:t>
            </a:r>
            <a:r>
              <a:rPr lang="en" sz="3200" dirty="0">
                <a:solidFill>
                  <a:srgbClr val="FF0000"/>
                </a:solidFill>
              </a:rPr>
              <a:t>F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ocused </a:t>
            </a:r>
            <a:r>
              <a:rPr lang="en" sz="3200" dirty="0">
                <a:solidFill>
                  <a:srgbClr val="FF0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 </a:t>
            </a:r>
            <a:r>
              <a:rPr lang="en" sz="3200" dirty="0">
                <a:solidFill>
                  <a:srgbClr val="FF0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FF0000"/>
                </a:solidFill>
                <a:sym typeface="Century Gothic"/>
              </a:rPr>
              <a:t>oals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177" name="Google Shape;177;p31"/>
          <p:cNvSpPr txBox="1">
            <a:spLocks noGrp="1"/>
          </p:cNvSpPr>
          <p:nvPr>
            <p:ph type="body" idx="1"/>
          </p:nvPr>
        </p:nvSpPr>
        <p:spPr>
          <a:xfrm>
            <a:off x="637100" y="1496675"/>
            <a:ext cx="7711500" cy="31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 from a bio course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Survey of topics in general biology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ctr" rtl="0"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Vs.</a:t>
            </a:r>
            <a:endParaRPr sz="20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Enabling students to evaluate claims in the popular press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seek out and evaluate information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make informed decisions about issues involving genetically-engineered crops, stem cells, DNA testing, HIV AIDS, etc.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>
            <a:spLocks noGrp="1"/>
          </p:cNvSpPr>
          <p:nvPr>
            <p:ph type="title"/>
          </p:nvPr>
        </p:nvSpPr>
        <p:spPr>
          <a:xfrm>
            <a:off x="551174" y="342900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Setting </a:t>
            </a:r>
            <a:r>
              <a:rPr lang="en" sz="3200" dirty="0">
                <a:solidFill>
                  <a:srgbClr val="FF0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tudent-</a:t>
            </a:r>
            <a:r>
              <a:rPr lang="en" sz="3200" dirty="0">
                <a:solidFill>
                  <a:srgbClr val="FF0000"/>
                </a:solidFill>
              </a:rPr>
              <a:t>F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ocused</a:t>
            </a:r>
            <a:r>
              <a:rPr lang="en" sz="3200" dirty="0">
                <a:solidFill>
                  <a:srgbClr val="FF0000"/>
                </a:solidFill>
              </a:rPr>
              <a:t> O</a:t>
            </a:r>
            <a:r>
              <a:rPr lang="en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 </a:t>
            </a:r>
            <a:r>
              <a:rPr lang="en" sz="3200" dirty="0">
                <a:solidFill>
                  <a:srgbClr val="FF0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FF0000"/>
                </a:solidFill>
                <a:sym typeface="Century Gothic"/>
              </a:rPr>
              <a:t>oals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184" name="Google Shape;184;p32"/>
          <p:cNvSpPr txBox="1">
            <a:spLocks noGrp="1"/>
          </p:cNvSpPr>
          <p:nvPr>
            <p:ph type="body" idx="1"/>
          </p:nvPr>
        </p:nvSpPr>
        <p:spPr>
          <a:xfrm>
            <a:off x="551174" y="1611260"/>
            <a:ext cx="7481485" cy="280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 from an education course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Survey of results of research on learning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ctr" rtl="0"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Vs.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Enabling students to design classroom activities for students that are consistent with educational theory and the science of learning</a:t>
            </a:r>
            <a:endParaRPr sz="20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3"/>
          <p:cNvSpPr txBox="1">
            <a:spLocks noGrp="1"/>
          </p:cNvSpPr>
          <p:nvPr>
            <p:ph type="title"/>
          </p:nvPr>
        </p:nvSpPr>
        <p:spPr>
          <a:xfrm>
            <a:off x="357556" y="494119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" sz="4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Common </a:t>
            </a:r>
            <a:r>
              <a:rPr lang="en" dirty="0">
                <a:solidFill>
                  <a:srgbClr val="FF0000"/>
                </a:solidFill>
              </a:rPr>
              <a:t>D</a:t>
            </a:r>
            <a:r>
              <a:rPr lang="en" sz="4200" b="0" i="0" u="none" strike="noStrike" cap="none" dirty="0">
                <a:solidFill>
                  <a:srgbClr val="FF0000"/>
                </a:solidFill>
                <a:sym typeface="Century Gothic"/>
              </a:rPr>
              <a:t>enominator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1" name="Google Shape;191;p33"/>
          <p:cNvSpPr txBox="1">
            <a:spLocks noGrp="1"/>
          </p:cNvSpPr>
          <p:nvPr>
            <p:ph type="body" idx="1"/>
          </p:nvPr>
        </p:nvSpPr>
        <p:spPr>
          <a:xfrm>
            <a:off x="357556" y="1460875"/>
            <a:ext cx="8481644" cy="33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✱"/>
            </a:pPr>
            <a:r>
              <a:rPr lang="en" sz="26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</a:t>
            </a:r>
            <a:r>
              <a:rPr lang="en" sz="26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sorts of things do </a:t>
            </a:r>
            <a:r>
              <a:rPr lang="en" sz="2600" b="0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</a:t>
            </a:r>
            <a:r>
              <a:rPr lang="en" sz="26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simply because you are a professional in your discipline?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Physicist: predict outcomes based on calculations from physics principles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Art historian: assess works of art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Historian: interpret historical account in light of the source of information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English professor: critical reading of prose/poetry 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217170" algn="l" rtl="0">
              <a:spcBef>
                <a:spcPts val="2200"/>
              </a:spcBef>
              <a:spcAft>
                <a:spcPts val="1600"/>
              </a:spcAft>
              <a:buClr>
                <a:schemeClr val="dk2"/>
              </a:buClr>
              <a:buSzPts val="1980"/>
              <a:buFont typeface="Noto Sans Symbols"/>
              <a:buNone/>
            </a:pPr>
            <a:endParaRPr sz="22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5"/>
          <p:cNvSpPr txBox="1">
            <a:spLocks noGrp="1"/>
          </p:cNvSpPr>
          <p:nvPr>
            <p:ph type="title"/>
          </p:nvPr>
        </p:nvSpPr>
        <p:spPr>
          <a:xfrm>
            <a:off x="553739" y="355997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" sz="4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Task: What do </a:t>
            </a:r>
            <a:r>
              <a:rPr lang="en" sz="4200" b="0" i="1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</a:t>
            </a:r>
            <a:r>
              <a:rPr lang="en" sz="4200" b="0" i="0" u="none" strike="noStrike" cap="none" dirty="0">
                <a:solidFill>
                  <a:srgbClr val="FF0000"/>
                </a:solidFill>
                <a:sym typeface="Century Gothic"/>
              </a:rPr>
              <a:t> do?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05" name="Google Shape;205;p35"/>
          <p:cNvSpPr txBox="1">
            <a:spLocks noGrp="1"/>
          </p:cNvSpPr>
          <p:nvPr>
            <p:ph type="body" idx="1"/>
          </p:nvPr>
        </p:nvSpPr>
        <p:spPr>
          <a:xfrm>
            <a:off x="466928" y="0"/>
            <a:ext cx="8410866" cy="29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SzPts val="2160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SzPts val="2160"/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en-US" sz="2400" dirty="0" err="1">
                <a:solidFill>
                  <a:srgbClr val="000000"/>
                </a:solidFill>
                <a:hlinkClick r:id="rId3"/>
              </a:rPr>
              <a:t>tinyurl.com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hlinkClick r:id="rId3"/>
              </a:rPr>
              <a:t>coursegoals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SzPts val="2160"/>
            </a:pPr>
            <a:r>
              <a:rPr lang="en-US" sz="2400" dirty="0" smtClean="0">
                <a:solidFill>
                  <a:srgbClr val="000000"/>
                </a:solidFill>
              </a:rPr>
              <a:t>Your </a:t>
            </a:r>
            <a:r>
              <a:rPr lang="en-US" sz="2400" dirty="0">
                <a:solidFill>
                  <a:srgbClr val="000000"/>
                </a:solidFill>
              </a:rPr>
              <a:t>course should enable your students, at appropriate level, to </a:t>
            </a:r>
            <a:r>
              <a:rPr lang="en-US" sz="2400" i="1" dirty="0">
                <a:solidFill>
                  <a:srgbClr val="000000"/>
                </a:solidFill>
              </a:rPr>
              <a:t>do</a:t>
            </a:r>
            <a:r>
              <a:rPr lang="en-US" sz="2400" dirty="0">
                <a:solidFill>
                  <a:srgbClr val="000000"/>
                </a:solidFill>
              </a:rPr>
              <a:t> what you do in your discipline, not just expose them to what you </a:t>
            </a:r>
            <a:r>
              <a:rPr lang="en-US" sz="2400" dirty="0" smtClean="0">
                <a:solidFill>
                  <a:srgbClr val="000000"/>
                </a:solidFill>
              </a:rPr>
              <a:t>know</a:t>
            </a:r>
            <a:endParaRPr lang="en-US" sz="2400" b="0" i="0" u="none" strike="noStrike" cap="none" dirty="0" smtClean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Noto Sans Symbols"/>
              <a:buChar char="✱"/>
            </a:pP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Start by answering one or both of the following questions: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context of general course topic, what do </a:t>
            </a:r>
            <a:r>
              <a:rPr lang="en" sz="2000" b="0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do? What does analyze, evaluate, etc. involve?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Alternatively, what is unique about your </a:t>
            </a:r>
            <a:r>
              <a:rPr lang="en" sz="2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worldview/the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view of your discipline?</a:t>
            </a:r>
            <a:endParaRPr sz="18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>
            <a:spLocks noGrp="1"/>
          </p:cNvSpPr>
          <p:nvPr>
            <p:ph type="title"/>
          </p:nvPr>
        </p:nvSpPr>
        <p:spPr>
          <a:xfrm>
            <a:off x="558800" y="361950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dirty="0">
                <a:solidFill>
                  <a:srgbClr val="008000"/>
                </a:solidFill>
              </a:rPr>
              <a:t>L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ower</a:t>
            </a:r>
            <a:r>
              <a:rPr lang="en" sz="3200" dirty="0">
                <a:solidFill>
                  <a:srgbClr val="008000"/>
                </a:solidFill>
              </a:rPr>
              <a:t> </a:t>
            </a:r>
            <a:r>
              <a:rPr lang="en" sz="3200" dirty="0" smtClean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</a:t>
            </a:r>
            <a:r>
              <a:rPr lang="en-US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vs. Higher Order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kill</a:t>
            </a:r>
            <a:r>
              <a:rPr lang="en" sz="3200" dirty="0">
                <a:solidFill>
                  <a:srgbClr val="008000"/>
                </a:solidFill>
              </a:rPr>
              <a:t> Goals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12" name="Google Shape;212;p36"/>
          <p:cNvSpPr txBox="1">
            <a:spLocks noGrp="1"/>
          </p:cNvSpPr>
          <p:nvPr>
            <p:ph type="body" idx="1"/>
          </p:nvPr>
        </p:nvSpPr>
        <p:spPr>
          <a:xfrm>
            <a:off x="558800" y="1552298"/>
            <a:ext cx="7998265" cy="31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-US" dirty="0" smtClean="0">
                <a:solidFill>
                  <a:srgbClr val="000000"/>
                </a:solidFill>
              </a:rPr>
              <a:t>From Bloom’s Taxonomy (because you can’t avoid all the </a:t>
            </a:r>
            <a:r>
              <a:rPr lang="en-US" dirty="0" err="1" smtClean="0">
                <a:solidFill>
                  <a:srgbClr val="000000"/>
                </a:solidFill>
              </a:rPr>
              <a:t>jargony</a:t>
            </a:r>
            <a:r>
              <a:rPr lang="en-US" dirty="0" smtClean="0">
                <a:solidFill>
                  <a:srgbClr val="000000"/>
                </a:solidFill>
              </a:rPr>
              <a:t> pedagogical stuff)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-US" dirty="0" smtClean="0">
                <a:solidFill>
                  <a:srgbClr val="000000"/>
                </a:solidFill>
              </a:rPr>
              <a:t>In all disciplines the purpose of lower order skills are to accomplish tasks that also require higher order thinking skills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-US" dirty="0" smtClean="0">
                <a:solidFill>
                  <a:srgbClr val="000000"/>
                </a:solidFill>
              </a:rPr>
              <a:t>We can set higher order learning goals in courses at all levels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>
            <a:spLocks noGrp="1"/>
          </p:cNvSpPr>
          <p:nvPr>
            <p:ph type="title"/>
          </p:nvPr>
        </p:nvSpPr>
        <p:spPr>
          <a:xfrm>
            <a:off x="558800" y="361950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dirty="0">
                <a:solidFill>
                  <a:srgbClr val="008000"/>
                </a:solidFill>
              </a:rPr>
              <a:t>L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ower</a:t>
            </a:r>
            <a:r>
              <a:rPr lang="en" sz="3200" dirty="0">
                <a:solidFill>
                  <a:srgbClr val="008000"/>
                </a:solidFill>
              </a:rPr>
              <a:t> 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kill</a:t>
            </a:r>
            <a:r>
              <a:rPr lang="en" sz="3200" dirty="0">
                <a:solidFill>
                  <a:srgbClr val="008000"/>
                </a:solidFill>
              </a:rPr>
              <a:t> Goals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12" name="Google Shape;212;p36"/>
          <p:cNvSpPr txBox="1">
            <a:spLocks noGrp="1"/>
          </p:cNvSpPr>
          <p:nvPr>
            <p:ph type="body" idx="1"/>
          </p:nvPr>
        </p:nvSpPr>
        <p:spPr>
          <a:xfrm>
            <a:off x="977900" y="1564990"/>
            <a:ext cx="6934200" cy="31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Knowledge, comprehension, application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3" name="Google Shape;213;p36"/>
          <p:cNvSpPr txBox="1"/>
          <p:nvPr/>
        </p:nvSpPr>
        <p:spPr>
          <a:xfrm>
            <a:off x="3251422" y="2141186"/>
            <a:ext cx="1982788" cy="199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explain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describe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paraphrase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6"/>
          <p:cNvSpPr txBox="1"/>
          <p:nvPr/>
        </p:nvSpPr>
        <p:spPr>
          <a:xfrm>
            <a:off x="866926" y="2141186"/>
            <a:ext cx="1725613" cy="199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list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recognize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6"/>
          <p:cNvSpPr txBox="1"/>
          <p:nvPr/>
        </p:nvSpPr>
        <p:spPr>
          <a:xfrm>
            <a:off x="5905500" y="2141186"/>
            <a:ext cx="1587500" cy="199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calculate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mix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prepare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11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718775" y="395455"/>
            <a:ext cx="7918500" cy="5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n>
                  <a:solidFill>
                    <a:schemeClr val="accent5"/>
                  </a:solidFill>
                </a:ln>
                <a:solidFill>
                  <a:srgbClr val="1700FF"/>
                </a:solidFill>
              </a:rPr>
              <a:t>Rethinking Your Student Learning Goals</a:t>
            </a: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12975" y="1044976"/>
            <a:ext cx="8424300" cy="3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Session Goals: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>
                <a:solidFill>
                  <a:srgbClr val="000000"/>
                </a:solidFill>
              </a:rPr>
              <a:t>How are student-centered learning goals different than student learning objectives or outcomes</a:t>
            </a:r>
            <a:r>
              <a:rPr lang="en-US" sz="2800" dirty="0" smtClean="0">
                <a:solidFill>
                  <a:srgbClr val="000000"/>
                </a:solidFill>
              </a:rPr>
              <a:t>?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What do student-centered learning goals look like?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How can you create learning goals that are flexible, learner-centered, and in alignment with what those in your discipline do?</a:t>
            </a:r>
          </a:p>
          <a:p>
            <a:pPr indent="-45720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endParaRPr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>
            <a:spLocks noGrp="1"/>
          </p:cNvSpPr>
          <p:nvPr>
            <p:ph type="title"/>
          </p:nvPr>
        </p:nvSpPr>
        <p:spPr>
          <a:xfrm>
            <a:off x="541059" y="135616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Examples of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</a:t>
            </a:r>
            <a:r>
              <a:rPr lang="en" sz="3200" dirty="0">
                <a:solidFill>
                  <a:srgbClr val="008000"/>
                </a:solidFill>
              </a:rPr>
              <a:t>I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nvolving </a:t>
            </a:r>
            <a:r>
              <a:rPr lang="en" sz="3200" dirty="0">
                <a:solidFill>
                  <a:srgbClr val="008000"/>
                </a:solidFill>
              </a:rPr>
              <a:t>L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ower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kills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22" name="Google Shape;222;p37"/>
          <p:cNvSpPr txBox="1">
            <a:spLocks noGrp="1"/>
          </p:cNvSpPr>
          <p:nvPr>
            <p:ph type="body" idx="1"/>
          </p:nvPr>
        </p:nvSpPr>
        <p:spPr>
          <a:xfrm>
            <a:off x="376050" y="1275000"/>
            <a:ext cx="8102400" cy="3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200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the end of this course, I want students to be able to: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 the major contributing factors in the spread of disease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common rocks and minerals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Recognize examples of erosional and depositional glacial landforms on a topographic map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Cite examples of poor land use practice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 the </a:t>
            </a:r>
            <a:r>
              <a:rPr lang="en-US" sz="1800" dirty="0" smtClean="0">
                <a:solidFill>
                  <a:srgbClr val="000000"/>
                </a:solidFill>
              </a:rPr>
              <a:t>causes of demographic change</a:t>
            </a: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Calculate </a:t>
            </a: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standard deviation for a set of data</a:t>
            </a:r>
            <a:endParaRPr sz="1800" dirty="0">
              <a:solidFill>
                <a:srgbClr val="000000"/>
              </a:solidFill>
            </a:endParaRPr>
          </a:p>
          <a:p>
            <a:pPr marL="342900" marR="0" lvl="0" indent="-33147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While some of these goals involve a deeper level of knowledge and understanding than others, the goals are largely reiterative</a:t>
            </a:r>
            <a:endParaRPr sz="18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1600"/>
              </a:spcAft>
              <a:buClr>
                <a:srgbClr val="939EBE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"/>
          <p:cNvSpPr txBox="1">
            <a:spLocks noGrp="1"/>
          </p:cNvSpPr>
          <p:nvPr>
            <p:ph type="title"/>
          </p:nvPr>
        </p:nvSpPr>
        <p:spPr>
          <a:xfrm>
            <a:off x="417494" y="288804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dirty="0">
                <a:solidFill>
                  <a:srgbClr val="008000"/>
                </a:solidFill>
              </a:rPr>
              <a:t>H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igher</a:t>
            </a:r>
            <a:r>
              <a:rPr lang="en" sz="3200" dirty="0">
                <a:solidFill>
                  <a:srgbClr val="008000"/>
                </a:solidFill>
              </a:rPr>
              <a:t> Or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kill</a:t>
            </a:r>
            <a:r>
              <a:rPr lang="en" sz="3200" dirty="0">
                <a:solidFill>
                  <a:srgbClr val="008000"/>
                </a:solidFill>
              </a:rPr>
              <a:t> Goals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29" name="Google Shape;229;p38"/>
          <p:cNvSpPr txBox="1">
            <a:spLocks noGrp="1"/>
          </p:cNvSpPr>
          <p:nvPr>
            <p:ph type="body" idx="1"/>
          </p:nvPr>
        </p:nvSpPr>
        <p:spPr>
          <a:xfrm>
            <a:off x="732138" y="1410838"/>
            <a:ext cx="7679700" cy="30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Analysis, synthesis, evaluation, some types of application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0" name="Google Shape;230;p38"/>
          <p:cNvSpPr txBox="1"/>
          <p:nvPr/>
        </p:nvSpPr>
        <p:spPr>
          <a:xfrm>
            <a:off x="3586776" y="2251893"/>
            <a:ext cx="1528800" cy="19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predict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interpret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evaluate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8"/>
          <p:cNvSpPr txBox="1"/>
          <p:nvPr/>
        </p:nvSpPr>
        <p:spPr>
          <a:xfrm>
            <a:off x="1173050" y="2199668"/>
            <a:ext cx="1666800" cy="19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derive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formulate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/>
        </p:nvSpPr>
        <p:spPr>
          <a:xfrm>
            <a:off x="5519025" y="2313768"/>
            <a:ext cx="1863600" cy="19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analyze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synthesize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create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>
            <a:spLocks noGrp="1"/>
          </p:cNvSpPr>
          <p:nvPr>
            <p:ph type="title"/>
          </p:nvPr>
        </p:nvSpPr>
        <p:spPr>
          <a:xfrm>
            <a:off x="685811" y="161325"/>
            <a:ext cx="7772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Examples of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</a:t>
            </a:r>
            <a:r>
              <a:rPr lang="en" sz="3200" dirty="0">
                <a:solidFill>
                  <a:srgbClr val="008000"/>
                </a:solidFill>
              </a:rPr>
              <a:t>I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nvolving </a:t>
            </a:r>
            <a:r>
              <a:rPr lang="en" sz="3200" dirty="0">
                <a:solidFill>
                  <a:srgbClr val="008000"/>
                </a:solidFill>
              </a:rPr>
              <a:t>H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igher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kills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39" name="Google Shape;239;p39"/>
          <p:cNvSpPr txBox="1">
            <a:spLocks noGrp="1"/>
          </p:cNvSpPr>
          <p:nvPr>
            <p:ph type="body" idx="1"/>
          </p:nvPr>
        </p:nvSpPr>
        <p:spPr>
          <a:xfrm>
            <a:off x="385625" y="1539650"/>
            <a:ext cx="8428800" cy="3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2004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the end of this course, I want students to be able to: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an informed decision about a controversial topic, other than those covered in class, involving ___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Collect and analyze data in order to ___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Design models of ___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Solve unfamiliar problems in ____ 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Find and evaluate information/data on ____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Predict the outcome of ____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 txBox="1">
            <a:spLocks noGrp="1"/>
          </p:cNvSpPr>
          <p:nvPr>
            <p:ph type="title"/>
          </p:nvPr>
        </p:nvSpPr>
        <p:spPr>
          <a:xfrm>
            <a:off x="599673" y="285750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Examples of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</a:t>
            </a:r>
            <a:r>
              <a:rPr lang="en" sz="3200" dirty="0">
                <a:solidFill>
                  <a:srgbClr val="008000"/>
                </a:solidFill>
              </a:rPr>
              <a:t>I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nvolving </a:t>
            </a:r>
            <a:r>
              <a:rPr lang="en" sz="3200" dirty="0">
                <a:solidFill>
                  <a:srgbClr val="008000"/>
                </a:solidFill>
              </a:rPr>
              <a:t>H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igher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kills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46" name="Google Shape;246;p40"/>
          <p:cNvSpPr txBox="1">
            <a:spLocks noGrp="1"/>
          </p:cNvSpPr>
          <p:nvPr>
            <p:ph type="body" idx="1"/>
          </p:nvPr>
        </p:nvSpPr>
        <p:spPr>
          <a:xfrm>
            <a:off x="460175" y="1432041"/>
            <a:ext cx="8051400" cy="3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Noto Sans Symbols"/>
              <a:buChar char="✱"/>
            </a:pP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the end of this course, I want students to be able to: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Develop and test age-appropriate lesson plans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Analyze an unfamiliar epidemic (which is different </a:t>
            </a:r>
            <a:r>
              <a:rPr lang="en" sz="2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</a:t>
            </a:r>
            <a:r>
              <a:rPr lang="en" sz="2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recalling those covered in class)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Evaluate the historical context of an unfamiliar event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data from recent Mars missions to re-evaluate older hypotheses about Mars geologic processes and history/evolution</a:t>
            </a:r>
            <a:endParaRPr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Frame a hypothesis and formulate a research plan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>
            <a:spLocks noGrp="1"/>
          </p:cNvSpPr>
          <p:nvPr>
            <p:ph type="title"/>
          </p:nvPr>
        </p:nvSpPr>
        <p:spPr>
          <a:xfrm>
            <a:off x="587101" y="228600"/>
            <a:ext cx="7892075" cy="90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dirty="0" smtClean="0">
                <a:solidFill>
                  <a:srgbClr val="008000"/>
                </a:solidFill>
              </a:rPr>
              <a:t>H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igher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-US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kills</a:t>
            </a:r>
            <a:r>
              <a:rPr lang="en-US" sz="3200" b="0" i="0" u="none" strike="noStrike" cap="none" dirty="0" smtClean="0">
                <a:solidFill>
                  <a:srgbClr val="008000"/>
                </a:solidFill>
                <a:sym typeface="Century Gothic"/>
              </a:rPr>
              <a:t> Goals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53" name="Google Shape;253;p41"/>
          <p:cNvSpPr txBox="1">
            <a:spLocks noGrp="1"/>
          </p:cNvSpPr>
          <p:nvPr>
            <p:ph type="body" idx="1"/>
          </p:nvPr>
        </p:nvSpPr>
        <p:spPr>
          <a:xfrm>
            <a:off x="356176" y="1132285"/>
            <a:ext cx="8235827" cy="346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makes the higher order goals different from the lower order goals is that they are analytical, rather than reiterative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is on new and different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situations</a:t>
            </a:r>
            <a:endParaRPr lang="en-US"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dirty="0" smtClean="0">
                <a:solidFill>
                  <a:srgbClr val="000000"/>
                </a:solidFill>
              </a:rPr>
              <a:t>Emphasis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 on transitive nature of skills, abilities, knowledge, and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understandin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-US" dirty="0" smtClean="0">
                <a:solidFill>
                  <a:srgbClr val="000000"/>
                </a:solidFill>
              </a:rPr>
              <a:t>Different paths &amp; benchmarks possible for these goals</a:t>
            </a:r>
            <a:endParaRPr lang="en-US" sz="2200" b="0" i="0" u="none" strike="noStrike" cap="none" dirty="0" smtClean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3"/>
          <p:cNvSpPr txBox="1">
            <a:spLocks noGrp="1"/>
          </p:cNvSpPr>
          <p:nvPr>
            <p:ph type="title"/>
          </p:nvPr>
        </p:nvSpPr>
        <p:spPr>
          <a:xfrm>
            <a:off x="147100" y="436400"/>
            <a:ext cx="86004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80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with </a:t>
            </a:r>
            <a:r>
              <a:rPr lang="en" sz="3200" dirty="0">
                <a:solidFill>
                  <a:srgbClr val="008000"/>
                </a:solidFill>
              </a:rPr>
              <a:t>H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igher</a:t>
            </a:r>
            <a:r>
              <a:rPr lang="en" sz="3200" dirty="0">
                <a:solidFill>
                  <a:srgbClr val="008000"/>
                </a:solidFill>
              </a:rPr>
              <a:t> 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rder </a:t>
            </a:r>
            <a:r>
              <a:rPr lang="en" sz="3200" dirty="0">
                <a:solidFill>
                  <a:srgbClr val="008000"/>
                </a:solidFill>
              </a:rPr>
              <a:t>T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hinking </a:t>
            </a:r>
            <a:r>
              <a:rPr lang="en" sz="3200" dirty="0">
                <a:solidFill>
                  <a:srgbClr val="008000"/>
                </a:solidFill>
              </a:rPr>
              <a:t>S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kills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67" name="Google Shape;267;p43"/>
          <p:cNvSpPr txBox="1">
            <a:spLocks noGrp="1"/>
          </p:cNvSpPr>
          <p:nvPr>
            <p:ph type="body" idx="1"/>
          </p:nvPr>
        </p:nvSpPr>
        <p:spPr>
          <a:xfrm>
            <a:off x="315104" y="1539649"/>
            <a:ext cx="8529008" cy="3107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60"/>
              <a:buFont typeface="Noto Sans Symbols"/>
              <a:buChar char="✱"/>
            </a:pPr>
            <a:r>
              <a:rPr lang="en" sz="24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Overarching goals involving lower order thinking skills are </a:t>
            </a:r>
            <a:r>
              <a:rPr lang="en" sz="2400">
                <a:solidFill>
                  <a:srgbClr val="000000"/>
                </a:solidFill>
              </a:rPr>
              <a:t>embedded</a:t>
            </a:r>
            <a:r>
              <a:rPr lang="en" sz="24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 ones involving higher order thinking skills:</a:t>
            </a:r>
            <a:endParaRPr sz="28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the end of this course, students should be able to analyze and evaluate current issues and events </a:t>
            </a: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based on their interpretations of 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comparisons between works of political theory.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4"/>
          <p:cNvSpPr txBox="1">
            <a:spLocks noGrp="1"/>
          </p:cNvSpPr>
          <p:nvPr>
            <p:ph type="title"/>
          </p:nvPr>
        </p:nvSpPr>
        <p:spPr>
          <a:xfrm>
            <a:off x="503431" y="285750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</a:t>
            </a:r>
            <a:r>
              <a:rPr lang="en" sz="3200" dirty="0">
                <a:solidFill>
                  <a:srgbClr val="008000"/>
                </a:solidFill>
              </a:rPr>
              <a:t>C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oncrete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with</a:t>
            </a:r>
            <a:r>
              <a:rPr lang="en" sz="3200" dirty="0">
                <a:solidFill>
                  <a:srgbClr val="008000"/>
                </a:solidFill>
              </a:rPr>
              <a:t> M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easurable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utcomes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74" name="Google Shape;274;p44"/>
          <p:cNvSpPr txBox="1">
            <a:spLocks noGrp="1"/>
          </p:cNvSpPr>
          <p:nvPr>
            <p:ph type="body" idx="1"/>
          </p:nvPr>
        </p:nvSpPr>
        <p:spPr>
          <a:xfrm>
            <a:off x="503431" y="1496681"/>
            <a:ext cx="8335769" cy="3468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200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Clearer path to designing a course when overarching goals are stated as specific, observable actions that students should be able to perform if they have mastered the content and skills of a course: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students to understand, analyze, and evaluate current educational policies and practices using democratic philosophies of education.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685800" marR="0" lvl="1" indent="-34290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Vs.</a:t>
            </a:r>
            <a:endParaRPr sz="180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students to understand democratic philosophies of education.</a:t>
            </a:r>
            <a:endParaRPr sz="18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5"/>
          <p:cNvSpPr txBox="1">
            <a:spLocks noGrp="1"/>
          </p:cNvSpPr>
          <p:nvPr>
            <p:ph type="title"/>
          </p:nvPr>
        </p:nvSpPr>
        <p:spPr>
          <a:xfrm>
            <a:off x="622838" y="322252"/>
            <a:ext cx="7875435" cy="1145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80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</a:t>
            </a:r>
            <a:r>
              <a:rPr lang="en" sz="3200" dirty="0">
                <a:solidFill>
                  <a:srgbClr val="008000"/>
                </a:solidFill>
              </a:rPr>
              <a:t>C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oncrete </a:t>
            </a:r>
            <a:r>
              <a:rPr lang="en" sz="3200" dirty="0">
                <a:solidFill>
                  <a:srgbClr val="008000"/>
                </a:solidFill>
              </a:rPr>
              <a:t>R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ather than </a:t>
            </a:r>
            <a:r>
              <a:rPr lang="en" sz="3200" dirty="0">
                <a:solidFill>
                  <a:srgbClr val="008000"/>
                </a:solidFill>
              </a:rPr>
              <a:t>A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bstract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oals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81" name="Google Shape;281;p45"/>
          <p:cNvSpPr txBox="1">
            <a:spLocks noGrp="1"/>
          </p:cNvSpPr>
          <p:nvPr>
            <p:ph type="body" idx="1"/>
          </p:nvPr>
        </p:nvSpPr>
        <p:spPr>
          <a:xfrm>
            <a:off x="622838" y="1654227"/>
            <a:ext cx="7999568" cy="280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Abstract goals are laudable but difficult to assess directly and difficult translate into practical course design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students to appreciate the complexity of political systems.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students to think like political scientists.</a:t>
            </a:r>
            <a:endParaRPr sz="20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6"/>
          <p:cNvSpPr txBox="1">
            <a:spLocks noGrp="1"/>
          </p:cNvSpPr>
          <p:nvPr>
            <p:ph type="title"/>
          </p:nvPr>
        </p:nvSpPr>
        <p:spPr>
          <a:xfrm>
            <a:off x="1057497" y="318077"/>
            <a:ext cx="7029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Do these goals meet our criteria?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87" name="Google Shape;287;p46"/>
          <p:cNvSpPr txBox="1">
            <a:spLocks noGrp="1"/>
          </p:cNvSpPr>
          <p:nvPr>
            <p:ph type="body" idx="1"/>
          </p:nvPr>
        </p:nvSpPr>
        <p:spPr>
          <a:xfrm>
            <a:off x="510700" y="1057273"/>
            <a:ext cx="8044800" cy="37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84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 expose my students to the history of economic thought. </a:t>
            </a:r>
            <a:endParaRPr sz="200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understand that poverty is a complex issue. </a:t>
            </a:r>
            <a:endParaRPr sz="200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be able to identify rocks and minerals.</a:t>
            </a:r>
            <a:endParaRPr sz="200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will be able to apply their knowledge of statistics to analyze reports and claims in the popular press.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7"/>
          <p:cNvSpPr txBox="1">
            <a:spLocks noGrp="1"/>
          </p:cNvSpPr>
          <p:nvPr>
            <p:ph type="title"/>
          </p:nvPr>
        </p:nvSpPr>
        <p:spPr>
          <a:xfrm>
            <a:off x="1057497" y="328427"/>
            <a:ext cx="7029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Do these goals meet our criteria?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93" name="Google Shape;293;p47"/>
          <p:cNvSpPr txBox="1">
            <a:spLocks noGrp="1"/>
          </p:cNvSpPr>
          <p:nvPr>
            <p:ph type="body" idx="1"/>
          </p:nvPr>
        </p:nvSpPr>
        <p:spPr>
          <a:xfrm>
            <a:off x="611700" y="1057273"/>
            <a:ext cx="8044800" cy="37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84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 expose my students to the history of economic thought. </a:t>
            </a:r>
            <a:r>
              <a:rPr lang="en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understand that poverty is a complex issue. </a:t>
            </a:r>
            <a:endParaRPr sz="200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be able to identify rocks and minerals.</a:t>
            </a:r>
            <a:endParaRPr sz="200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will be able to apply their knowledge of statistics to analyze reports and claims in the popular press.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212975" y="876874"/>
            <a:ext cx="8424300" cy="3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</a:endParaRPr>
          </a:p>
          <a:p>
            <a:pPr marL="342900" marR="0" lvl="0" indent="-378999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Presentation </a:t>
            </a: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adapted</a:t>
            </a:r>
            <a:r>
              <a:rPr lang="en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with permission </a:t>
            </a:r>
            <a:r>
              <a:rPr lang="en" sz="2400" dirty="0" smtClean="0">
                <a:solidFill>
                  <a:srgbClr val="000000"/>
                </a:solidFill>
              </a:rPr>
              <a:t>from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40014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“Designing Effective and Innovative Courses” 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38957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" sz="2400" b="0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http://serc.carleton.edu/NAGTWorkshops/coursedesign/tutorial/index.html</a:t>
            </a: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(Search for “Cutting Edge Course Design </a:t>
            </a: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Tutorial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 Google</a:t>
            </a: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”)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389572" algn="l" rtl="0">
              <a:lnSpc>
                <a:spcPct val="100000"/>
              </a:lnSpc>
              <a:spcBef>
                <a:spcPts val="600"/>
              </a:spcBef>
              <a:spcAft>
                <a:spcPts val="160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Barbara </a:t>
            </a: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Tewksbury, Department of Geosciences, Hamilton </a:t>
            </a: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&amp; R. Heather Macdonald, Department of Geology, College of William and Mary</a:t>
            </a: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4" name="Google Shape;67;p15"/>
          <p:cNvSpPr txBox="1">
            <a:spLocks noGrp="1"/>
          </p:cNvSpPr>
          <p:nvPr>
            <p:ph type="title"/>
          </p:nvPr>
        </p:nvSpPr>
        <p:spPr>
          <a:xfrm>
            <a:off x="688975" y="415925"/>
            <a:ext cx="7918450" cy="59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n>
                  <a:solidFill>
                    <a:schemeClr val="accent5"/>
                  </a:solidFill>
                </a:ln>
                <a:solidFill>
                  <a:srgbClr val="1700FF"/>
                </a:solidFill>
              </a:rPr>
              <a:t>Rethinking Your Student Learning Goals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8"/>
          <p:cNvSpPr txBox="1">
            <a:spLocks noGrp="1"/>
          </p:cNvSpPr>
          <p:nvPr>
            <p:ph type="title"/>
          </p:nvPr>
        </p:nvSpPr>
        <p:spPr>
          <a:xfrm>
            <a:off x="1057497" y="276477"/>
            <a:ext cx="7029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Do these goals meet our criteria?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299" name="Google Shape;299;p48"/>
          <p:cNvSpPr txBox="1">
            <a:spLocks noGrp="1"/>
          </p:cNvSpPr>
          <p:nvPr>
            <p:ph type="body" idx="1"/>
          </p:nvPr>
        </p:nvSpPr>
        <p:spPr>
          <a:xfrm>
            <a:off x="549575" y="1019539"/>
            <a:ext cx="8044800" cy="39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84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 expose my students to the history of economic thought.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understand that poverty is a complex issue.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be able to identify rocks and minerals.</a:t>
            </a:r>
            <a:endParaRPr sz="2000" dirty="0">
              <a:solidFill>
                <a:srgbClr val="000000"/>
              </a:solidFill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will be able to apply their knowledge of statistics to analyze reports and claims in the popular press.</a:t>
            </a: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9"/>
          <p:cNvSpPr txBox="1">
            <a:spLocks noGrp="1"/>
          </p:cNvSpPr>
          <p:nvPr>
            <p:ph type="title"/>
          </p:nvPr>
        </p:nvSpPr>
        <p:spPr>
          <a:xfrm>
            <a:off x="1057497" y="328427"/>
            <a:ext cx="7029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Do these goals meet our criteria?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305" name="Google Shape;305;p49"/>
          <p:cNvSpPr txBox="1">
            <a:spLocks noGrp="1"/>
          </p:cNvSpPr>
          <p:nvPr>
            <p:ph type="body" idx="1"/>
          </p:nvPr>
        </p:nvSpPr>
        <p:spPr>
          <a:xfrm>
            <a:off x="549575" y="992298"/>
            <a:ext cx="8044800" cy="3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84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 expose my students to the history of economic thought.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understand that poverty is a complex issue.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be able to identify rocks and minerals.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will be able to apply their knowledge of statistics to analyze reports and claims in the popular press.</a:t>
            </a: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50"/>
          <p:cNvSpPr txBox="1">
            <a:spLocks noGrp="1"/>
          </p:cNvSpPr>
          <p:nvPr>
            <p:ph type="title"/>
          </p:nvPr>
        </p:nvSpPr>
        <p:spPr>
          <a:xfrm>
            <a:off x="1057497" y="390777"/>
            <a:ext cx="70290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Do these goals meet our criteria?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311" name="Google Shape;311;p50"/>
          <p:cNvSpPr txBox="1">
            <a:spLocks noGrp="1"/>
          </p:cNvSpPr>
          <p:nvPr>
            <p:ph type="body" idx="1"/>
          </p:nvPr>
        </p:nvSpPr>
        <p:spPr>
          <a:xfrm>
            <a:off x="549575" y="1114923"/>
            <a:ext cx="8044800" cy="3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84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to expose my students to the history of economic thought.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understand that poverty is a complex issue.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be able to identify rocks and minerals.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✖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0" indent="-458469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2000"/>
              <a:buFont typeface="Century Gothic"/>
              <a:buAutoNum type="arabicPeriod"/>
            </a:pPr>
            <a:r>
              <a:rPr lang="en" sz="2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will be able to apply their knowledge of statistics to analyze reports and claims in the popular press. </a:t>
            </a:r>
            <a:r>
              <a:rPr lang="en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1"/>
          <p:cNvSpPr txBox="1">
            <a:spLocks noGrp="1"/>
          </p:cNvSpPr>
          <p:nvPr>
            <p:ph type="title"/>
          </p:nvPr>
        </p:nvSpPr>
        <p:spPr>
          <a:xfrm>
            <a:off x="654775" y="285750"/>
            <a:ext cx="7815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Setting </a:t>
            </a:r>
            <a:r>
              <a:rPr lang="en" sz="3200" dirty="0" smtClean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</a:t>
            </a:r>
            <a:r>
              <a:rPr lang="en-US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Student Learning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for </a:t>
            </a:r>
            <a:r>
              <a:rPr lang="en" sz="3200" dirty="0">
                <a:solidFill>
                  <a:srgbClr val="008000"/>
                </a:solidFill>
              </a:rPr>
              <a:t>Y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our </a:t>
            </a:r>
            <a:r>
              <a:rPr lang="en" sz="3200" dirty="0">
                <a:solidFill>
                  <a:srgbClr val="008000"/>
                </a:solidFill>
              </a:rPr>
              <a:t>C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ourse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318" name="Google Shape;318;p51"/>
          <p:cNvSpPr txBox="1">
            <a:spLocks noGrp="1"/>
          </p:cNvSpPr>
          <p:nvPr>
            <p:ph type="body" idx="1"/>
          </p:nvPr>
        </p:nvSpPr>
        <p:spPr>
          <a:xfrm>
            <a:off x="558225" y="1352376"/>
            <a:ext cx="7911600" cy="35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student-focused goals</a:t>
            </a:r>
            <a:endParaRPr sz="2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Answer the question what do I want my students to be able to </a:t>
            </a:r>
            <a:r>
              <a:rPr lang="en" sz="22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</a:t>
            </a:r>
            <a:r>
              <a:rPr lang="en" sz="2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their strong background in order to ____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ctr" rtl="0">
              <a:spcBef>
                <a:spcPts val="600"/>
              </a:spcBef>
              <a:spcAft>
                <a:spcPts val="0"/>
              </a:spcAft>
              <a:buClr>
                <a:srgbClr val="939EBE"/>
              </a:buClr>
              <a:buSzPts val="1800"/>
              <a:buFont typeface="Noto Sans Symbols"/>
              <a:buNone/>
            </a:pP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rather than just</a:t>
            </a:r>
            <a:endParaRPr>
              <a:solidFill>
                <a:srgbClr val="000000"/>
              </a:solidFill>
            </a:endParaRPr>
          </a:p>
          <a:p>
            <a:pPr marL="6858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✱"/>
            </a:pP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want my students to </a:t>
            </a:r>
            <a:r>
              <a:rPr lang="en" sz="2000" b="0" i="1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</a:t>
            </a:r>
            <a:r>
              <a:rPr lang="en" sz="20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strong background in ____</a:t>
            </a:r>
            <a:endParaRPr>
              <a:solidFill>
                <a:srgbClr val="000000"/>
              </a:solidFill>
            </a:endParaRPr>
          </a:p>
          <a:p>
            <a:pPr marL="342900" marR="0" lvl="0" indent="-217170" algn="l" rtl="0">
              <a:spcBef>
                <a:spcPts val="2200"/>
              </a:spcBef>
              <a:spcAft>
                <a:spcPts val="1600"/>
              </a:spcAft>
              <a:buClr>
                <a:schemeClr val="dk2"/>
              </a:buClr>
              <a:buSzPts val="1980"/>
              <a:buFont typeface="Noto Sans Symbols"/>
              <a:buNone/>
            </a:pPr>
            <a:endParaRPr sz="2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4"/>
          <p:cNvSpPr txBox="1">
            <a:spLocks noGrp="1"/>
          </p:cNvSpPr>
          <p:nvPr>
            <p:ph type="title"/>
          </p:nvPr>
        </p:nvSpPr>
        <p:spPr>
          <a:xfrm>
            <a:off x="484334" y="296466"/>
            <a:ext cx="7772400" cy="789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Task: </a:t>
            </a:r>
            <a:r>
              <a:rPr lang="en" sz="3200" dirty="0">
                <a:solidFill>
                  <a:srgbClr val="008000"/>
                </a:solidFill>
              </a:rPr>
              <a:t>W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rite </a:t>
            </a:r>
            <a:r>
              <a:rPr lang="en" sz="3200" dirty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</a:t>
            </a:r>
            <a:r>
              <a:rPr lang="en" sz="3200" dirty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008000"/>
                </a:solidFill>
              </a:rPr>
              <a:t>Student Learning </a:t>
            </a:r>
            <a:r>
              <a:rPr lang="en" sz="3200" dirty="0" smtClean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</a:t>
            </a:r>
            <a:r>
              <a:rPr lang="en" sz="3200" dirty="0">
                <a:solidFill>
                  <a:srgbClr val="008000"/>
                </a:solidFill>
              </a:rPr>
              <a:t>Y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our </a:t>
            </a:r>
            <a:r>
              <a:rPr lang="en" sz="3200" dirty="0">
                <a:solidFill>
                  <a:srgbClr val="008000"/>
                </a:solidFill>
              </a:rPr>
              <a:t>C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ourse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339" name="Google Shape;339;p54"/>
          <p:cNvSpPr txBox="1">
            <a:spLocks noGrp="1"/>
          </p:cNvSpPr>
          <p:nvPr>
            <p:ph type="body" idx="1"/>
          </p:nvPr>
        </p:nvSpPr>
        <p:spPr>
          <a:xfrm>
            <a:off x="394529" y="1392225"/>
            <a:ext cx="8367300" cy="3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88429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https://tinyurl.com/coursegoals</a:t>
            </a:r>
            <a:endParaRPr lang="en-US"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sz="2400" b="0" i="0" u="none" strike="noStrike" cap="none" dirty="0" smtClean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8842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</a:t>
            </a: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overarching goals are the underpinning of your course and serve as the basis for developing activities to meet those goals</a:t>
            </a:r>
            <a:endParaRPr sz="2400" dirty="0">
              <a:solidFill>
                <a:srgbClr val="000000"/>
              </a:solidFill>
            </a:endParaRPr>
          </a:p>
          <a:p>
            <a:pPr marL="342900" marR="0" lvl="0" indent="-388429" algn="l" rtl="0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1-3 overarching goals is </a:t>
            </a:r>
            <a:r>
              <a:rPr lang="en" sz="24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ideal</a:t>
            </a:r>
            <a:endParaRPr lang="en-US" sz="2400" b="0" i="0" u="none" strike="noStrike" cap="none" dirty="0" smtClean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indent="-388429">
              <a:lnSpc>
                <a:spcPct val="80000"/>
              </a:lnSpc>
              <a:buClr>
                <a:srgbClr val="000000"/>
              </a:buClr>
              <a:buSzPts val="2400"/>
            </a:pPr>
            <a:r>
              <a:rPr lang="en-US" sz="2400" dirty="0">
                <a:solidFill>
                  <a:srgbClr val="000000"/>
                </a:solidFill>
              </a:rPr>
              <a:t>There is no one right set of overarching goals for a particular course topic</a:t>
            </a:r>
          </a:p>
          <a:p>
            <a:pPr marL="342900" marR="0" lvl="0" indent="-388429" algn="l" rtl="0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endParaRPr sz="24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4"/>
          <p:cNvSpPr txBox="1">
            <a:spLocks noGrp="1"/>
          </p:cNvSpPr>
          <p:nvPr>
            <p:ph type="title"/>
          </p:nvPr>
        </p:nvSpPr>
        <p:spPr>
          <a:xfrm>
            <a:off x="484334" y="297918"/>
            <a:ext cx="7772400" cy="789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Task: </a:t>
            </a:r>
            <a:r>
              <a:rPr lang="en" sz="3200" dirty="0">
                <a:solidFill>
                  <a:srgbClr val="008000"/>
                </a:solidFill>
              </a:rPr>
              <a:t>W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rite </a:t>
            </a:r>
            <a:r>
              <a:rPr lang="en" sz="3200" dirty="0" smtClean="0">
                <a:solidFill>
                  <a:srgbClr val="008000"/>
                </a:solidFill>
              </a:rPr>
              <a:t>O</a:t>
            </a:r>
            <a:r>
              <a:rPr lang="en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verarching</a:t>
            </a:r>
            <a:r>
              <a:rPr lang="en-US" sz="3200" b="0" i="0" u="none" strike="noStrike" cap="none" dirty="0" smtClean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Student Learning</a:t>
            </a:r>
            <a:r>
              <a:rPr lang="en" sz="3200" dirty="0" smtClean="0">
                <a:solidFill>
                  <a:srgbClr val="008000"/>
                </a:solidFill>
              </a:rPr>
              <a:t> </a:t>
            </a:r>
            <a:r>
              <a:rPr lang="en" sz="3200" dirty="0">
                <a:solidFill>
                  <a:srgbClr val="008000"/>
                </a:solidFill>
              </a:rPr>
              <a:t>G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 for </a:t>
            </a:r>
            <a:r>
              <a:rPr lang="en" sz="3200" dirty="0">
                <a:solidFill>
                  <a:srgbClr val="008000"/>
                </a:solidFill>
              </a:rPr>
              <a:t>Y</a:t>
            </a:r>
            <a:r>
              <a:rPr lang="en" sz="3200" b="0" i="0" u="none" strike="noStrike" cap="none" dirty="0">
                <a:solidFill>
                  <a:srgbClr val="008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our </a:t>
            </a:r>
            <a:r>
              <a:rPr lang="en" sz="3200" dirty="0">
                <a:solidFill>
                  <a:srgbClr val="008000"/>
                </a:solidFill>
              </a:rPr>
              <a:t>C</a:t>
            </a:r>
            <a:r>
              <a:rPr lang="en" sz="3200" b="0" i="0" u="none" strike="noStrike" cap="none" dirty="0">
                <a:solidFill>
                  <a:srgbClr val="008000"/>
                </a:solidFill>
                <a:sym typeface="Century Gothic"/>
              </a:rPr>
              <a:t>ourse</a:t>
            </a:r>
            <a:endParaRPr sz="3200" dirty="0">
              <a:solidFill>
                <a:srgbClr val="008000"/>
              </a:solidFill>
            </a:endParaRPr>
          </a:p>
        </p:txBody>
      </p:sp>
      <p:sp>
        <p:nvSpPr>
          <p:cNvPr id="339" name="Google Shape;339;p54"/>
          <p:cNvSpPr txBox="1">
            <a:spLocks noGrp="1"/>
          </p:cNvSpPr>
          <p:nvPr>
            <p:ph type="body" idx="1"/>
          </p:nvPr>
        </p:nvSpPr>
        <p:spPr>
          <a:xfrm>
            <a:off x="394529" y="1879639"/>
            <a:ext cx="8367300" cy="3546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88429" algn="l" rtl="0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✱"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sym typeface="Century Gothic"/>
              </a:rPr>
              <a:t>Share your goal(s) with me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for feedback</a:t>
            </a:r>
          </a:p>
          <a:p>
            <a:pPr marL="800100" lvl="1" indent="-388429">
              <a:lnSpc>
                <a:spcPct val="80000"/>
              </a:lnSpc>
              <a:spcBef>
                <a:spcPts val="2200"/>
              </a:spcBef>
              <a:buClr>
                <a:srgbClr val="000000"/>
              </a:buClr>
              <a:buSzPts val="2400"/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hlinkClick r:id="rId3"/>
              </a:rPr>
              <a:t>hris.price@suny.edu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800100" lvl="1" indent="-388429">
              <a:lnSpc>
                <a:spcPct val="80000"/>
              </a:lnSpc>
              <a:spcBef>
                <a:spcPts val="2200"/>
              </a:spcBef>
              <a:buClr>
                <a:srgbClr val="000000"/>
              </a:buClr>
              <a:buSzPts val="2400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sym typeface="Century Gothic"/>
              </a:rPr>
              <a:t>In Blackboar</a:t>
            </a:r>
            <a:r>
              <a:rPr lang="en-US" sz="2400" dirty="0" smtClean="0">
                <a:solidFill>
                  <a:srgbClr val="000000"/>
                </a:solidFill>
              </a:rPr>
              <a:t>d in the a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sym typeface="Century Gothic"/>
              </a:rPr>
              <a:t>synchronous segment of the Remote Teaching </a:t>
            </a:r>
            <a:r>
              <a:rPr lang="en-US" sz="2400" dirty="0" smtClean="0">
                <a:solidFill>
                  <a:srgbClr val="000000"/>
                </a:solidFill>
              </a:rPr>
              <a:t>Institute</a:t>
            </a:r>
            <a:endParaRPr lang="en-US" sz="2400" b="0" i="0" u="none" strike="noStrike" cap="none" dirty="0" smtClean="0">
              <a:solidFill>
                <a:srgbClr val="000000"/>
              </a:solidFill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1758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718775" y="395455"/>
            <a:ext cx="7918500" cy="5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n>
                  <a:solidFill>
                    <a:schemeClr val="accent5"/>
                  </a:solidFill>
                </a:ln>
                <a:solidFill>
                  <a:srgbClr val="268719"/>
                </a:solidFill>
              </a:rPr>
              <a:t>Rethinking Your Student Learning Goals</a:t>
            </a: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12975" y="1044976"/>
            <a:ext cx="8424300" cy="3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Session Goals: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>
                <a:solidFill>
                  <a:srgbClr val="000000"/>
                </a:solidFill>
              </a:rPr>
              <a:t>How are student-centered learning goals different than student learning objectives or outcomes?</a:t>
            </a:r>
            <a:r>
              <a:rPr lang="en-US" sz="2800" dirty="0">
                <a:solidFill>
                  <a:srgbClr val="000000"/>
                </a:solidFill>
                <a:latin typeface="Zapf Dingbat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Zapf Dingbats"/>
              </a:rPr>
              <a:t>✔</a:t>
            </a:r>
            <a:endParaRPr lang="en-US" sz="2800" dirty="0" smtClean="0">
              <a:solidFill>
                <a:srgbClr val="000000"/>
              </a:solidFill>
            </a:endParaRP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What do student-centered learning goals look like?</a:t>
            </a:r>
            <a:r>
              <a:rPr lang="en-US" sz="2800" dirty="0">
                <a:solidFill>
                  <a:srgbClr val="000000"/>
                </a:solidFill>
                <a:latin typeface="Zapf Dingbat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Zapf Dingbats"/>
              </a:rPr>
              <a:t>✔</a:t>
            </a:r>
            <a:endParaRPr lang="en-US" sz="2800" dirty="0" smtClean="0">
              <a:solidFill>
                <a:srgbClr val="000000"/>
              </a:solidFill>
            </a:endParaRP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How can you create learning goals that are flexible, learner-centered, and in alignment with what those in your discipline do? </a:t>
            </a:r>
            <a:r>
              <a:rPr lang="en-US" sz="2800" dirty="0">
                <a:solidFill>
                  <a:srgbClr val="000000"/>
                </a:solidFill>
                <a:latin typeface="Zapf Dingbats"/>
              </a:rPr>
              <a:t>✔</a:t>
            </a:r>
            <a:endParaRPr lang="en-US" sz="2800" dirty="0">
              <a:solidFill>
                <a:srgbClr val="000000"/>
              </a:solidFill>
            </a:endParaRP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en-US" sz="2800" dirty="0" smtClean="0">
              <a:solidFill>
                <a:srgbClr val="000000"/>
              </a:solidFill>
            </a:endParaRPr>
          </a:p>
          <a:p>
            <a:pPr indent="-45720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endParaRPr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8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Designing Course Goals</a:t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3" name="Picture 4" descr="SUNY Remote Teaching Institute: Practical Course Design Webinar Series Logo">
            <a:extLst>
              <a:ext uri="{FF2B5EF4-FFF2-40B4-BE49-F238E27FC236}">
                <a16:creationId xmlns:a16="http://schemas.microsoft.com/office/drawing/2014/main" xmlns="" id="{F77C555A-5C4E-441C-ACD3-CE6653DCCA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-1" y="10"/>
            <a:ext cx="9144001" cy="68579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54000" y="1318485"/>
            <a:ext cx="954314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/>
            </a:r>
            <a:br>
              <a:rPr lang="en-US" sz="3200" dirty="0"/>
            </a:br>
            <a:r>
              <a:rPr lang="en-US" sz="2400" u="sng" dirty="0">
                <a:hlinkClick r:id="rId4"/>
              </a:rPr>
              <a:t>https://www.suny.edu/sunyrti</a:t>
            </a:r>
            <a:endParaRPr lang="en-US" sz="2400" dirty="0"/>
          </a:p>
          <a:p>
            <a:r>
              <a:rPr lang="en-US" sz="3200" dirty="0"/>
              <a:t> </a:t>
            </a:r>
            <a:endParaRPr lang="en-US" sz="3200" dirty="0" smtClean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32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Rethinking Your Student Learning Goals</a:t>
            </a:r>
          </a:p>
          <a:p>
            <a:pPr algn="ctr"/>
            <a:endParaRPr lang="en-US" sz="3200" dirty="0" smtClean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0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Chris Price, Academic Programs Manager</a:t>
            </a:r>
          </a:p>
          <a:p>
            <a:pPr algn="ctr"/>
            <a:r>
              <a:rPr lang="en-US" sz="2000" dirty="0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SUNY Center for Professional Development</a:t>
            </a:r>
          </a:p>
          <a:p>
            <a:pPr algn="ctr"/>
            <a:r>
              <a:rPr lang="en-US" sz="2000" dirty="0" err="1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2000" dirty="0" err="1" smtClean="0">
                <a:ln>
                  <a:solidFill>
                    <a:schemeClr val="accent5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hris.price@suny.edu</a:t>
            </a:r>
            <a:endParaRPr lang="en-US" sz="2000" dirty="0">
              <a:ln>
                <a:solidFill>
                  <a:schemeClr val="accent5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4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73350" y="298450"/>
            <a:ext cx="8399700" cy="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00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</a:t>
            </a:r>
            <a:r>
              <a:rPr lang="en" sz="3000" dirty="0">
                <a:solidFill>
                  <a:srgbClr val="1700FF"/>
                </a:solidFill>
              </a:rPr>
              <a:t>do </a:t>
            </a:r>
            <a:r>
              <a:rPr lang="en-US" sz="3000" dirty="0" smtClean="0">
                <a:solidFill>
                  <a:srgbClr val="1700FF"/>
                </a:solidFill>
              </a:rPr>
              <a:t>some </a:t>
            </a:r>
            <a:r>
              <a:rPr lang="en" sz="3000" dirty="0" smtClean="0">
                <a:solidFill>
                  <a:srgbClr val="1700FF"/>
                </a:solidFill>
              </a:rPr>
              <a:t>novice </a:t>
            </a:r>
            <a:r>
              <a:rPr lang="en" sz="3000" dirty="0">
                <a:solidFill>
                  <a:srgbClr val="1700FF"/>
                </a:solidFill>
              </a:rPr>
              <a:t>teachers design their courses and assess student learning</a:t>
            </a:r>
            <a:r>
              <a:rPr lang="en" sz="3000" b="0" i="0" u="none" strike="noStrike" cap="none" dirty="0">
                <a:solidFill>
                  <a:srgbClr val="1700FF"/>
                </a:solidFill>
                <a:sym typeface="Century Gothic"/>
              </a:rPr>
              <a:t>?</a:t>
            </a:r>
            <a:endParaRPr sz="3000" dirty="0">
              <a:solidFill>
                <a:srgbClr val="1700FF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530832" y="1393825"/>
            <a:ext cx="7865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list of content items important to coverage of the field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Develop syllabus by organizing items into topical outline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Flesh out topical items in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lectures,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discussions,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labs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etc.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 knowledge learned in course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9369500" y="1899850"/>
            <a:ext cx="5338200" cy="6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1246282" y="393700"/>
            <a:ext cx="6400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" sz="4200" b="0" i="0" u="none" strike="noStrike" cap="none" dirty="0">
                <a:solidFill>
                  <a:srgbClr val="1700FF"/>
                </a:solidFill>
                <a:sym typeface="Century Gothic"/>
              </a:rPr>
              <a:t>What’s missing?</a:t>
            </a:r>
            <a:endParaRPr dirty="0">
              <a:solidFill>
                <a:srgbClr val="1700FF"/>
              </a:solidFill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687502" y="1460500"/>
            <a:ext cx="7476572" cy="3168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Consideration of what </a:t>
            </a:r>
            <a:r>
              <a:rPr lang="en" sz="2200" b="0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your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students need or could use, particularly after the course is over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Articulation of goals beyond content/coverage goals</a:t>
            </a:r>
            <a:endParaRPr dirty="0">
              <a:solidFill>
                <a:srgbClr val="000000"/>
              </a:solidFill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1600"/>
              </a:spcAft>
              <a:buClr>
                <a:srgbClr val="000000"/>
              </a:buClr>
              <a:buSzPts val="1980"/>
              <a:buFont typeface="Noto Sans Symbols"/>
              <a:buChar char="✱"/>
            </a:pP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on student learning and problem solving rather than on coverage of material by the instructor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522339" y="342900"/>
            <a:ext cx="7772400" cy="78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Century Gothic"/>
              <a:buNone/>
            </a:pP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 </a:t>
            </a:r>
            <a:r>
              <a:rPr lang="en" sz="3780" dirty="0">
                <a:solidFill>
                  <a:srgbClr val="1700FF"/>
                </a:solidFill>
              </a:rPr>
              <a:t>A</a:t>
            </a: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lternative</a:t>
            </a:r>
            <a:b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3780" dirty="0">
                <a:solidFill>
                  <a:srgbClr val="1700FF"/>
                </a:solidFill>
              </a:rPr>
              <a:t>G</a:t>
            </a: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oals-</a:t>
            </a:r>
            <a:r>
              <a:rPr lang="en" sz="3780" dirty="0">
                <a:solidFill>
                  <a:srgbClr val="1700FF"/>
                </a:solidFill>
              </a:rPr>
              <a:t>B</a:t>
            </a:r>
            <a:r>
              <a:rPr lang="en" sz="378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ased </a:t>
            </a:r>
            <a:r>
              <a:rPr lang="en" sz="3780" dirty="0">
                <a:solidFill>
                  <a:srgbClr val="1700FF"/>
                </a:solidFill>
              </a:rPr>
              <a:t>A</a:t>
            </a:r>
            <a:r>
              <a:rPr lang="en" sz="3780" b="0" i="0" u="none" strike="noStrike" cap="none" dirty="0">
                <a:solidFill>
                  <a:srgbClr val="1700FF"/>
                </a:solidFill>
                <a:sym typeface="Century Gothic"/>
              </a:rPr>
              <a:t>pproach</a:t>
            </a:r>
            <a:endParaRPr dirty="0">
              <a:solidFill>
                <a:srgbClr val="1700FF"/>
              </a:solidFill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42250" y="1842675"/>
            <a:ext cx="7688100" cy="29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32"/>
              <a:buFont typeface="Noto Sans Symbols"/>
              <a:buChar char="✱"/>
            </a:pPr>
            <a:r>
              <a:rPr lang="en" sz="24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Emphasis is on designing courses in which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65"/>
              <a:buFont typeface="Noto Sans Symbols"/>
              <a:buChar char="✱"/>
            </a:pPr>
            <a:r>
              <a:rPr lang="en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learn significant and appropriate content and skills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65"/>
              <a:buFont typeface="Noto Sans Symbols"/>
              <a:buChar char="✱"/>
            </a:pPr>
            <a:r>
              <a:rPr lang="en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have practice in thinking for themselves and solving problems in the discipline</a:t>
            </a:r>
            <a:endParaRPr sz="2400" dirty="0">
              <a:solidFill>
                <a:srgbClr val="000000"/>
              </a:solidFill>
            </a:endParaRPr>
          </a:p>
          <a:p>
            <a:pPr marL="685800" marR="0" lvl="1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65"/>
              <a:buFont typeface="Noto Sans Symbols"/>
              <a:buChar char="✱"/>
            </a:pPr>
            <a:r>
              <a:rPr lang="en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leave the course prepared to use their knowledge and skills in the future</a:t>
            </a:r>
            <a:endParaRPr sz="24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282242" y="231804"/>
            <a:ext cx="8634707" cy="59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-US" sz="4000" dirty="0" smtClean="0">
                <a:solidFill>
                  <a:srgbClr val="1700FF"/>
                </a:solidFill>
              </a:rPr>
              <a:t>Objectives vs. Outcomes vs. Goals</a:t>
            </a:r>
            <a:endParaRPr sz="4000" dirty="0">
              <a:solidFill>
                <a:srgbClr val="1700FF"/>
              </a:solidFill>
            </a:endParaRPr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163574" y="1246170"/>
            <a:ext cx="8753376" cy="348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buClr>
                <a:srgbClr val="000000"/>
              </a:buClr>
            </a:pPr>
            <a:r>
              <a:rPr lang="en-US" dirty="0" smtClean="0">
                <a:solidFill>
                  <a:srgbClr val="0E1D55"/>
                </a:solidFill>
              </a:rPr>
              <a:t>The importance of these distinctions depends on the context in which they are used</a:t>
            </a:r>
          </a:p>
          <a:p>
            <a:pPr marL="342900" indent="-342900">
              <a:buClr>
                <a:srgbClr val="000000"/>
              </a:buClr>
            </a:pPr>
            <a:r>
              <a:rPr lang="en-US" dirty="0" smtClean="0">
                <a:solidFill>
                  <a:srgbClr val="0E1D55"/>
                </a:solidFill>
              </a:rPr>
              <a:t>“A </a:t>
            </a:r>
            <a:r>
              <a:rPr lang="en-US" dirty="0">
                <a:solidFill>
                  <a:srgbClr val="0E1D55"/>
                </a:solidFill>
              </a:rPr>
              <a:t>goal is an idea of the future or desired result that a person or a group of people envision, plan and commit to achieve. People </a:t>
            </a:r>
            <a:r>
              <a:rPr lang="en-US" dirty="0" smtClean="0">
                <a:solidFill>
                  <a:srgbClr val="0E1D55"/>
                </a:solidFill>
              </a:rPr>
              <a:t>endeavor </a:t>
            </a:r>
            <a:r>
              <a:rPr lang="en-US" dirty="0">
                <a:solidFill>
                  <a:srgbClr val="0E1D55"/>
                </a:solidFill>
              </a:rPr>
              <a:t>to reach goals within a finite time by setting deadlines</a:t>
            </a:r>
            <a:r>
              <a:rPr lang="en-US" dirty="0" smtClean="0">
                <a:solidFill>
                  <a:srgbClr val="0E1D55"/>
                </a:solidFill>
              </a:rPr>
              <a:t>.” (</a:t>
            </a:r>
            <a:r>
              <a:rPr lang="en-US" dirty="0">
                <a:solidFill>
                  <a:srgbClr val="0E1D55"/>
                </a:solidFill>
                <a:hlinkClick r:id="rId3"/>
              </a:rPr>
              <a:t>https://en.wikipedia.org/wiki/</a:t>
            </a:r>
            <a:r>
              <a:rPr lang="en-US" dirty="0" smtClean="0">
                <a:solidFill>
                  <a:srgbClr val="0E1D55"/>
                </a:solidFill>
                <a:hlinkClick r:id="rId3"/>
              </a:rPr>
              <a:t>Goal</a:t>
            </a:r>
            <a:r>
              <a:rPr lang="en-US" dirty="0" smtClean="0">
                <a:solidFill>
                  <a:srgbClr val="0E1D55"/>
                </a:solidFill>
              </a:rPr>
              <a:t>)</a:t>
            </a:r>
            <a:endParaRPr lang="en-US" dirty="0">
              <a:solidFill>
                <a:srgbClr val="0E1D55"/>
              </a:solidFill>
            </a:endParaRPr>
          </a:p>
          <a:p>
            <a:pPr marL="342900" indent="-342900">
              <a:buClr>
                <a:srgbClr val="000000"/>
              </a:buClr>
            </a:pPr>
            <a:r>
              <a:rPr lang="en" sz="2200" b="0" i="0" u="none" strike="noStrike" cap="none" dirty="0" smtClean="0">
                <a:solidFill>
                  <a:srgbClr val="0E1D55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 </a:t>
            </a:r>
            <a:r>
              <a:rPr lang="en" sz="2200" b="0" i="0" u="none" strike="noStrike" cap="none" dirty="0">
                <a:solidFill>
                  <a:srgbClr val="0E1D55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to be concrete and measurable (“My goal </a:t>
            </a:r>
            <a:r>
              <a:rPr lang="en" dirty="0">
                <a:solidFill>
                  <a:srgbClr val="0E1D55"/>
                </a:solidFill>
              </a:rPr>
              <a:t>is to not gain more than 3 pounds during my vacation.</a:t>
            </a:r>
            <a:r>
              <a:rPr lang="en" sz="2200" b="0" i="0" u="none" strike="noStrike" cap="none" dirty="0">
                <a:solidFill>
                  <a:srgbClr val="0E1D55"/>
                </a:solidFill>
                <a:sym typeface="Century Gothic"/>
              </a:rPr>
              <a:t>”) </a:t>
            </a:r>
            <a:endParaRPr dirty="0">
              <a:solidFill>
                <a:srgbClr val="0E1D55"/>
              </a:solidFill>
            </a:endParaRPr>
          </a:p>
          <a:p>
            <a:pPr marL="342900" marR="0" lvl="0" indent="-217170" algn="l" rtl="0">
              <a:lnSpc>
                <a:spcPct val="90000"/>
              </a:lnSpc>
              <a:spcBef>
                <a:spcPts val="2200"/>
              </a:spcBef>
              <a:spcAft>
                <a:spcPts val="1600"/>
              </a:spcAft>
              <a:buClr>
                <a:schemeClr val="dk2"/>
              </a:buClr>
              <a:buSzPts val="1980"/>
              <a:buFont typeface="Noto Sans Symbols"/>
              <a:buNone/>
            </a:pPr>
            <a:endParaRPr sz="22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718775" y="395455"/>
            <a:ext cx="7918500" cy="5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n>
                  <a:solidFill>
                    <a:schemeClr val="accent5"/>
                  </a:solidFill>
                </a:ln>
                <a:solidFill>
                  <a:srgbClr val="1700FF"/>
                </a:solidFill>
              </a:rPr>
              <a:t>Rethinking Your Student Learning Goals</a:t>
            </a: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12975" y="1044976"/>
            <a:ext cx="8424300" cy="3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Session Goals: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>
                <a:solidFill>
                  <a:srgbClr val="000000"/>
                </a:solidFill>
              </a:rPr>
              <a:t>How are student-centered learning goals different than student learning objectives or outcomes?</a:t>
            </a:r>
            <a:r>
              <a:rPr lang="en-US" sz="2800" dirty="0">
                <a:solidFill>
                  <a:srgbClr val="000000"/>
                </a:solidFill>
                <a:latin typeface="Zapf Dingbat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Zapf Dingbats"/>
              </a:rPr>
              <a:t>✔</a:t>
            </a:r>
            <a:endParaRPr lang="en-US" sz="2800" dirty="0" smtClean="0">
              <a:solidFill>
                <a:srgbClr val="000000"/>
              </a:solidFill>
            </a:endParaRP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What do student-centered learning goals look like?</a:t>
            </a:r>
          </a:p>
          <a:p>
            <a:pPr indent="-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800" dirty="0" smtClean="0">
                <a:solidFill>
                  <a:srgbClr val="000000"/>
                </a:solidFill>
              </a:rPr>
              <a:t>How can you create learning goals that are flexible, learner-centered, and in alignment with what those in your discipline do?</a:t>
            </a:r>
          </a:p>
          <a:p>
            <a:pPr indent="-45720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2400"/>
              <a:buNone/>
            </a:pPr>
            <a:endParaRPr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01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612775" y="437030"/>
            <a:ext cx="7918450" cy="59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Century Gothic"/>
              <a:buNone/>
            </a:pPr>
            <a:r>
              <a:rPr lang="en" sz="4200" b="0" i="0" u="none" strike="noStrike" cap="none" dirty="0">
                <a:solidFill>
                  <a:srgbClr val="1700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Overview of Process</a:t>
            </a:r>
            <a:endParaRPr sz="4200" b="0" i="0" u="none" strike="noStrike" cap="none" dirty="0">
              <a:solidFill>
                <a:srgbClr val="1700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448934" y="1592633"/>
            <a:ext cx="8082300" cy="3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None/>
            </a:pP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 1: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Articulating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context and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audience</a:t>
            </a:r>
            <a:endParaRPr lang="en-US" dirty="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None/>
            </a:pPr>
            <a:endParaRPr lang="en-US" sz="22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0"/>
              <a:buNone/>
            </a:pPr>
            <a:r>
              <a:rPr lang="en-US" dirty="0" smtClean="0">
                <a:solidFill>
                  <a:srgbClr val="000000"/>
                </a:solidFill>
              </a:rPr>
              <a:t>Step 2: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Setting </a:t>
            </a:r>
            <a:r>
              <a:rPr lang="en" sz="2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overarching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course </a:t>
            </a:r>
            <a:r>
              <a:rPr lang="en-US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 learning </a:t>
            </a:r>
            <a:r>
              <a:rPr lang="en" sz="2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 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1986</Words>
  <Application>Microsoft Macintosh PowerPoint</Application>
  <PresentationFormat>On-screen Show (16:9)</PresentationFormat>
  <Paragraphs>251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Gameday</vt:lpstr>
      <vt:lpstr>Designing Course Goals</vt:lpstr>
      <vt:lpstr>Rethinking Your Student Learning Goals</vt:lpstr>
      <vt:lpstr>Rethinking Your Student Learning Goals</vt:lpstr>
      <vt:lpstr>How do some novice teachers design their courses and assess student learning?</vt:lpstr>
      <vt:lpstr>What’s missing?</vt:lpstr>
      <vt:lpstr>An Alternative Goals-Based Approach</vt:lpstr>
      <vt:lpstr>Objectives vs. Outcomes vs. Goals</vt:lpstr>
      <vt:lpstr>Rethinking Your Student Learning Goals</vt:lpstr>
      <vt:lpstr>Overview of Process</vt:lpstr>
      <vt:lpstr>Step 1: Context and Audience</vt:lpstr>
      <vt:lpstr>Task: Context &amp; Constraints</vt:lpstr>
      <vt:lpstr>Step 2: Setting Student-Focused Overarching Goals</vt:lpstr>
      <vt:lpstr>Setting Student-Focused Overarching Goals</vt:lpstr>
      <vt:lpstr>Setting Student-Focused Overarching Goals</vt:lpstr>
      <vt:lpstr>Setting Student-Focused Overarching Goals</vt:lpstr>
      <vt:lpstr>Common Denominator</vt:lpstr>
      <vt:lpstr>Task: What do you do?</vt:lpstr>
      <vt:lpstr>Lower Order vs. Higher Order Thinking Skill Goals</vt:lpstr>
      <vt:lpstr>Lower Order Thinking Skill Goals</vt:lpstr>
      <vt:lpstr>Examples of Goals Involving Lower Order Thinking Skills</vt:lpstr>
      <vt:lpstr>Higher Order Thinking Skill Goals</vt:lpstr>
      <vt:lpstr>Examples of Goals Involving Higher Order Thinking Skills</vt:lpstr>
      <vt:lpstr>Examples of Goals Involving Higher Order Thinking Skills</vt:lpstr>
      <vt:lpstr>Higher Order Thinking Skills Goals</vt:lpstr>
      <vt:lpstr>Set Goals with Higher Order Thinking Skills</vt:lpstr>
      <vt:lpstr>Set Concrete Goals with Measurable Outcomes</vt:lpstr>
      <vt:lpstr>Set Concrete Rather than Abstract Goals</vt:lpstr>
      <vt:lpstr>Do these goals meet our criteria?</vt:lpstr>
      <vt:lpstr>Do these goals meet our criteria?</vt:lpstr>
      <vt:lpstr>Do these goals meet our criteria?</vt:lpstr>
      <vt:lpstr>Do these goals meet our criteria?</vt:lpstr>
      <vt:lpstr>Do these goals meet our criteria?</vt:lpstr>
      <vt:lpstr>Setting Overarching Student Learning Goals for Your Course</vt:lpstr>
      <vt:lpstr>Task: Write Overarching Student Learning Goals for Your Course</vt:lpstr>
      <vt:lpstr>Task: Write Overarching Student Learning Goals for Your Course</vt:lpstr>
      <vt:lpstr>Rethinking Your Student Learning Goals</vt:lpstr>
      <vt:lpstr>Designing Course Goals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Course Goals</dc:title>
  <cp:lastModifiedBy>Chris Price</cp:lastModifiedBy>
  <cp:revision>17</cp:revision>
  <cp:lastPrinted>2020-06-17T20:42:17Z</cp:lastPrinted>
  <dcterms:modified xsi:type="dcterms:W3CDTF">2020-06-19T16:58:17Z</dcterms:modified>
</cp:coreProperties>
</file>