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256" r:id="rId4"/>
    <p:sldId id="257" r:id="rId5"/>
    <p:sldId id="259" r:id="rId6"/>
    <p:sldId id="261" r:id="rId7"/>
    <p:sldId id="260" r:id="rId8"/>
    <p:sldId id="280" r:id="rId9"/>
    <p:sldId id="262" r:id="rId10"/>
    <p:sldId id="263" r:id="rId11"/>
    <p:sldId id="264" r:id="rId12"/>
    <p:sldId id="265" r:id="rId13"/>
    <p:sldId id="281" r:id="rId14"/>
    <p:sldId id="266" r:id="rId15"/>
    <p:sldId id="267" r:id="rId16"/>
    <p:sldId id="282" r:id="rId17"/>
    <p:sldId id="268" r:id="rId18"/>
    <p:sldId id="269" r:id="rId19"/>
    <p:sldId id="283" r:id="rId20"/>
    <p:sldId id="284" r:id="rId21"/>
    <p:sldId id="270" r:id="rId22"/>
    <p:sldId id="285" r:id="rId23"/>
    <p:sldId id="274" r:id="rId24"/>
    <p:sldId id="275" r:id="rId25"/>
    <p:sldId id="278" r:id="rId26"/>
    <p:sldId id="286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C3E37-0E03-E945-8667-E59BD543393C}" v="21" dt="2021-08-10T00:13:05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lcher, Katrina R" userId="1ffb4bba-60e4-4f17-8563-bbeb1c240e84" providerId="ADAL" clId="{73C05DA4-BAFE-4670-9A8D-E07C0250E4DF}"/>
    <pc:docChg chg="modSld">
      <pc:chgData name="Fulcher, Katrina R" userId="1ffb4bba-60e4-4f17-8563-bbeb1c240e84" providerId="ADAL" clId="{73C05DA4-BAFE-4670-9A8D-E07C0250E4DF}" dt="2021-08-10T17:56:56.390" v="2" actId="20577"/>
      <pc:docMkLst>
        <pc:docMk/>
      </pc:docMkLst>
      <pc:sldChg chg="modSp mod">
        <pc:chgData name="Fulcher, Katrina R" userId="1ffb4bba-60e4-4f17-8563-bbeb1c240e84" providerId="ADAL" clId="{73C05DA4-BAFE-4670-9A8D-E07C0250E4DF}" dt="2021-08-10T17:56:56.390" v="2" actId="20577"/>
        <pc:sldMkLst>
          <pc:docMk/>
          <pc:sldMk cId="1047760396" sldId="286"/>
        </pc:sldMkLst>
        <pc:spChg chg="mod">
          <ac:chgData name="Fulcher, Katrina R" userId="1ffb4bba-60e4-4f17-8563-bbeb1c240e84" providerId="ADAL" clId="{73C05DA4-BAFE-4670-9A8D-E07C0250E4DF}" dt="2021-08-10T17:56:56.390" v="2" actId="20577"/>
          <ac:spMkLst>
            <pc:docMk/>
            <pc:sldMk cId="1047760396" sldId="286"/>
            <ac:spMk id="5" creationId="{7453324D-FD3F-E445-A20B-9D937B6DFB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2A15E-7B09-4D72-BF51-781BDBF074C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5D852-C54C-40A3-9199-27D249796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5405" y="6356350"/>
            <a:ext cx="4908395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SUNY CPD Online Teaching: Technology &amp; Educational Resources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68" y="212952"/>
            <a:ext cx="1726748" cy="1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9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49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4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18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5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28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2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448925" y="268288"/>
            <a:ext cx="1571625" cy="20843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432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2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97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24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23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27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7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35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874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7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38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56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2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2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2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5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3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5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40DC-E9E9-4E26-A5AD-01C9FD8AC14A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601D-C0C6-4AA2-B868-AF86C4905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6F044-97A2-48DD-AC9F-A9701BB76C2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A3DD-0F86-4ABB-912A-FED941AF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2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086C-1C94-4D20-9FEF-506AB74A99D1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0F359-A4FD-4C18-9C1F-A741F0523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ddR6VK3-F3Y?feature=oembed" TargetMode="Externa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AufRFUQGf-s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1q7WbWc8dE?feature=oembed" TargetMode="Externa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zNIWjtrB_dQeTakOUcahL4S0m88dUif5/edit?usp=sharing&amp;ouid=110638061378828172114&amp;rtpof=true&amp;sd=true" TargetMode="External"/><Relationship Id="rId2" Type="http://schemas.openxmlformats.org/officeDocument/2006/relationships/hyperlink" Target="mailto:fulchekr@buffalostate.edu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 of OTTER Institute LOgo: Online Teaching: Technology &amp; Educational resources, Course  delivery series, August 9-13, 20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1691395"/>
            <a:ext cx="5979297" cy="23876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Getting Comfortable with the Uncomfortable: Ways to Address Debating and Difficult Topics in the Classroom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640616"/>
            <a:ext cx="5588000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Dr. Katrina Fulcher-Rood, CCC-SLP, BCS-CL</a:t>
            </a:r>
          </a:p>
          <a:p>
            <a:r>
              <a:rPr lang="en-US" dirty="0">
                <a:solidFill>
                  <a:schemeClr val="bg1"/>
                </a:solidFill>
              </a:rPr>
              <a:t>Associate Professor </a:t>
            </a:r>
          </a:p>
          <a:p>
            <a:r>
              <a:rPr lang="en-US" dirty="0">
                <a:solidFill>
                  <a:schemeClr val="bg1"/>
                </a:solidFill>
              </a:rPr>
              <a:t>Department of Speech-Language Pathology</a:t>
            </a:r>
          </a:p>
          <a:p>
            <a:r>
              <a:rPr lang="en-US" dirty="0">
                <a:solidFill>
                  <a:schemeClr val="bg1"/>
                </a:solidFill>
              </a:rPr>
              <a:t>SUNY Buffalo State College</a:t>
            </a:r>
          </a:p>
        </p:txBody>
      </p:sp>
    </p:spTree>
    <p:extLst>
      <p:ext uri="{BB962C8B-B14F-4D97-AF65-F5344CB8AC3E}">
        <p14:creationId xmlns:p14="http://schemas.microsoft.com/office/powerpoint/2010/main" val="261544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Presence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students feel and understand that you as the instructor are working along side them throughout the course </a:t>
            </a:r>
          </a:p>
          <a:p>
            <a:r>
              <a:rPr lang="en-US" dirty="0"/>
              <a:t>The perception that you are “being there”</a:t>
            </a:r>
          </a:p>
          <a:p>
            <a:r>
              <a:rPr lang="en-US" dirty="0"/>
              <a:t>You are a real-life human being who can be counted and depended on </a:t>
            </a:r>
          </a:p>
          <a:p>
            <a:r>
              <a:rPr lang="en-US" dirty="0"/>
              <a:t>Reducing feelings of isolation or being disconnected </a:t>
            </a:r>
          </a:p>
          <a:p>
            <a:r>
              <a:rPr lang="en-US" dirty="0"/>
              <a:t>Physical and visual presence AND your take on course material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0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Presence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504346"/>
            <a:ext cx="10515600" cy="4351338"/>
          </a:xfrm>
        </p:spPr>
        <p:txBody>
          <a:bodyPr/>
          <a:lstStyle/>
          <a:p>
            <a:r>
              <a:rPr lang="en-US" dirty="0"/>
              <a:t>Use of announcements </a:t>
            </a:r>
          </a:p>
          <a:p>
            <a:r>
              <a:rPr lang="en-US" dirty="0"/>
              <a:t>Weekly wrap ups/summary </a:t>
            </a:r>
          </a:p>
          <a:p>
            <a:r>
              <a:rPr lang="en-US" dirty="0"/>
              <a:t>Reaching out to struggling students</a:t>
            </a:r>
          </a:p>
          <a:p>
            <a:r>
              <a:rPr lang="en-US" dirty="0"/>
              <a:t>Give students information about you</a:t>
            </a:r>
          </a:p>
          <a:p>
            <a:r>
              <a:rPr lang="en-US" dirty="0"/>
              <a:t>Communication and feedback policies</a:t>
            </a:r>
          </a:p>
          <a:p>
            <a:r>
              <a:rPr lang="en-US" dirty="0"/>
              <a:t>Giving your perspective </a:t>
            </a:r>
          </a:p>
          <a:p>
            <a:r>
              <a:rPr lang="en-US" dirty="0"/>
              <a:t>Participating in course discussions</a:t>
            </a:r>
          </a:p>
          <a:p>
            <a:r>
              <a:rPr lang="en-US" dirty="0"/>
              <a:t>Personalization of communication and feedback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8" y="554782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AC5E-0596-744A-A632-818CAC81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your students know…it may be difficult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509100"/>
            <a:ext cx="10515600" cy="4351338"/>
          </a:xfrm>
        </p:spPr>
        <p:txBody>
          <a:bodyPr/>
          <a:lstStyle/>
          <a:p>
            <a:r>
              <a:rPr lang="en-US" dirty="0"/>
              <a:t>Discussion / introduction in syllabus</a:t>
            </a:r>
          </a:p>
          <a:p>
            <a:r>
              <a:rPr lang="en-US" dirty="0"/>
              <a:t>Ask them to review the syllabus and what topics are they the most nervous to talk about and why </a:t>
            </a:r>
          </a:p>
          <a:p>
            <a:r>
              <a:rPr lang="en-US" dirty="0"/>
              <a:t>Reflection on what they do when faced with a difficult conversation </a:t>
            </a:r>
          </a:p>
          <a:p>
            <a:r>
              <a:rPr lang="en-US" dirty="0"/>
              <a:t>Reflection / discussion about do they feel having difficult conversations is beneficial and why or why not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5FA1-3C09-D044-9B2D-5BD1E008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8703"/>
            <a:ext cx="443471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Personal Identities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4458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F600747-5270-2A4B-ADD9-95A88DB88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92" y="118107"/>
            <a:ext cx="5560127" cy="66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54458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8" name="Picture 7" descr="Chart, radar chart, sunburst chart&#10;&#10;Description automatically generated">
            <a:extLst>
              <a:ext uri="{FF2B5EF4-FFF2-40B4-BE49-F238E27FC236}">
                <a16:creationId xmlns:a16="http://schemas.microsoft.com/office/drawing/2014/main" id="{4E6E3FA9-15FD-6940-926E-A7BF3985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82" y="0"/>
            <a:ext cx="6005318" cy="6858000"/>
          </a:xfrm>
          <a:prstGeom prst="rect">
            <a:avLst/>
          </a:prstGeom>
        </p:spPr>
      </p:pic>
      <p:pic>
        <p:nvPicPr>
          <p:cNvPr id="10" name="Picture 9" descr="Chart, radar chart&#10;&#10;Description automatically generated">
            <a:extLst>
              <a:ext uri="{FF2B5EF4-FFF2-40B4-BE49-F238E27FC236}">
                <a16:creationId xmlns:a16="http://schemas.microsoft.com/office/drawing/2014/main" id="{8967E445-3A14-C746-8DD8-40DE5301B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13" y="0"/>
            <a:ext cx="62186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29287-5B1F-6943-94A4-79A3EBAA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626" y="-19599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Assessing Personal Bias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310312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5F604AD-2A9A-B140-B1AA-FEE654AFA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259"/>
            <a:ext cx="12192000" cy="60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9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Ground Rules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ground rules should be made and set with your students </a:t>
            </a:r>
          </a:p>
          <a:p>
            <a:r>
              <a:rPr lang="en-US" dirty="0"/>
              <a:t>For each discussion you should set and state objectives and goals </a:t>
            </a:r>
          </a:p>
          <a:p>
            <a:r>
              <a:rPr lang="en-US" dirty="0"/>
              <a:t>Techniques to establish rules:</a:t>
            </a:r>
          </a:p>
          <a:p>
            <a:pPr lvl="1"/>
            <a:r>
              <a:rPr lang="en-US" dirty="0"/>
              <a:t>Discussion </a:t>
            </a:r>
          </a:p>
          <a:p>
            <a:pPr lvl="1"/>
            <a:r>
              <a:rPr lang="en-US" dirty="0"/>
              <a:t>3 jars technique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3" name="Online Media 2" descr="The Three Jars">
            <a:hlinkClick r:id="" action="ppaction://media"/>
            <a:extLst>
              <a:ext uri="{FF2B5EF4-FFF2-40B4-BE49-F238E27FC236}">
                <a16:creationId xmlns:a16="http://schemas.microsoft.com/office/drawing/2014/main" id="{AFB96DB8-4CB7-3C42-BEEA-F33FCDAC72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10866" y="3196459"/>
            <a:ext cx="5090983" cy="28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6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Setting Ground Rules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381802"/>
            <a:ext cx="10515600" cy="47224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Listen respectfully, without interrupting</a:t>
            </a:r>
          </a:p>
          <a:p>
            <a:r>
              <a:rPr lang="en-US" dirty="0"/>
              <a:t>Allow everyone the opportunity to speak</a:t>
            </a:r>
          </a:p>
          <a:p>
            <a:r>
              <a:rPr lang="en-US" dirty="0"/>
              <a:t>Criticize ideas, not individuals or groups</a:t>
            </a:r>
          </a:p>
          <a:p>
            <a:r>
              <a:rPr lang="en-US" dirty="0"/>
              <a:t>Avoid inflammatory language, including name-calling</a:t>
            </a:r>
          </a:p>
          <a:p>
            <a:r>
              <a:rPr lang="en-US" dirty="0"/>
              <a:t>Ask questions when you don’t understand; don’t assume you know others’ thinking or motivations</a:t>
            </a:r>
          </a:p>
          <a:p>
            <a:r>
              <a:rPr lang="en-US" dirty="0"/>
              <a:t>Connect back to course concepts whenever possible</a:t>
            </a:r>
          </a:p>
          <a:p>
            <a:r>
              <a:rPr lang="en-US" dirty="0"/>
              <a:t>Don’t expect any individuals to speak on behalf of their gender, ethnic group, class, status, etc. (or the groups we perceive them to be a part of).</a:t>
            </a:r>
          </a:p>
          <a:p>
            <a:r>
              <a:rPr lang="en-US" dirty="0"/>
              <a:t>Maintain confidentiality</a:t>
            </a:r>
          </a:p>
          <a:p>
            <a:pPr marL="3657600" lvl="8" indent="0" algn="r">
              <a:buNone/>
            </a:pPr>
            <a:r>
              <a:rPr lang="en-US" dirty="0"/>
              <a:t>Taken from: Indiana University, Center for Innovative Teaching and Learning</a:t>
            </a:r>
          </a:p>
          <a:p>
            <a:pPr marL="3657600" lvl="8" indent="0" algn="r">
              <a:buNone/>
            </a:pPr>
            <a:r>
              <a:rPr lang="en-US" dirty="0"/>
              <a:t>Vanderbilt University Center for Teaching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0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Setting Ground Rules</a:t>
            </a:r>
          </a:p>
        </p:txBody>
      </p:sp>
      <p:pic>
        <p:nvPicPr>
          <p:cNvPr id="3" name="Content Placeholder 2" descr="Text, letter&#10;&#10;Description automatically generated">
            <a:extLst>
              <a:ext uri="{FF2B5EF4-FFF2-40B4-BE49-F238E27FC236}">
                <a16:creationId xmlns:a16="http://schemas.microsoft.com/office/drawing/2014/main" id="{9E4C54F3-87C4-5043-831A-87635B31D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77" y="1325563"/>
            <a:ext cx="8733182" cy="472281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233257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2A1811-3C91-BC4A-9C63-5FC8F6F86833}"/>
              </a:ext>
            </a:extLst>
          </p:cNvPr>
          <p:cNvSpPr txBox="1"/>
          <p:nvPr/>
        </p:nvSpPr>
        <p:spPr>
          <a:xfrm>
            <a:off x="2215662" y="6048376"/>
            <a:ext cx="8083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Taken from: Kent State University: “NAVIGATING DIFFICULT CONVERSATIONS IN THE CLASSROOM”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68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and Modeling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Practice discussion and using ground rules in a “low stakes” setting</a:t>
            </a:r>
          </a:p>
          <a:p>
            <a:r>
              <a:rPr lang="en-US" dirty="0"/>
              <a:t>You have to model these rules and desired behaviors when you are teaching and discussing yourself </a:t>
            </a:r>
          </a:p>
          <a:p>
            <a:r>
              <a:rPr lang="en-US" dirty="0"/>
              <a:t>Provide tips for having challenging conversations </a:t>
            </a:r>
          </a:p>
          <a:p>
            <a:r>
              <a:rPr lang="en-US" dirty="0"/>
              <a:t>Use role play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00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25355" y="6311900"/>
            <a:ext cx="5218289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  About Me</a:t>
            </a:r>
          </a:p>
          <a:p>
            <a:pPr lvl="1"/>
            <a:r>
              <a:rPr lang="en-US" dirty="0"/>
              <a:t>Associate Professor </a:t>
            </a:r>
          </a:p>
          <a:p>
            <a:pPr lvl="1"/>
            <a:r>
              <a:rPr lang="en-US" dirty="0"/>
              <a:t>Speech-Language Pathologist </a:t>
            </a:r>
          </a:p>
          <a:p>
            <a:pPr lvl="1"/>
            <a:r>
              <a:rPr lang="en-US" dirty="0"/>
              <a:t>Qualitative researcher</a:t>
            </a:r>
          </a:p>
          <a:p>
            <a:pPr lvl="1"/>
            <a:r>
              <a:rPr lang="en-US" dirty="0"/>
              <a:t>Implementation scientist </a:t>
            </a:r>
          </a:p>
          <a:p>
            <a:pPr lvl="1"/>
            <a:r>
              <a:rPr lang="en-US" dirty="0"/>
              <a:t>Book lover </a:t>
            </a:r>
          </a:p>
          <a:p>
            <a:pPr lvl="1"/>
            <a:r>
              <a:rPr lang="en-US" dirty="0"/>
              <a:t>Harry Potter nerd </a:t>
            </a:r>
          </a:p>
          <a:p>
            <a:pPr lvl="1"/>
            <a:r>
              <a:rPr lang="en-US" dirty="0"/>
              <a:t>Musical geek 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1026" name="Picture 2" descr="welcome classroom">
            <a:extLst>
              <a:ext uri="{FF2B5EF4-FFF2-40B4-BE49-F238E27FC236}">
                <a16:creationId xmlns:a16="http://schemas.microsoft.com/office/drawing/2014/main" id="{D1416FCE-EBE6-4F4D-B54D-2CB6A2158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355" y="1338134"/>
            <a:ext cx="4181731" cy="418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243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and Modeling</a:t>
            </a:r>
          </a:p>
        </p:txBody>
      </p:sp>
      <p:pic>
        <p:nvPicPr>
          <p:cNvPr id="3" name="Content Placeholder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D6DD1A-7AAF-014A-9055-0410EEDC6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" y="1578490"/>
            <a:ext cx="7901942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5" name="Online Media 4" descr="Difficult Conversation (Role-Play)">
            <a:hlinkClick r:id="" action="ppaction://media"/>
            <a:extLst>
              <a:ext uri="{FF2B5EF4-FFF2-40B4-BE49-F238E27FC236}">
                <a16:creationId xmlns:a16="http://schemas.microsoft.com/office/drawing/2014/main" id="{52D27059-5810-454A-A991-C30D3F5B0B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406510" y="2505559"/>
            <a:ext cx="3723582" cy="21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Okay, now let’s have the conversation!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dirty="0"/>
              <a:t>Complete a warm-up or pre-discussion activity </a:t>
            </a:r>
          </a:p>
          <a:p>
            <a:r>
              <a:rPr lang="en-US" dirty="0"/>
              <a:t>Have prompts/discussions prepared</a:t>
            </a:r>
          </a:p>
          <a:p>
            <a:r>
              <a:rPr lang="en-US" dirty="0"/>
              <a:t>After giving prompt, make sure that everyone has a chance to discuss </a:t>
            </a:r>
          </a:p>
          <a:p>
            <a:pPr lvl="1"/>
            <a:r>
              <a:rPr lang="en-US" dirty="0"/>
              <a:t>Small group discussion first and brainstorm and then a group leader</a:t>
            </a:r>
          </a:p>
          <a:p>
            <a:pPr lvl="1"/>
            <a:r>
              <a:rPr lang="en-US" dirty="0"/>
              <a:t>Talking chips technique</a:t>
            </a:r>
          </a:p>
          <a:p>
            <a:r>
              <a:rPr lang="en-US" dirty="0"/>
              <a:t>Manage discussion (later topic)</a:t>
            </a:r>
          </a:p>
          <a:p>
            <a:r>
              <a:rPr lang="en-US" dirty="0"/>
              <a:t>Provide follow-up and synthesis </a:t>
            </a:r>
          </a:p>
          <a:p>
            <a:r>
              <a:rPr lang="en-US" dirty="0"/>
              <a:t>Be sure to know appropriate resources to refer students to </a:t>
            </a:r>
          </a:p>
          <a:p>
            <a:r>
              <a:rPr lang="en-US" dirty="0"/>
              <a:t>Have a way to check in and follow up with individual students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" y="5535468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3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BD7C-9804-0440-9E9E-1E0F7C083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Strategies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time limits </a:t>
            </a:r>
          </a:p>
          <a:p>
            <a:r>
              <a:rPr lang="en-US" dirty="0"/>
              <a:t>Fishbowl exercise</a:t>
            </a:r>
          </a:p>
          <a:p>
            <a:r>
              <a:rPr lang="en-US" dirty="0"/>
              <a:t>Allow for pause time or cool-off time </a:t>
            </a:r>
          </a:p>
          <a:p>
            <a:r>
              <a:rPr lang="en-US" dirty="0"/>
              <a:t>Use literature/evidence to support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3" name="Online Media 2" descr="Fishbowl Strategy Explained">
            <a:hlinkClick r:id="" action="ppaction://media"/>
            <a:extLst>
              <a:ext uri="{FF2B5EF4-FFF2-40B4-BE49-F238E27FC236}">
                <a16:creationId xmlns:a16="http://schemas.microsoft.com/office/drawing/2014/main" id="{CE1B56CB-DBA0-724D-9C7A-E8EF4E6FFC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45465" y="1646238"/>
            <a:ext cx="5156945" cy="291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F9FE-DF27-AB4D-813D-A0A71AE0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Discussions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In the moment, when topics may get heated:</a:t>
            </a:r>
          </a:p>
          <a:p>
            <a:pPr lvl="1"/>
            <a:r>
              <a:rPr lang="en-US" dirty="0"/>
              <a:t>Have a way to signal a time out </a:t>
            </a:r>
          </a:p>
          <a:p>
            <a:pPr lvl="1"/>
            <a:r>
              <a:rPr lang="en-US" dirty="0"/>
              <a:t>Be sure to give students a chance to rephrase or restate</a:t>
            </a:r>
          </a:p>
          <a:p>
            <a:pPr lvl="1"/>
            <a:r>
              <a:rPr lang="en-US" dirty="0"/>
              <a:t>Address difficulty </a:t>
            </a:r>
          </a:p>
          <a:p>
            <a:pPr lvl="1"/>
            <a:r>
              <a:rPr lang="en-US" dirty="0"/>
              <a:t>Have a cool-off or emotion check in </a:t>
            </a:r>
          </a:p>
          <a:p>
            <a:pPr lvl="1"/>
            <a:r>
              <a:rPr lang="en-US" dirty="0"/>
              <a:t>Deferral processes if needed </a:t>
            </a:r>
          </a:p>
          <a:p>
            <a:r>
              <a:rPr lang="en-US" dirty="0"/>
              <a:t>Always provide time for structured reflection </a:t>
            </a:r>
          </a:p>
          <a:p>
            <a:pPr lvl="1"/>
            <a:r>
              <a:rPr lang="en-US" dirty="0"/>
              <a:t>Private journal reflections </a:t>
            </a:r>
          </a:p>
          <a:p>
            <a:pPr lvl="1"/>
            <a:r>
              <a:rPr lang="en-US" dirty="0"/>
              <a:t>Exit tickets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5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F2C62C-8F6F-BC4B-B33F-63A550D7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53324D-FD3F-E445-A20B-9D937B6DF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fulchekr@buffalostate.edu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https://docs.google.com/presentation/d/1zNIWjtrB_dQeTakOUcahL4S0m88dUif5/edit?usp=sharing&amp;ouid=110638061378828172114&amp;rtpof=true&amp;sd=true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60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corative image of OTTER Institute LOgo: Online Teaching: Technology &amp; Educational resources, Course  delivery series, August 9-13, 20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465741"/>
            <a:ext cx="6344357" cy="156439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For recordings and other resources, please visit: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000" y="4189061"/>
            <a:ext cx="5757334" cy="109414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www.suny.edu/OTTER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brainstorm </a:t>
            </a:r>
          </a:p>
          <a:p>
            <a:r>
              <a:rPr lang="en-US" dirty="0"/>
              <a:t>Why discuss difficult topics?</a:t>
            </a:r>
          </a:p>
          <a:p>
            <a:r>
              <a:rPr lang="en-US" dirty="0"/>
              <a:t>Building class community/unity </a:t>
            </a:r>
          </a:p>
          <a:p>
            <a:r>
              <a:rPr lang="en-US" dirty="0"/>
              <a:t>Establishing ground rules </a:t>
            </a:r>
          </a:p>
          <a:p>
            <a:r>
              <a:rPr lang="en-US" dirty="0"/>
              <a:t>Strategies for having difficult conversations </a:t>
            </a:r>
          </a:p>
          <a:p>
            <a:r>
              <a:rPr lang="en-US" dirty="0"/>
              <a:t>Mediation of difficult conversations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4E570878-C2B1-E241-9938-EC80938D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10" y="681037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0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5110-DF68-2F4B-801D-9B1ED48F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Raise your hand, or in the chat window….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Do you like having difficult conversations in your classroom? Why or why not?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34429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4098" name="Picture 2" descr="lets discuss">
            <a:extLst>
              <a:ext uri="{FF2B5EF4-FFF2-40B4-BE49-F238E27FC236}">
                <a16:creationId xmlns:a16="http://schemas.microsoft.com/office/drawing/2014/main" id="{37E70CCC-8855-E24A-8417-532598AF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08" y="317929"/>
            <a:ext cx="3015392" cy="301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6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235-3CFE-3B40-BFBE-1B52F753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Raise your hand, or in the chat window….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400" dirty="0"/>
              <a:t>What topics are the most difficult to have in your classroom?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266656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2C179646-4C88-9D46-AC70-D4ECC998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87" y="226219"/>
            <a:ext cx="2588923" cy="258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8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B235-3CFE-3B40-BFBE-1B52F753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My history with difficult conversations…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266656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  <p:pic>
        <p:nvPicPr>
          <p:cNvPr id="6146" name="Picture 2" descr="reading">
            <a:extLst>
              <a:ext uri="{FF2B5EF4-FFF2-40B4-BE49-F238E27FC236}">
                <a16:creationId xmlns:a16="http://schemas.microsoft.com/office/drawing/2014/main" id="{DC3AD4F9-8F5F-1549-ACEE-F47003086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901700"/>
            <a:ext cx="5054600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57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Should we discuss difficult conversations in our classrooms?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94BE96-BC81-A041-9AA7-EF0261068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From “On Difficult Conversations” by </a:t>
            </a:r>
            <a:r>
              <a:rPr lang="en-US" dirty="0" err="1"/>
              <a:t>Derisa</a:t>
            </a:r>
            <a:r>
              <a:rPr lang="en-US" dirty="0"/>
              <a:t> Grant</a:t>
            </a:r>
          </a:p>
          <a:p>
            <a:pPr lvl="1"/>
            <a:r>
              <a:rPr lang="en-US" dirty="0"/>
              <a:t> ”…this framing is potentially learner-centered, as it acknowledges that the discomfort of these “difficult” conversations must be braved to serve student learning and well-being. And, given the recent widespread protests over the murders of George Floyd, Breonna Taylor and </a:t>
            </a:r>
            <a:r>
              <a:rPr lang="en-US" dirty="0" err="1"/>
              <a:t>Ahmaud</a:t>
            </a:r>
            <a:r>
              <a:rPr lang="en-US" dirty="0"/>
              <a:t> </a:t>
            </a:r>
            <a:r>
              <a:rPr lang="en-US" dirty="0" err="1"/>
              <a:t>Arbery</a:t>
            </a:r>
            <a:r>
              <a:rPr lang="en-US" dirty="0"/>
              <a:t>, among others, professors who seek to carry on with business as usual, without broaching topics such as systemic racism and anti-Blackness, risk appearing tone-deaf and out of step with the current historical moment.”</a:t>
            </a:r>
          </a:p>
          <a:p>
            <a:pPr lvl="1"/>
            <a:r>
              <a:rPr lang="en-US" dirty="0"/>
              <a:t>“The reality, however, is that all students benefit when a multiplicity of identities are reflected in the classroom, whether in the curriculum or elsewhere….“Difficult” allows us to dismiss and avoid -- to further marginalize those who surface identity by labeling them myopic or as promoting identity politics. Yet all course content reflects identity politics.”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87610" y="6176963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1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that I have followed…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541420"/>
            <a:ext cx="10515600" cy="4351338"/>
          </a:xfrm>
        </p:spPr>
        <p:txBody>
          <a:bodyPr/>
          <a:lstStyle/>
          <a:p>
            <a:r>
              <a:rPr lang="en-US" dirty="0"/>
              <a:t>Create classroom community and unity </a:t>
            </a:r>
          </a:p>
          <a:p>
            <a:r>
              <a:rPr lang="en-US" dirty="0"/>
              <a:t>Strong instructor presence</a:t>
            </a:r>
          </a:p>
          <a:p>
            <a:r>
              <a:rPr lang="en-US" dirty="0"/>
              <a:t>Discussions about difficult discussions</a:t>
            </a:r>
          </a:p>
          <a:p>
            <a:r>
              <a:rPr lang="en-US" dirty="0"/>
              <a:t>Identity reflection</a:t>
            </a:r>
          </a:p>
          <a:p>
            <a:r>
              <a:rPr lang="en-US" dirty="0"/>
              <a:t>Setting ground rules </a:t>
            </a:r>
          </a:p>
          <a:p>
            <a:r>
              <a:rPr lang="en-US" dirty="0"/>
              <a:t>Practice </a:t>
            </a:r>
          </a:p>
          <a:p>
            <a:r>
              <a:rPr lang="en-US" dirty="0"/>
              <a:t>Reflection </a:t>
            </a:r>
          </a:p>
          <a:p>
            <a:r>
              <a:rPr lang="en-US" dirty="0"/>
              <a:t>Mediation when needed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01717" y="6356350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1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Classroom Community and Culture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establish classroom community, you must start immediately and continue throughout the semester </a:t>
            </a:r>
          </a:p>
          <a:p>
            <a:r>
              <a:rPr lang="en-US" dirty="0"/>
              <a:t>First 2 – 4 classroom sessions </a:t>
            </a:r>
          </a:p>
          <a:p>
            <a:pPr lvl="1"/>
            <a:r>
              <a:rPr lang="en-US" dirty="0"/>
              <a:t>Icebreakers</a:t>
            </a:r>
          </a:p>
          <a:p>
            <a:pPr lvl="1"/>
            <a:r>
              <a:rPr lang="en-US" dirty="0"/>
              <a:t>Introduce yourself </a:t>
            </a:r>
          </a:p>
          <a:p>
            <a:pPr lvl="1"/>
            <a:r>
              <a:rPr lang="en-US" dirty="0"/>
              <a:t>Small group discussions and problem solving </a:t>
            </a:r>
          </a:p>
          <a:p>
            <a:r>
              <a:rPr lang="en-US" dirty="0"/>
              <a:t>Continued throughout the semester </a:t>
            </a:r>
          </a:p>
          <a:p>
            <a:pPr lvl="1"/>
            <a:r>
              <a:rPr lang="en-US" dirty="0"/>
              <a:t>Check-ins </a:t>
            </a:r>
          </a:p>
          <a:p>
            <a:pPr lvl="1"/>
            <a:r>
              <a:rPr lang="en-US" dirty="0"/>
              <a:t>Vent time </a:t>
            </a:r>
          </a:p>
          <a:p>
            <a:pPr lvl="1"/>
            <a:r>
              <a:rPr lang="en-US" dirty="0"/>
              <a:t>Space for questions, study groups, and connection with classmates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SUNY CPD Online Teaching: Technology &amp; Educational Resources  Institute 2021</a:t>
            </a:r>
          </a:p>
        </p:txBody>
      </p:sp>
      <p:pic>
        <p:nvPicPr>
          <p:cNvPr id="13" name="Picture 12" descr="OTTER Institute Logo.  Dark blue curcle with the white outline of an otter.  SUNY Center for Professional Development, OTTER Institute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0" y="5424255"/>
            <a:ext cx="1297220" cy="12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03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1198</Words>
  <Application>Microsoft Office PowerPoint</Application>
  <PresentationFormat>Widescreen</PresentationFormat>
  <Paragraphs>158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Custom Design</vt:lpstr>
      <vt:lpstr>1_Custom Design</vt:lpstr>
      <vt:lpstr>Getting Comfortable with the Uncomfortable: Ways to Address Debating and Difficult Topics in the Classroom </vt:lpstr>
      <vt:lpstr>Welcome!</vt:lpstr>
      <vt:lpstr>Overview</vt:lpstr>
      <vt:lpstr>Brainstorm</vt:lpstr>
      <vt:lpstr>Brainstorm</vt:lpstr>
      <vt:lpstr>My history with difficult conversations…</vt:lpstr>
      <vt:lpstr>Should we discuss difficult conversations in our classrooms?</vt:lpstr>
      <vt:lpstr>Steps that I have followed…</vt:lpstr>
      <vt:lpstr>Creating a Classroom Community and Culture</vt:lpstr>
      <vt:lpstr>Instructor Presence</vt:lpstr>
      <vt:lpstr>Instructor Presence</vt:lpstr>
      <vt:lpstr>Let your students know…it may be difficult</vt:lpstr>
      <vt:lpstr>Understanding Personal Identities </vt:lpstr>
      <vt:lpstr>PowerPoint Presentation</vt:lpstr>
      <vt:lpstr>Assessing Personal Bias</vt:lpstr>
      <vt:lpstr>Setting Ground Rules</vt:lpstr>
      <vt:lpstr>Setting Ground Rules</vt:lpstr>
      <vt:lpstr>Setting Ground Rules</vt:lpstr>
      <vt:lpstr>Practice and Modeling</vt:lpstr>
      <vt:lpstr>Practice and Modeling</vt:lpstr>
      <vt:lpstr>Okay, now let’s have the conversation!</vt:lpstr>
      <vt:lpstr>Discussion Strategies </vt:lpstr>
      <vt:lpstr>Managing Discussions</vt:lpstr>
      <vt:lpstr>Questions?</vt:lpstr>
      <vt:lpstr>For recordings and other resources, please visit:</vt:lpstr>
    </vt:vector>
  </TitlesOfParts>
  <Company>SUNY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Heron, Jamie</dc:creator>
  <cp:lastModifiedBy>Fulcher, Katrina R</cp:lastModifiedBy>
  <cp:revision>9</cp:revision>
  <dcterms:created xsi:type="dcterms:W3CDTF">2021-05-18T20:02:57Z</dcterms:created>
  <dcterms:modified xsi:type="dcterms:W3CDTF">2021-08-10T19:01:29Z</dcterms:modified>
</cp:coreProperties>
</file>