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Bree Serif" panose="020B0604020202020204" charset="0"/>
      <p:regular r:id="rId29"/>
    </p:embeddedFont>
    <p:embeddedFont>
      <p:font typeface="Permanent Marker" panose="020B0604020202020204" charset="0"/>
      <p:regular r:id="rId30"/>
    </p:embeddedFont>
    <p:embeddedFont>
      <p:font typeface="Calibri" panose="020F0502020204030204" pitchFamily="34" charset="0"/>
      <p:regular r:id="rId31"/>
      <p:bold r:id="rId32"/>
      <p:italic r:id="rId33"/>
      <p:boldItalic r:id="rId34"/>
    </p:embeddedFont>
    <p:embeddedFont>
      <p:font typeface="Merriweathe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35" name="Google Shape;1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85e869d06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256" name="Google Shape;256;g585e869d0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85e869d06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264" name="Google Shape;264;g585e869d0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85e869d06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272" name="Google Shape;272;g585e869d0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85e869d06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280" name="Google Shape;280;g585e869d0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a:p>
        </p:txBody>
      </p:sp>
      <p:sp>
        <p:nvSpPr>
          <p:cNvPr id="288" name="Google Shape;2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Signage for cell phones/quiet areas</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Students are allowed to use phones downstairs</a:t>
            </a:r>
            <a:endParaRPr sz="1100" b="0" i="0" u="none" strike="noStrike" cap="none">
              <a:solidFill>
                <a:schemeClr val="dk1"/>
              </a:solidFill>
              <a:latin typeface="Arial"/>
              <a:ea typeface="Arial"/>
              <a:cs typeface="Arial"/>
              <a:sym typeface="Arial"/>
            </a:endParaRPr>
          </a:p>
        </p:txBody>
      </p:sp>
      <p:sp>
        <p:nvSpPr>
          <p:cNvPr id="337" name="Google Shape;3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87925fff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Signage for cell phones/quiet areas</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Students are allowed to use phones downstairs</a:t>
            </a:r>
            <a:endParaRPr sz="1100" b="0" i="0" u="none" strike="noStrike" cap="none">
              <a:solidFill>
                <a:schemeClr val="dk1"/>
              </a:solidFill>
              <a:latin typeface="Arial"/>
              <a:ea typeface="Arial"/>
              <a:cs typeface="Arial"/>
              <a:sym typeface="Arial"/>
            </a:endParaRPr>
          </a:p>
        </p:txBody>
      </p:sp>
      <p:sp>
        <p:nvSpPr>
          <p:cNvPr id="344" name="Google Shape;344;g587925fff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87925fff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Signage for cell phones/quiet areas</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Students are allowed to use phones downstairs</a:t>
            </a:r>
            <a:endParaRPr sz="1100" b="0" i="0" u="none" strike="noStrike" cap="none">
              <a:solidFill>
                <a:schemeClr val="dk1"/>
              </a:solidFill>
              <a:latin typeface="Arial"/>
              <a:ea typeface="Arial"/>
              <a:cs typeface="Arial"/>
              <a:sym typeface="Arial"/>
            </a:endParaRPr>
          </a:p>
        </p:txBody>
      </p:sp>
      <p:sp>
        <p:nvSpPr>
          <p:cNvPr id="350" name="Google Shape;350;g587925ff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87925fff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Signage for cell phones/quiet areas</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Students are allowed to use phones downstairs</a:t>
            </a:r>
            <a:endParaRPr sz="1100" b="0" i="0" u="none" strike="noStrike" cap="none">
              <a:solidFill>
                <a:schemeClr val="dk1"/>
              </a:solidFill>
              <a:latin typeface="Arial"/>
              <a:ea typeface="Arial"/>
              <a:cs typeface="Arial"/>
              <a:sym typeface="Arial"/>
            </a:endParaRPr>
          </a:p>
        </p:txBody>
      </p:sp>
      <p:sp>
        <p:nvSpPr>
          <p:cNvPr id="356" name="Google Shape;356;g587925fff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Quiet area</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Strategic furniture and strategic placement – individual and group</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Weeding project</a:t>
            </a:r>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Elimination of rarely-used titles – over 25% of the collection</a:t>
            </a:r>
            <a:endParaRPr sz="1100" b="0" i="0" u="none" strike="noStrike" cap="none">
              <a:solidFill>
                <a:schemeClr val="dk1"/>
              </a:solidFill>
              <a:latin typeface="Arial"/>
              <a:ea typeface="Arial"/>
              <a:cs typeface="Arial"/>
              <a:sym typeface="Arial"/>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Creation of usable space</a:t>
            </a:r>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Immediately fill space with furniture, tried different configurations until more long-term plan was enacted</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Even with new spaces, the openness of the building allowed noise to travel</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Sound Panel project - Michelle</a:t>
            </a:r>
            <a:endParaRPr sz="1100" b="0" i="0" u="none" strike="noStrike" cap="none">
              <a:solidFill>
                <a:schemeClr val="dk1"/>
              </a:solidFill>
              <a:latin typeface="Arial"/>
              <a:ea typeface="Arial"/>
              <a:cs typeface="Arial"/>
              <a:sym typeface="Arial"/>
            </a:endParaRPr>
          </a:p>
        </p:txBody>
      </p:sp>
      <p:sp>
        <p:nvSpPr>
          <p:cNvPr id="363" name="Google Shape;3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85e869d0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Cori</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Describe our students </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Applied programs – not as research-based as many curriculum</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Colleger’s Mission is focused on accessible, affordable education</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Mention Admissions</a:t>
            </a:r>
            <a:endParaRPr/>
          </a:p>
        </p:txBody>
      </p:sp>
      <p:sp>
        <p:nvSpPr>
          <p:cNvPr id="143" name="Google Shape;143;g585e869d0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85e869d06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Quiet area</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Strategic furniture and strategic placement – individual and group</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Weeding project</a:t>
            </a:r>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Elimination of rarely-used titles – over 25% of the collection</a:t>
            </a:r>
            <a:endParaRPr sz="1100" b="0" i="0" u="none" strike="noStrike" cap="none">
              <a:solidFill>
                <a:schemeClr val="dk1"/>
              </a:solidFill>
              <a:latin typeface="Arial"/>
              <a:ea typeface="Arial"/>
              <a:cs typeface="Arial"/>
              <a:sym typeface="Arial"/>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Creation of usable space</a:t>
            </a:r>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Immediately fill space with furniture, tried different configurations until more long-term plan was enacted</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Even with new spaces, the openness of the building allowed noise to travel</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Sound Panel project - Michelle</a:t>
            </a:r>
            <a:endParaRPr sz="1100" b="0" i="0" u="none" strike="noStrike" cap="none">
              <a:solidFill>
                <a:schemeClr val="dk1"/>
              </a:solidFill>
              <a:latin typeface="Arial"/>
              <a:ea typeface="Arial"/>
              <a:cs typeface="Arial"/>
              <a:sym typeface="Arial"/>
            </a:endParaRPr>
          </a:p>
        </p:txBody>
      </p:sp>
      <p:sp>
        <p:nvSpPr>
          <p:cNvPr id="369" name="Google Shape;369;g585e869d0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85e869d06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Quiet area</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Strategic furniture and strategic placement – individual and group</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Weeding project</a:t>
            </a:r>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Elimination of rarely-used titles – over 25% of the collection</a:t>
            </a:r>
            <a:endParaRPr sz="1100" b="0" i="0" u="none" strike="noStrike" cap="none">
              <a:solidFill>
                <a:schemeClr val="dk1"/>
              </a:solidFill>
              <a:latin typeface="Arial"/>
              <a:ea typeface="Arial"/>
              <a:cs typeface="Arial"/>
              <a:sym typeface="Arial"/>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Creation of usable space</a:t>
            </a:r>
            <a:endParaRPr/>
          </a:p>
          <a:p>
            <a:pPr marL="914400" marR="0" lvl="1"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Immediately fill space with furniture, tried different configurations until more long-term plan was enacted</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Even with new spaces, the openness of the building allowed noise to travel</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Sound Panel project - Michelle</a:t>
            </a:r>
            <a:endParaRPr sz="1100" b="0" i="0" u="none" strike="noStrike" cap="none">
              <a:solidFill>
                <a:schemeClr val="dk1"/>
              </a:solidFill>
              <a:latin typeface="Arial"/>
              <a:ea typeface="Arial"/>
              <a:cs typeface="Arial"/>
              <a:sym typeface="Arial"/>
            </a:endParaRPr>
          </a:p>
        </p:txBody>
      </p:sp>
      <p:sp>
        <p:nvSpPr>
          <p:cNvPr id="375" name="Google Shape;375;g585e869d0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381" name="Google Shape;38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87925fff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389" name="Google Shape;389;g587925fff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397" name="Google Shape;39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8" name="Google Shape;4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Google Shape;43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5e869d06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Cori</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Describe our students </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Applied programs – not as research-based as many curriculum</a:t>
            </a:r>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Colleger’s Mission is focused on accessible, affordable education</a:t>
            </a:r>
            <a:endParaRPr sz="11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Mention Admissions</a:t>
            </a:r>
            <a:endParaRPr/>
          </a:p>
        </p:txBody>
      </p:sp>
      <p:sp>
        <p:nvSpPr>
          <p:cNvPr id="167" name="Google Shape;167;g585e869d0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85e869d06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a:p>
        </p:txBody>
      </p:sp>
      <p:sp>
        <p:nvSpPr>
          <p:cNvPr id="222" name="Google Shape;222;g585e869d0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85e869d06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a:p>
        </p:txBody>
      </p:sp>
      <p:sp>
        <p:nvSpPr>
          <p:cNvPr id="234" name="Google Shape;234;g585e869d0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a:p>
        </p:txBody>
      </p:sp>
      <p:sp>
        <p:nvSpPr>
          <p:cNvPr id="240" name="Google Shape;2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US" sz="1100" b="0" i="0" u="none" strike="noStrike" cap="none">
                <a:solidFill>
                  <a:schemeClr val="dk1"/>
                </a:solidFill>
                <a:latin typeface="Arial"/>
                <a:ea typeface="Arial"/>
                <a:cs typeface="Arial"/>
                <a:sym typeface="Arial"/>
              </a:rPr>
              <a:t>Michelle</a:t>
            </a:r>
            <a:endParaRPr sz="1100" b="0" i="0" u="none" strike="noStrike" cap="none">
              <a:solidFill>
                <a:schemeClr val="dk1"/>
              </a:solidFill>
              <a:latin typeface="Arial"/>
              <a:ea typeface="Arial"/>
              <a:cs typeface="Arial"/>
              <a:sym typeface="Arial"/>
            </a:endParaRPr>
          </a:p>
        </p:txBody>
      </p:sp>
      <p:sp>
        <p:nvSpPr>
          <p:cNvPr id="248" name="Google Shape;2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209800" y="4464028"/>
            <a:ext cx="9144000" cy="1641489"/>
          </a:xfrm>
          <a:prstGeom prst="rect">
            <a:avLst/>
          </a:prstGeom>
          <a:noFill/>
          <a:ln>
            <a:noFill/>
          </a:ln>
        </p:spPr>
        <p:txBody>
          <a:bodyPr spcFirstLastPara="1" wrap="square" lIns="91425" tIns="91425" rIns="91425" bIns="91425" anchor="t" anchorCtr="0"/>
          <a:lstStyle>
            <a:lvl1pPr marL="0" marR="0" lvl="0" indent="0" algn="r" rtl="0">
              <a:lnSpc>
                <a:spcPct val="90000"/>
              </a:lnSpc>
              <a:spcBef>
                <a:spcPts val="0"/>
              </a:spcBef>
              <a:spcAft>
                <a:spcPts val="0"/>
              </a:spcAft>
              <a:buClr>
                <a:srgbClr val="E2E2E2"/>
              </a:buClr>
              <a:buSzPts val="1400"/>
              <a:buFont typeface="Calibri"/>
              <a:buNone/>
              <a:defRPr sz="9600" b="0" i="0" u="none" strike="noStrike" cap="none">
                <a:solidFill>
                  <a:srgbClr val="E2E2E2"/>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 name="Google Shape;13;p2"/>
          <p:cNvSpPr txBox="1">
            <a:spLocks noGrp="1"/>
          </p:cNvSpPr>
          <p:nvPr>
            <p:ph type="subTitle" idx="1"/>
          </p:nvPr>
        </p:nvSpPr>
        <p:spPr>
          <a:xfrm>
            <a:off x="2209799" y="3694375"/>
            <a:ext cx="9144000" cy="754025"/>
          </a:xfrm>
          <a:prstGeom prst="rect">
            <a:avLst/>
          </a:prstGeom>
          <a:noFill/>
          <a:ln>
            <a:noFill/>
          </a:ln>
        </p:spPr>
        <p:txBody>
          <a:bodyPr spcFirstLastPara="1" wrap="square" lIns="91425" tIns="91425" rIns="91425" bIns="91425" anchor="b" anchorCtr="0"/>
          <a:lstStyle>
            <a:lvl1pPr marL="0" marR="0" lvl="0" indent="0" algn="r" rtl="0">
              <a:lnSpc>
                <a:spcPct val="90000"/>
              </a:lnSpc>
              <a:spcBef>
                <a:spcPts val="1000"/>
              </a:spcBef>
              <a:spcAft>
                <a:spcPts val="0"/>
              </a:spcAft>
              <a:buClr>
                <a:schemeClr val="lt2"/>
              </a:buClr>
              <a:buSzPts val="2800"/>
              <a:buFont typeface="Arial"/>
              <a:buNone/>
              <a:defRPr sz="3200" b="0" i="0" u="none" strike="noStrike" cap="none">
                <a:solidFill>
                  <a:schemeClr val="lt2"/>
                </a:solidFill>
                <a:latin typeface="Calibri"/>
                <a:ea typeface="Calibri"/>
                <a:cs typeface="Calibri"/>
                <a:sym typeface="Calibri"/>
              </a:defRPr>
            </a:lvl1pPr>
            <a:lvl2pPr marL="457200" marR="0" lvl="1" indent="0" algn="ctr" rtl="0">
              <a:lnSpc>
                <a:spcPct val="90000"/>
              </a:lnSpc>
              <a:spcBef>
                <a:spcPts val="500"/>
              </a:spcBef>
              <a:spcAft>
                <a:spcPts val="0"/>
              </a:spcAft>
              <a:buClr>
                <a:srgbClr val="EDEDED"/>
              </a:buClr>
              <a:buSzPts val="2400"/>
              <a:buFont typeface="Arial"/>
              <a:buNone/>
              <a:defRPr sz="2000" b="0" i="0" u="none" strike="noStrike" cap="none">
                <a:solidFill>
                  <a:srgbClr val="EDEDED"/>
                </a:solidFill>
                <a:latin typeface="Calibri"/>
                <a:ea typeface="Calibri"/>
                <a:cs typeface="Calibri"/>
                <a:sym typeface="Calibri"/>
              </a:defRPr>
            </a:lvl2pPr>
            <a:lvl3pPr marL="914400" marR="0" lvl="2" indent="0" algn="ctr" rtl="0">
              <a:lnSpc>
                <a:spcPct val="90000"/>
              </a:lnSpc>
              <a:spcBef>
                <a:spcPts val="500"/>
              </a:spcBef>
              <a:spcAft>
                <a:spcPts val="0"/>
              </a:spcAft>
              <a:buClr>
                <a:srgbClr val="EDEDED"/>
              </a:buClr>
              <a:buSzPts val="2000"/>
              <a:buFont typeface="Arial"/>
              <a:buNone/>
              <a:defRPr sz="1800" b="0" i="0" u="none" strike="noStrike" cap="none">
                <a:solidFill>
                  <a:srgbClr val="EDEDED"/>
                </a:solidFill>
                <a:latin typeface="Calibri"/>
                <a:ea typeface="Calibri"/>
                <a:cs typeface="Calibri"/>
                <a:sym typeface="Calibri"/>
              </a:defRPr>
            </a:lvl3pPr>
            <a:lvl4pPr marL="1371600" marR="0" lvl="3" indent="0" algn="ctr" rtl="0">
              <a:lnSpc>
                <a:spcPct val="90000"/>
              </a:lnSpc>
              <a:spcBef>
                <a:spcPts val="500"/>
              </a:spcBef>
              <a:spcAft>
                <a:spcPts val="0"/>
              </a:spcAft>
              <a:buClr>
                <a:srgbClr val="EDEDED"/>
              </a:buClr>
              <a:buSzPts val="1800"/>
              <a:buFont typeface="Arial"/>
              <a:buNone/>
              <a:defRPr sz="1600" b="0" i="0" u="none" strike="noStrike" cap="none">
                <a:solidFill>
                  <a:srgbClr val="EDEDED"/>
                </a:solidFill>
                <a:latin typeface="Calibri"/>
                <a:ea typeface="Calibri"/>
                <a:cs typeface="Calibri"/>
                <a:sym typeface="Calibri"/>
              </a:defRPr>
            </a:lvl4pPr>
            <a:lvl5pPr marL="1828800" marR="0" lvl="4" indent="0" algn="ctr" rtl="0">
              <a:lnSpc>
                <a:spcPct val="90000"/>
              </a:lnSpc>
              <a:spcBef>
                <a:spcPts val="500"/>
              </a:spcBef>
              <a:spcAft>
                <a:spcPts val="0"/>
              </a:spcAft>
              <a:buClr>
                <a:srgbClr val="EDEDED"/>
              </a:buClr>
              <a:buSzPts val="1800"/>
              <a:buFont typeface="Arial"/>
              <a:buNone/>
              <a:defRPr sz="1600" b="0" i="0" u="none" strike="noStrike" cap="none">
                <a:solidFill>
                  <a:srgbClr val="EDEDED"/>
                </a:solidFill>
                <a:latin typeface="Calibri"/>
                <a:ea typeface="Calibri"/>
                <a:cs typeface="Calibri"/>
                <a:sym typeface="Calibri"/>
              </a:defRPr>
            </a:lvl5pPr>
            <a:lvl6pPr marL="2286000" marR="0" lvl="5"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6pPr>
            <a:lvl7pPr marL="2743200" marR="0" lvl="6"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7pPr>
            <a:lvl8pPr marL="3200400" marR="0" lvl="7"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8pPr>
            <a:lvl9pPr marL="3657600" marR="0" lvl="8"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9787" y="4367160"/>
            <a:ext cx="10515599" cy="819355"/>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EDEDED"/>
              </a:buClr>
              <a:buSzPts val="1400"/>
              <a:buFont typeface="Calibri"/>
              <a:buNone/>
              <a:defRPr sz="32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0" name="Google Shape;70;p11"/>
          <p:cNvSpPr>
            <a:spLocks noGrp="1"/>
          </p:cNvSpPr>
          <p:nvPr>
            <p:ph type="pic" idx="2"/>
          </p:nvPr>
        </p:nvSpPr>
        <p:spPr>
          <a:xfrm>
            <a:off x="839787" y="987425"/>
            <a:ext cx="10515599" cy="3379734"/>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EDEDED"/>
              </a:buClr>
              <a:buSzPts val="1400"/>
              <a:buFont typeface="Arial"/>
              <a:buNone/>
              <a:defRPr sz="3200" b="0" i="0" u="none" strike="noStrike" cap="none">
                <a:solidFill>
                  <a:srgbClr val="EDEDED"/>
                </a:solidFill>
                <a:latin typeface="Calibri"/>
                <a:ea typeface="Calibri"/>
                <a:cs typeface="Calibri"/>
                <a:sym typeface="Calibri"/>
              </a:defRPr>
            </a:lvl1pPr>
            <a:lvl2pPr marL="457200" marR="0" lvl="1" indent="0" algn="l" rtl="0">
              <a:lnSpc>
                <a:spcPct val="90000"/>
              </a:lnSpc>
              <a:spcBef>
                <a:spcPts val="500"/>
              </a:spcBef>
              <a:spcAft>
                <a:spcPts val="0"/>
              </a:spcAft>
              <a:buClr>
                <a:srgbClr val="EDEDED"/>
              </a:buClr>
              <a:buSzPts val="1400"/>
              <a:buFont typeface="Arial"/>
              <a:buNone/>
              <a:defRPr sz="2800" b="0" i="0" u="none" strike="noStrike" cap="none">
                <a:solidFill>
                  <a:srgbClr val="EDEDED"/>
                </a:solidFill>
                <a:latin typeface="Calibri"/>
                <a:ea typeface="Calibri"/>
                <a:cs typeface="Calibri"/>
                <a:sym typeface="Calibri"/>
              </a:defRPr>
            </a:lvl2pPr>
            <a:lvl3pPr marL="914400" marR="0" lvl="2" indent="0" algn="l" rtl="0">
              <a:lnSpc>
                <a:spcPct val="90000"/>
              </a:lnSpc>
              <a:spcBef>
                <a:spcPts val="500"/>
              </a:spcBef>
              <a:spcAft>
                <a:spcPts val="0"/>
              </a:spcAft>
              <a:buClr>
                <a:srgbClr val="EDEDED"/>
              </a:buClr>
              <a:buSzPts val="1400"/>
              <a:buFont typeface="Arial"/>
              <a:buNone/>
              <a:defRPr sz="2400" b="0" i="0" u="none" strike="noStrike" cap="none">
                <a:solidFill>
                  <a:srgbClr val="EDEDED"/>
                </a:solidFill>
                <a:latin typeface="Calibri"/>
                <a:ea typeface="Calibri"/>
                <a:cs typeface="Calibri"/>
                <a:sym typeface="Calibri"/>
              </a:defRPr>
            </a:lvl3pPr>
            <a:lvl4pPr marL="1371600" marR="0" lvl="3" indent="0" algn="l" rtl="0">
              <a:lnSpc>
                <a:spcPct val="90000"/>
              </a:lnSpc>
              <a:spcBef>
                <a:spcPts val="500"/>
              </a:spcBef>
              <a:spcAft>
                <a:spcPts val="0"/>
              </a:spcAft>
              <a:buClr>
                <a:srgbClr val="EDEDED"/>
              </a:buClr>
              <a:buSzPts val="1400"/>
              <a:buFont typeface="Arial"/>
              <a:buNone/>
              <a:defRPr sz="2000" b="0" i="0" u="none" strike="noStrike" cap="none">
                <a:solidFill>
                  <a:srgbClr val="EDEDED"/>
                </a:solidFill>
                <a:latin typeface="Calibri"/>
                <a:ea typeface="Calibri"/>
                <a:cs typeface="Calibri"/>
                <a:sym typeface="Calibri"/>
              </a:defRPr>
            </a:lvl4pPr>
            <a:lvl5pPr marL="1828800" marR="0" lvl="4" indent="0" algn="l" rtl="0">
              <a:lnSpc>
                <a:spcPct val="90000"/>
              </a:lnSpc>
              <a:spcBef>
                <a:spcPts val="500"/>
              </a:spcBef>
              <a:spcAft>
                <a:spcPts val="0"/>
              </a:spcAft>
              <a:buClr>
                <a:srgbClr val="EDEDED"/>
              </a:buClr>
              <a:buSzPts val="1400"/>
              <a:buFont typeface="Arial"/>
              <a:buNone/>
              <a:defRPr sz="2000" b="0" i="0" u="none" strike="noStrike" cap="none">
                <a:solidFill>
                  <a:srgbClr val="EDEDED"/>
                </a:solidFill>
                <a:latin typeface="Calibri"/>
                <a:ea typeface="Calibri"/>
                <a:cs typeface="Calibri"/>
                <a:sym typeface="Calibri"/>
              </a:defRPr>
            </a:lvl5pPr>
            <a:lvl6pPr marL="2286000" marR="0" lvl="5"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839787" y="5186516"/>
            <a:ext cx="10514011" cy="6824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2"/>
              </a:buClr>
              <a:buSzPts val="2800"/>
              <a:buFont typeface="Arial"/>
              <a:buNone/>
              <a:defRPr sz="16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72" name="Google Shape;72;p1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9787" y="365125"/>
            <a:ext cx="10515599" cy="353434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32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7" name="Google Shape;77;p12"/>
          <p:cNvSpPr txBox="1">
            <a:spLocks noGrp="1"/>
          </p:cNvSpPr>
          <p:nvPr>
            <p:ph type="body" idx="1"/>
          </p:nvPr>
        </p:nvSpPr>
        <p:spPr>
          <a:xfrm>
            <a:off x="839787" y="4489398"/>
            <a:ext cx="10514011" cy="1501826"/>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rgbClr val="EDEDED"/>
              </a:buClr>
              <a:buSzPts val="2800"/>
              <a:buFont typeface="Arial"/>
              <a:buNone/>
              <a:defRPr sz="16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78" name="Google Shape;78;p1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80" name="Google Shape;80;p1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446212" y="365125"/>
            <a:ext cx="9302752" cy="299290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4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3" name="Google Shape;83;p13"/>
          <p:cNvSpPr txBox="1">
            <a:spLocks noGrp="1"/>
          </p:cNvSpPr>
          <p:nvPr>
            <p:ph type="body" idx="1"/>
          </p:nvPr>
        </p:nvSpPr>
        <p:spPr>
          <a:xfrm>
            <a:off x="1720643" y="3365557"/>
            <a:ext cx="8752299" cy="54896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84" name="Google Shape;84;p13"/>
          <p:cNvSpPr txBox="1">
            <a:spLocks noGrp="1"/>
          </p:cNvSpPr>
          <p:nvPr>
            <p:ph type="body" idx="2"/>
          </p:nvPr>
        </p:nvSpPr>
        <p:spPr>
          <a:xfrm>
            <a:off x="838200" y="4501728"/>
            <a:ext cx="10512423" cy="1489496"/>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rgbClr val="EDEDED"/>
              </a:buClr>
              <a:buSzPts val="2800"/>
              <a:buFont typeface="Arial"/>
              <a:buNone/>
              <a:defRPr sz="16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85" name="Google Shape;85;p1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3"/>
          <p:cNvSpPr txBox="1"/>
          <p:nvPr/>
        </p:nvSpPr>
        <p:spPr>
          <a:xfrm>
            <a:off x="1111044" y="786824"/>
            <a:ext cx="60959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Font typeface="Calibri"/>
              <a:buNone/>
            </a:pPr>
            <a:r>
              <a:rPr lang="en-US" sz="8000" b="0" i="0" u="none" strike="noStrike" cap="none">
                <a:solidFill>
                  <a:schemeClr val="lt1"/>
                </a:solidFill>
                <a:latin typeface="Calibri"/>
                <a:ea typeface="Calibri"/>
                <a:cs typeface="Calibri"/>
                <a:sym typeface="Calibri"/>
              </a:rPr>
              <a:t>“</a:t>
            </a:r>
            <a:endParaRPr/>
          </a:p>
        </p:txBody>
      </p:sp>
      <p:sp>
        <p:nvSpPr>
          <p:cNvPr id="89" name="Google Shape;89;p13"/>
          <p:cNvSpPr txBox="1"/>
          <p:nvPr/>
        </p:nvSpPr>
        <p:spPr>
          <a:xfrm>
            <a:off x="10437811" y="2743200"/>
            <a:ext cx="609599"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Font typeface="Calibri"/>
              <a:buNone/>
            </a:pPr>
            <a:r>
              <a:rPr lang="en-US" sz="8000" b="0" i="0" u="none" strike="noStrike" cap="none">
                <a:solidFill>
                  <a:schemeClr val="lt1"/>
                </a:solidFill>
                <a:latin typeface="Calibri"/>
                <a:ea typeface="Calibri"/>
                <a:cs typeface="Calibri"/>
                <a:sym typeface="Calibri"/>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9787" y="2326966"/>
            <a:ext cx="10515599" cy="2511834"/>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2" name="Google Shape;92;p14"/>
          <p:cNvSpPr txBox="1">
            <a:spLocks noGrp="1"/>
          </p:cNvSpPr>
          <p:nvPr>
            <p:ph type="body" idx="1"/>
          </p:nvPr>
        </p:nvSpPr>
        <p:spPr>
          <a:xfrm>
            <a:off x="839787" y="4850580"/>
            <a:ext cx="10514011" cy="1140643"/>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6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5" name="Google Shape;95;p1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8" name="Google Shape;98;p15"/>
          <p:cNvSpPr txBox="1">
            <a:spLocks noGrp="1"/>
          </p:cNvSpPr>
          <p:nvPr>
            <p:ph type="body" idx="1"/>
          </p:nvPr>
        </p:nvSpPr>
        <p:spPr>
          <a:xfrm>
            <a:off x="1337282" y="1885950"/>
            <a:ext cx="2946865" cy="57626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800"/>
              <a:buFont typeface="Arial"/>
              <a:buNone/>
              <a:defRPr sz="24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2000" b="1"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800" b="1"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99" name="Google Shape;99;p15"/>
          <p:cNvSpPr txBox="1">
            <a:spLocks noGrp="1"/>
          </p:cNvSpPr>
          <p:nvPr>
            <p:ph type="body" idx="2"/>
          </p:nvPr>
        </p:nvSpPr>
        <p:spPr>
          <a:xfrm>
            <a:off x="1356798" y="2571750"/>
            <a:ext cx="2927350" cy="35893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2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0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00" name="Google Shape;100;p15"/>
          <p:cNvSpPr txBox="1">
            <a:spLocks noGrp="1"/>
          </p:cNvSpPr>
          <p:nvPr>
            <p:ph type="body" idx="3"/>
          </p:nvPr>
        </p:nvSpPr>
        <p:spPr>
          <a:xfrm>
            <a:off x="4587994" y="1885950"/>
            <a:ext cx="2936241" cy="57626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8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1" name="Google Shape;101;p15"/>
          <p:cNvSpPr txBox="1">
            <a:spLocks noGrp="1"/>
          </p:cNvSpPr>
          <p:nvPr>
            <p:ph type="body" idx="4"/>
          </p:nvPr>
        </p:nvSpPr>
        <p:spPr>
          <a:xfrm>
            <a:off x="4577441" y="2571750"/>
            <a:ext cx="2946793" cy="35893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2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0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02" name="Google Shape;102;p15"/>
          <p:cNvSpPr txBox="1">
            <a:spLocks noGrp="1"/>
          </p:cNvSpPr>
          <p:nvPr>
            <p:ph type="body" idx="5"/>
          </p:nvPr>
        </p:nvSpPr>
        <p:spPr>
          <a:xfrm>
            <a:off x="7829035" y="1885950"/>
            <a:ext cx="2932112" cy="57626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8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03" name="Google Shape;103;p15"/>
          <p:cNvSpPr txBox="1">
            <a:spLocks noGrp="1"/>
          </p:cNvSpPr>
          <p:nvPr>
            <p:ph type="body" idx="6"/>
          </p:nvPr>
        </p:nvSpPr>
        <p:spPr>
          <a:xfrm>
            <a:off x="7829035" y="2571750"/>
            <a:ext cx="2932112" cy="35893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2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0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04" name="Google Shape;104;p1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05" name="Google Shape;105;p1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06" name="Google Shape;106;p1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9" name="Google Shape;109;p16"/>
          <p:cNvSpPr txBox="1">
            <a:spLocks noGrp="1"/>
          </p:cNvSpPr>
          <p:nvPr>
            <p:ph type="body" idx="1"/>
          </p:nvPr>
        </p:nvSpPr>
        <p:spPr>
          <a:xfrm>
            <a:off x="1332084" y="4297503"/>
            <a:ext cx="2940049" cy="57626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rgbClr val="EDEDED"/>
              </a:buClr>
              <a:buSzPts val="2800"/>
              <a:buFont typeface="Arial"/>
              <a:buNone/>
              <a:defRPr sz="2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2000" b="1"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800" b="1"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10" name="Google Shape;110;p16"/>
          <p:cNvSpPr>
            <a:spLocks noGrp="1"/>
          </p:cNvSpPr>
          <p:nvPr>
            <p:ph type="pic" idx="2"/>
          </p:nvPr>
        </p:nvSpPr>
        <p:spPr>
          <a:xfrm>
            <a:off x="1332084" y="2256353"/>
            <a:ext cx="2940049" cy="1524000"/>
          </a:xfrm>
          <a:prstGeom prst="roundRect">
            <a:avLst>
              <a:gd name="adj" fmla="val 1858"/>
            </a:avLst>
          </a:prstGeom>
          <a:noFill/>
          <a:ln>
            <a:noFill/>
          </a:ln>
          <a:effectLst>
            <a:outerShdw blurRad="50799" dist="50800" dir="5400000" algn="tl" rotWithShape="0">
              <a:srgbClr val="000000">
                <a:alpha val="42352"/>
              </a:srgbClr>
            </a:outerShdw>
          </a:effectLst>
        </p:spPr>
        <p:txBody>
          <a:bodyPr spcFirstLastPara="1" wrap="square" lIns="91425" tIns="91425" rIns="91425" bIns="91425" anchor="t" anchorCtr="0"/>
          <a:lstStyle>
            <a:lvl1pPr marL="0" marR="0" lvl="0" indent="0" algn="ctr" rtl="0">
              <a:lnSpc>
                <a:spcPct val="90000"/>
              </a:lnSpc>
              <a:spcBef>
                <a:spcPts val="10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1pPr>
            <a:lvl2pPr marL="457200" marR="0" lvl="1"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2pPr>
            <a:lvl3pPr marL="914400" marR="0" lvl="2"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3pPr>
            <a:lvl4pPr marL="1371600" marR="0" lvl="3"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4pPr>
            <a:lvl5pPr marL="1828800" marR="0" lvl="4"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5pPr>
            <a:lvl6pPr marL="2286000" marR="0" lvl="5"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11" name="Google Shape;111;p16"/>
          <p:cNvSpPr txBox="1">
            <a:spLocks noGrp="1"/>
          </p:cNvSpPr>
          <p:nvPr>
            <p:ph type="body" idx="3"/>
          </p:nvPr>
        </p:nvSpPr>
        <p:spPr>
          <a:xfrm>
            <a:off x="1332084" y="4873764"/>
            <a:ext cx="2940049" cy="6591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2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0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12" name="Google Shape;112;p16"/>
          <p:cNvSpPr txBox="1">
            <a:spLocks noGrp="1"/>
          </p:cNvSpPr>
          <p:nvPr>
            <p:ph type="body" idx="4"/>
          </p:nvPr>
        </p:nvSpPr>
        <p:spPr>
          <a:xfrm>
            <a:off x="4568996" y="4297503"/>
            <a:ext cx="2930525" cy="57626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rgbClr val="EDEDED"/>
              </a:buClr>
              <a:buSzPts val="2800"/>
              <a:buFont typeface="Arial"/>
              <a:buNone/>
              <a:defRPr sz="2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2000" b="1"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800" b="1"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13" name="Google Shape;113;p16"/>
          <p:cNvSpPr>
            <a:spLocks noGrp="1"/>
          </p:cNvSpPr>
          <p:nvPr>
            <p:ph type="pic" idx="5"/>
          </p:nvPr>
        </p:nvSpPr>
        <p:spPr>
          <a:xfrm>
            <a:off x="4568996" y="2256353"/>
            <a:ext cx="2930525" cy="1524000"/>
          </a:xfrm>
          <a:prstGeom prst="roundRect">
            <a:avLst>
              <a:gd name="adj" fmla="val 1858"/>
            </a:avLst>
          </a:prstGeom>
          <a:noFill/>
          <a:ln>
            <a:noFill/>
          </a:ln>
          <a:effectLst>
            <a:outerShdw blurRad="50799" dist="50800" dir="5400000" algn="tl" rotWithShape="0">
              <a:srgbClr val="000000">
                <a:alpha val="42352"/>
              </a:srgbClr>
            </a:outerShdw>
          </a:effectLst>
        </p:spPr>
        <p:txBody>
          <a:bodyPr spcFirstLastPara="1" wrap="square" lIns="91425" tIns="91425" rIns="91425" bIns="91425" anchor="t" anchorCtr="0"/>
          <a:lstStyle>
            <a:lvl1pPr marL="0" marR="0" lvl="0" indent="0" algn="ctr" rtl="0">
              <a:lnSpc>
                <a:spcPct val="90000"/>
              </a:lnSpc>
              <a:spcBef>
                <a:spcPts val="10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1pPr>
            <a:lvl2pPr marL="457200" marR="0" lvl="1"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2pPr>
            <a:lvl3pPr marL="914400" marR="0" lvl="2"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3pPr>
            <a:lvl4pPr marL="1371600" marR="0" lvl="3"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4pPr>
            <a:lvl5pPr marL="1828800" marR="0" lvl="4"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5pPr>
            <a:lvl6pPr marL="2286000" marR="0" lvl="5"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14" name="Google Shape;114;p16"/>
          <p:cNvSpPr txBox="1">
            <a:spLocks noGrp="1"/>
          </p:cNvSpPr>
          <p:nvPr>
            <p:ph type="body" idx="6"/>
          </p:nvPr>
        </p:nvSpPr>
        <p:spPr>
          <a:xfrm>
            <a:off x="4567644" y="4873764"/>
            <a:ext cx="2934406" cy="6591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2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0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15" name="Google Shape;115;p16"/>
          <p:cNvSpPr txBox="1">
            <a:spLocks noGrp="1"/>
          </p:cNvSpPr>
          <p:nvPr>
            <p:ph type="body" idx="7"/>
          </p:nvPr>
        </p:nvSpPr>
        <p:spPr>
          <a:xfrm>
            <a:off x="7804321" y="4297503"/>
            <a:ext cx="2932112" cy="57626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rgbClr val="EDEDED"/>
              </a:buClr>
              <a:buSzPts val="2800"/>
              <a:buFont typeface="Arial"/>
              <a:buNone/>
              <a:defRPr sz="2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2000" b="1"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800" b="1"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16" name="Google Shape;116;p16"/>
          <p:cNvSpPr>
            <a:spLocks noGrp="1"/>
          </p:cNvSpPr>
          <p:nvPr>
            <p:ph type="pic" idx="8"/>
          </p:nvPr>
        </p:nvSpPr>
        <p:spPr>
          <a:xfrm>
            <a:off x="7804321" y="2256353"/>
            <a:ext cx="2932112" cy="1524000"/>
          </a:xfrm>
          <a:prstGeom prst="roundRect">
            <a:avLst>
              <a:gd name="adj" fmla="val 1858"/>
            </a:avLst>
          </a:prstGeom>
          <a:noFill/>
          <a:ln>
            <a:noFill/>
          </a:ln>
          <a:effectLst>
            <a:outerShdw blurRad="50799" dist="50800" dir="5400000" algn="tl" rotWithShape="0">
              <a:srgbClr val="000000">
                <a:alpha val="42352"/>
              </a:srgbClr>
            </a:outerShdw>
          </a:effectLst>
        </p:spPr>
        <p:txBody>
          <a:bodyPr spcFirstLastPara="1" wrap="square" lIns="91425" tIns="91425" rIns="91425" bIns="91425" anchor="t" anchorCtr="0"/>
          <a:lstStyle>
            <a:lvl1pPr marL="0" marR="0" lvl="0" indent="0" algn="ctr" rtl="0">
              <a:lnSpc>
                <a:spcPct val="90000"/>
              </a:lnSpc>
              <a:spcBef>
                <a:spcPts val="10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1pPr>
            <a:lvl2pPr marL="457200" marR="0" lvl="1"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2pPr>
            <a:lvl3pPr marL="914400" marR="0" lvl="2"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3pPr>
            <a:lvl4pPr marL="1371600" marR="0" lvl="3"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4pPr>
            <a:lvl5pPr marL="1828800" marR="0" lvl="4" indent="0" algn="l" rtl="0">
              <a:lnSpc>
                <a:spcPct val="90000"/>
              </a:lnSpc>
              <a:spcBef>
                <a:spcPts val="500"/>
              </a:spcBef>
              <a:spcAft>
                <a:spcPts val="0"/>
              </a:spcAft>
              <a:buClr>
                <a:srgbClr val="EDEDED"/>
              </a:buClr>
              <a:buSzPts val="1400"/>
              <a:buFont typeface="Arial"/>
              <a:buNone/>
              <a:defRPr sz="1600" b="0" i="0" u="none" strike="noStrike" cap="none">
                <a:solidFill>
                  <a:srgbClr val="EDEDED"/>
                </a:solidFill>
                <a:latin typeface="Calibri"/>
                <a:ea typeface="Calibri"/>
                <a:cs typeface="Calibri"/>
                <a:sym typeface="Calibri"/>
              </a:defRPr>
            </a:lvl5pPr>
            <a:lvl6pPr marL="2286000" marR="0" lvl="5"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5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17" name="Google Shape;117;p16"/>
          <p:cNvSpPr txBox="1">
            <a:spLocks noGrp="1"/>
          </p:cNvSpPr>
          <p:nvPr>
            <p:ph type="body" idx="9"/>
          </p:nvPr>
        </p:nvSpPr>
        <p:spPr>
          <a:xfrm>
            <a:off x="7804196" y="4873762"/>
            <a:ext cx="2935996" cy="6591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EDEDED"/>
              </a:buClr>
              <a:buSzPts val="2800"/>
              <a:buFont typeface="Arial"/>
              <a:buNone/>
              <a:defRPr sz="1400" b="0" i="0" u="none" strike="noStrike" cap="none">
                <a:solidFill>
                  <a:srgbClr val="EDEDED"/>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2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0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9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18" name="Google Shape;118;p1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9" name="Google Shape;119;p1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20" name="Google Shape;120;p1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23" name="Google Shape;123;p17"/>
          <p:cNvSpPr txBox="1">
            <a:spLocks noGrp="1"/>
          </p:cNvSpPr>
          <p:nvPr>
            <p:ph type="body" idx="1"/>
          </p:nvPr>
        </p:nvSpPr>
        <p:spPr>
          <a:xfrm rot="5400000">
            <a:off x="4061231" y="-1115605"/>
            <a:ext cx="4351338" cy="102337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4" name="Google Shape;124;p1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25" name="Google Shape;125;p1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26" name="Google Shape;126;p1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29" name="Google Shape;129;p18"/>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30" name="Google Shape;130;p1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31" name="Google Shape;131;p1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32" name="Google Shape;132;p1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9" name="Google Shape;19;p3"/>
          <p:cNvSpPr txBox="1">
            <a:spLocks noGrp="1"/>
          </p:cNvSpPr>
          <p:nvPr>
            <p:ph type="body" idx="1"/>
          </p:nvPr>
        </p:nvSpPr>
        <p:spPr>
          <a:xfrm>
            <a:off x="1120000" y="1825625"/>
            <a:ext cx="102337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854532" y="4464028"/>
            <a:ext cx="9144000" cy="1641489"/>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E2E2E2"/>
              </a:buClr>
              <a:buSzPts val="1400"/>
              <a:buFont typeface="Calibri"/>
              <a:buNone/>
              <a:defRPr sz="9600" b="0" i="0" u="none" strike="noStrike" cap="none">
                <a:solidFill>
                  <a:srgbClr val="E2E2E2"/>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5" name="Google Shape;25;p4"/>
          <p:cNvSpPr txBox="1">
            <a:spLocks noGrp="1"/>
          </p:cNvSpPr>
          <p:nvPr>
            <p:ph type="subTitle" idx="1"/>
          </p:nvPr>
        </p:nvSpPr>
        <p:spPr>
          <a:xfrm>
            <a:off x="854532" y="3693673"/>
            <a:ext cx="9144000" cy="754025"/>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1000"/>
              </a:spcBef>
              <a:spcAft>
                <a:spcPts val="0"/>
              </a:spcAft>
              <a:buClr>
                <a:schemeClr val="lt2"/>
              </a:buClr>
              <a:buSzPts val="2800"/>
              <a:buFont typeface="Arial"/>
              <a:buNone/>
              <a:defRPr sz="3200" b="0" i="0" u="none" strike="noStrike" cap="none">
                <a:solidFill>
                  <a:schemeClr val="lt2"/>
                </a:solidFill>
                <a:latin typeface="Calibri"/>
                <a:ea typeface="Calibri"/>
                <a:cs typeface="Calibri"/>
                <a:sym typeface="Calibri"/>
              </a:defRPr>
            </a:lvl1pPr>
            <a:lvl2pPr marL="457200" marR="0" lvl="1" indent="0" algn="ctr" rtl="0">
              <a:lnSpc>
                <a:spcPct val="90000"/>
              </a:lnSpc>
              <a:spcBef>
                <a:spcPts val="500"/>
              </a:spcBef>
              <a:spcAft>
                <a:spcPts val="0"/>
              </a:spcAft>
              <a:buClr>
                <a:srgbClr val="EDEDED"/>
              </a:buClr>
              <a:buSzPts val="2400"/>
              <a:buFont typeface="Arial"/>
              <a:buNone/>
              <a:defRPr sz="2000" b="0" i="0" u="none" strike="noStrike" cap="none">
                <a:solidFill>
                  <a:srgbClr val="EDEDED"/>
                </a:solidFill>
                <a:latin typeface="Calibri"/>
                <a:ea typeface="Calibri"/>
                <a:cs typeface="Calibri"/>
                <a:sym typeface="Calibri"/>
              </a:defRPr>
            </a:lvl2pPr>
            <a:lvl3pPr marL="914400" marR="0" lvl="2" indent="0" algn="ctr" rtl="0">
              <a:lnSpc>
                <a:spcPct val="90000"/>
              </a:lnSpc>
              <a:spcBef>
                <a:spcPts val="500"/>
              </a:spcBef>
              <a:spcAft>
                <a:spcPts val="0"/>
              </a:spcAft>
              <a:buClr>
                <a:srgbClr val="EDEDED"/>
              </a:buClr>
              <a:buSzPts val="2000"/>
              <a:buFont typeface="Arial"/>
              <a:buNone/>
              <a:defRPr sz="1800" b="0" i="0" u="none" strike="noStrike" cap="none">
                <a:solidFill>
                  <a:srgbClr val="EDEDED"/>
                </a:solidFill>
                <a:latin typeface="Calibri"/>
                <a:ea typeface="Calibri"/>
                <a:cs typeface="Calibri"/>
                <a:sym typeface="Calibri"/>
              </a:defRPr>
            </a:lvl3pPr>
            <a:lvl4pPr marL="1371600" marR="0" lvl="3" indent="0" algn="ctr" rtl="0">
              <a:lnSpc>
                <a:spcPct val="90000"/>
              </a:lnSpc>
              <a:spcBef>
                <a:spcPts val="500"/>
              </a:spcBef>
              <a:spcAft>
                <a:spcPts val="0"/>
              </a:spcAft>
              <a:buClr>
                <a:srgbClr val="EDEDED"/>
              </a:buClr>
              <a:buSzPts val="1800"/>
              <a:buFont typeface="Arial"/>
              <a:buNone/>
              <a:defRPr sz="1600" b="0" i="0" u="none" strike="noStrike" cap="none">
                <a:solidFill>
                  <a:srgbClr val="EDEDED"/>
                </a:solidFill>
                <a:latin typeface="Calibri"/>
                <a:ea typeface="Calibri"/>
                <a:cs typeface="Calibri"/>
                <a:sym typeface="Calibri"/>
              </a:defRPr>
            </a:lvl4pPr>
            <a:lvl5pPr marL="1828800" marR="0" lvl="4" indent="0" algn="ctr" rtl="0">
              <a:lnSpc>
                <a:spcPct val="90000"/>
              </a:lnSpc>
              <a:spcBef>
                <a:spcPts val="500"/>
              </a:spcBef>
              <a:spcAft>
                <a:spcPts val="0"/>
              </a:spcAft>
              <a:buClr>
                <a:srgbClr val="EDEDED"/>
              </a:buClr>
              <a:buSzPts val="1800"/>
              <a:buFont typeface="Arial"/>
              <a:buNone/>
              <a:defRPr sz="1600" b="0" i="0" u="none" strike="noStrike" cap="none">
                <a:solidFill>
                  <a:srgbClr val="EDEDED"/>
                </a:solidFill>
                <a:latin typeface="Calibri"/>
                <a:ea typeface="Calibri"/>
                <a:cs typeface="Calibri"/>
                <a:sym typeface="Calibri"/>
              </a:defRPr>
            </a:lvl5pPr>
            <a:lvl6pPr marL="2286000" marR="0" lvl="5"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6pPr>
            <a:lvl7pPr marL="2743200" marR="0" lvl="6"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7pPr>
            <a:lvl8pPr marL="3200400" marR="0" lvl="7"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8pPr>
            <a:lvl9pPr marL="3657600" marR="0" lvl="8"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1" name="Google Shape;31;p5"/>
          <p:cNvSpPr txBox="1">
            <a:spLocks noGrp="1"/>
          </p:cNvSpPr>
          <p:nvPr>
            <p:ph type="body" idx="1"/>
          </p:nvPr>
        </p:nvSpPr>
        <p:spPr>
          <a:xfrm>
            <a:off x="1120000" y="1825625"/>
            <a:ext cx="5025215"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319839" y="1825625"/>
            <a:ext cx="503395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8" name="Google Shape;38;p6"/>
          <p:cNvSpPr txBox="1">
            <a:spLocks noGrp="1"/>
          </p:cNvSpPr>
          <p:nvPr>
            <p:ph type="body" idx="1"/>
          </p:nvPr>
        </p:nvSpPr>
        <p:spPr>
          <a:xfrm>
            <a:off x="1120000" y="1681163"/>
            <a:ext cx="5025215"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800"/>
              <a:buFont typeface="Arial"/>
              <a:buNone/>
              <a:defRPr sz="24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2000" b="1"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800" b="1"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600" b="1"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1120000" y="2505075"/>
            <a:ext cx="5025215"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319839" y="1681163"/>
            <a:ext cx="503554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lt2"/>
              </a:buClr>
              <a:buSzPts val="28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319839" y="2505075"/>
            <a:ext cx="503554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7" name="Google Shape;47;p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EDEDED"/>
              </a:buClr>
              <a:buSzPts val="1400"/>
              <a:buFont typeface="Calibri"/>
              <a:buNone/>
              <a:defRPr sz="32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6" name="Google Shape;56;p9"/>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1120000" y="2057400"/>
            <a:ext cx="3652024"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2"/>
              </a:buClr>
              <a:buSzPts val="2800"/>
              <a:buFont typeface="Arial"/>
              <a:buNone/>
              <a:defRPr sz="16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EDEDED"/>
              </a:buClr>
              <a:buSzPts val="1400"/>
              <a:buFont typeface="Calibri"/>
              <a:buNone/>
              <a:defRPr sz="32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3" name="Google Shape;63;p10"/>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EDEDED"/>
              </a:buClr>
              <a:buSzPts val="1400"/>
              <a:buFont typeface="Arial"/>
              <a:buNone/>
              <a:defRPr sz="3200" b="0" i="0" u="none" strike="noStrike" cap="none">
                <a:solidFill>
                  <a:srgbClr val="EDEDED"/>
                </a:solidFill>
                <a:latin typeface="Calibri"/>
                <a:ea typeface="Calibri"/>
                <a:cs typeface="Calibri"/>
                <a:sym typeface="Calibri"/>
              </a:defRPr>
            </a:lvl1pPr>
            <a:lvl2pPr marL="457200" marR="0" lvl="1" indent="0" algn="l" rtl="0">
              <a:lnSpc>
                <a:spcPct val="90000"/>
              </a:lnSpc>
              <a:spcBef>
                <a:spcPts val="500"/>
              </a:spcBef>
              <a:spcAft>
                <a:spcPts val="0"/>
              </a:spcAft>
              <a:buClr>
                <a:srgbClr val="EDEDED"/>
              </a:buClr>
              <a:buSzPts val="1400"/>
              <a:buFont typeface="Arial"/>
              <a:buNone/>
              <a:defRPr sz="2800" b="0" i="0" u="none" strike="noStrike" cap="none">
                <a:solidFill>
                  <a:srgbClr val="EDEDED"/>
                </a:solidFill>
                <a:latin typeface="Calibri"/>
                <a:ea typeface="Calibri"/>
                <a:cs typeface="Calibri"/>
                <a:sym typeface="Calibri"/>
              </a:defRPr>
            </a:lvl2pPr>
            <a:lvl3pPr marL="914400" marR="0" lvl="2" indent="0" algn="l" rtl="0">
              <a:lnSpc>
                <a:spcPct val="90000"/>
              </a:lnSpc>
              <a:spcBef>
                <a:spcPts val="500"/>
              </a:spcBef>
              <a:spcAft>
                <a:spcPts val="0"/>
              </a:spcAft>
              <a:buClr>
                <a:srgbClr val="EDEDED"/>
              </a:buClr>
              <a:buSzPts val="1400"/>
              <a:buFont typeface="Arial"/>
              <a:buNone/>
              <a:defRPr sz="2400" b="0" i="0" u="none" strike="noStrike" cap="none">
                <a:solidFill>
                  <a:srgbClr val="EDEDED"/>
                </a:solidFill>
                <a:latin typeface="Calibri"/>
                <a:ea typeface="Calibri"/>
                <a:cs typeface="Calibri"/>
                <a:sym typeface="Calibri"/>
              </a:defRPr>
            </a:lvl3pPr>
            <a:lvl4pPr marL="1371600" marR="0" lvl="3" indent="0" algn="l" rtl="0">
              <a:lnSpc>
                <a:spcPct val="90000"/>
              </a:lnSpc>
              <a:spcBef>
                <a:spcPts val="500"/>
              </a:spcBef>
              <a:spcAft>
                <a:spcPts val="0"/>
              </a:spcAft>
              <a:buClr>
                <a:srgbClr val="EDEDED"/>
              </a:buClr>
              <a:buSzPts val="1400"/>
              <a:buFont typeface="Arial"/>
              <a:buNone/>
              <a:defRPr sz="2000" b="0" i="0" u="none" strike="noStrike" cap="none">
                <a:solidFill>
                  <a:srgbClr val="EDEDED"/>
                </a:solidFill>
                <a:latin typeface="Calibri"/>
                <a:ea typeface="Calibri"/>
                <a:cs typeface="Calibri"/>
                <a:sym typeface="Calibri"/>
              </a:defRPr>
            </a:lvl4pPr>
            <a:lvl5pPr marL="1828800" marR="0" lvl="4" indent="0" algn="l" rtl="0">
              <a:lnSpc>
                <a:spcPct val="90000"/>
              </a:lnSpc>
              <a:spcBef>
                <a:spcPts val="500"/>
              </a:spcBef>
              <a:spcAft>
                <a:spcPts val="0"/>
              </a:spcAft>
              <a:buClr>
                <a:srgbClr val="EDEDED"/>
              </a:buClr>
              <a:buSzPts val="1400"/>
              <a:buFont typeface="Arial"/>
              <a:buNone/>
              <a:defRPr sz="2000" b="0" i="0" u="none" strike="noStrike" cap="none">
                <a:solidFill>
                  <a:srgbClr val="EDEDED"/>
                </a:solidFill>
                <a:latin typeface="Calibri"/>
                <a:ea typeface="Calibri"/>
                <a:cs typeface="Calibri"/>
                <a:sym typeface="Calibri"/>
              </a:defRPr>
            </a:lvl5pPr>
            <a:lvl6pPr marL="2286000" marR="0" lvl="5"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5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120000" y="2057400"/>
            <a:ext cx="3652024"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2"/>
              </a:buClr>
              <a:buSzPts val="2800"/>
              <a:buFont typeface="Arial"/>
              <a:buNone/>
              <a:defRPr sz="16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500"/>
              </a:spcBef>
              <a:spcAft>
                <a:spcPts val="0"/>
              </a:spcAft>
              <a:buClr>
                <a:srgbClr val="EDEDED"/>
              </a:buClr>
              <a:buSzPts val="2400"/>
              <a:buFont typeface="Arial"/>
              <a:buNone/>
              <a:defRPr sz="1400" b="0" i="0" u="none" strike="noStrike" cap="none">
                <a:solidFill>
                  <a:srgbClr val="EDEDED"/>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DEDED"/>
              </a:buClr>
              <a:buSzPts val="2000"/>
              <a:buFont typeface="Arial"/>
              <a:buNone/>
              <a:defRPr sz="1200" b="0" i="0" u="none" strike="noStrike" cap="none">
                <a:solidFill>
                  <a:srgbClr val="EDEDED"/>
                </a:solidFill>
                <a:latin typeface="Calibri"/>
                <a:ea typeface="Calibri"/>
                <a:cs typeface="Calibri"/>
                <a:sym typeface="Calibri"/>
              </a:defRPr>
            </a:lvl3pPr>
            <a:lvl4pPr marL="1828800" marR="0" lvl="3"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4pPr>
            <a:lvl5pPr marL="2286000" marR="0" lvl="4" indent="-228600" algn="l" rtl="0">
              <a:lnSpc>
                <a:spcPct val="90000"/>
              </a:lnSpc>
              <a:spcBef>
                <a:spcPts val="500"/>
              </a:spcBef>
              <a:spcAft>
                <a:spcPts val="0"/>
              </a:spcAft>
              <a:buClr>
                <a:srgbClr val="EDEDED"/>
              </a:buClr>
              <a:buSzPts val="1800"/>
              <a:buFont typeface="Arial"/>
              <a:buNone/>
              <a:defRPr sz="1000" b="0" i="0" u="none" strike="noStrike" cap="none">
                <a:solidFill>
                  <a:srgbClr val="EDEDED"/>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8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EDEDED"/>
              </a:buClr>
              <a:buSzPts val="1400"/>
              <a:buFont typeface="Calibri"/>
              <a:buNone/>
              <a:defRPr sz="5400" b="0" i="0" u="none" strike="noStrike" cap="none">
                <a:solidFill>
                  <a:srgbClr val="EDEDED"/>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 name="Google Shape;7;p1"/>
          <p:cNvSpPr txBox="1">
            <a:spLocks noGrp="1"/>
          </p:cNvSpPr>
          <p:nvPr>
            <p:ph type="body" idx="1"/>
          </p:nvPr>
        </p:nvSpPr>
        <p:spPr>
          <a:xfrm>
            <a:off x="1120000" y="1825625"/>
            <a:ext cx="102337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alibri"/>
                <a:ea typeface="Calibri"/>
                <a:cs typeface="Calibri"/>
                <a:sym typeface="Calibri"/>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EDEDED"/>
              </a:buClr>
              <a:buSzPts val="1400"/>
              <a:buFont typeface="Calibri"/>
              <a:buNone/>
              <a:defRPr sz="1200" b="0" i="0" u="none" strike="noStrike" cap="none">
                <a:solidFill>
                  <a:srgbClr val="EDEDED"/>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1pPr>
            <a:lvl2pPr marL="0" marR="0" lvl="1"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2pPr>
            <a:lvl3pPr marL="0" marR="0" lvl="2"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3pPr>
            <a:lvl4pPr marL="0" marR="0" lvl="3"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4pPr>
            <a:lvl5pPr marL="0" marR="0" lvl="4"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5pPr>
            <a:lvl6pPr marL="0" marR="0" lvl="5"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6pPr>
            <a:lvl7pPr marL="0" marR="0" lvl="6"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7pPr>
            <a:lvl8pPr marL="0" marR="0" lvl="7"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8pPr>
            <a:lvl9pPr marL="0" marR="0" lvl="8" indent="0" algn="r" rtl="0">
              <a:lnSpc>
                <a:spcPct val="100000"/>
              </a:lnSpc>
              <a:spcBef>
                <a:spcPts val="0"/>
              </a:spcBef>
              <a:spcAft>
                <a:spcPts val="0"/>
              </a:spcAft>
              <a:buClr>
                <a:srgbClr val="EDEDED"/>
              </a:buClr>
              <a:buFont typeface="Calibri"/>
              <a:buNone/>
              <a:defRPr sz="1200" b="0" i="0" u="none" strike="noStrike" cap="none">
                <a:solidFill>
                  <a:srgbClr val="EDEDE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urrierm@canton.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848575" y="2867425"/>
            <a:ext cx="11414400" cy="1641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E2E2E2"/>
              </a:buClr>
              <a:buFont typeface="Calibri"/>
              <a:buNone/>
            </a:pPr>
            <a:r>
              <a:rPr lang="en-US" sz="4800"/>
              <a:t>Creating Connections for Student Retention</a:t>
            </a:r>
            <a:endParaRPr sz="4800"/>
          </a:p>
        </p:txBody>
      </p:sp>
      <p:sp>
        <p:nvSpPr>
          <p:cNvPr id="138" name="Google Shape;138;p19"/>
          <p:cNvSpPr txBox="1"/>
          <p:nvPr/>
        </p:nvSpPr>
        <p:spPr>
          <a:xfrm>
            <a:off x="3118964" y="4296048"/>
            <a:ext cx="9144000" cy="753900"/>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chemeClr val="lt2"/>
              </a:buClr>
              <a:buFont typeface="Arial"/>
              <a:buNone/>
            </a:pPr>
            <a:r>
              <a:rPr lang="en-US" sz="3200" b="1">
                <a:solidFill>
                  <a:schemeClr val="lt2"/>
                </a:solidFill>
                <a:latin typeface="Calibri"/>
                <a:ea typeface="Calibri"/>
                <a:cs typeface="Calibri"/>
                <a:sym typeface="Calibri"/>
              </a:rPr>
              <a:t>Dr. </a:t>
            </a:r>
            <a:r>
              <a:rPr lang="en-US" sz="3200" b="1" i="0" u="none" strike="noStrike" cap="none">
                <a:solidFill>
                  <a:schemeClr val="lt2"/>
                </a:solidFill>
                <a:latin typeface="Calibri"/>
                <a:ea typeface="Calibri"/>
                <a:cs typeface="Calibri"/>
                <a:sym typeface="Calibri"/>
              </a:rPr>
              <a:t>Michelle L. Currier  – SUNY Canton</a:t>
            </a:r>
            <a:endParaRPr/>
          </a:p>
        </p:txBody>
      </p:sp>
      <p:pic>
        <p:nvPicPr>
          <p:cNvPr id="139" name="Google Shape;139;p19"/>
          <p:cNvPicPr preferRelativeResize="0"/>
          <p:nvPr/>
        </p:nvPicPr>
        <p:blipFill>
          <a:blip r:embed="rId3">
            <a:alphaModFix amt="37000"/>
          </a:blip>
          <a:stretch>
            <a:fillRect/>
          </a:stretch>
        </p:blipFill>
        <p:spPr>
          <a:xfrm>
            <a:off x="0" y="5131325"/>
            <a:ext cx="12192001" cy="1647825"/>
          </a:xfrm>
          <a:prstGeom prst="rect">
            <a:avLst/>
          </a:prstGeom>
          <a:noFill/>
          <a:ln>
            <a:noFill/>
          </a:ln>
        </p:spPr>
      </p:pic>
      <p:pic>
        <p:nvPicPr>
          <p:cNvPr id="140" name="Google Shape;140;p19"/>
          <p:cNvPicPr preferRelativeResize="0"/>
          <p:nvPr/>
        </p:nvPicPr>
        <p:blipFill>
          <a:blip r:embed="rId4">
            <a:alphaModFix amt="30000"/>
          </a:blip>
          <a:stretch>
            <a:fillRect/>
          </a:stretch>
        </p:blipFill>
        <p:spPr>
          <a:xfrm>
            <a:off x="8860600" y="-74775"/>
            <a:ext cx="3331412" cy="2562625"/>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title"/>
          </p:nvPr>
        </p:nvSpPr>
        <p:spPr>
          <a:xfrm>
            <a:off x="85425" y="365125"/>
            <a:ext cx="112683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Relationship-Building</a:t>
            </a:r>
            <a:r>
              <a:rPr lang="en-US" sz="4800" i="0" u="none" strike="noStrike" cap="none">
                <a:solidFill>
                  <a:srgbClr val="EDEDED"/>
                </a:solidFill>
                <a:latin typeface="Merriweather"/>
                <a:ea typeface="Merriweather"/>
                <a:cs typeface="Merriweather"/>
                <a:sym typeface="Merriweather"/>
              </a:rPr>
              <a:t> Through </a:t>
            </a:r>
            <a:r>
              <a:rPr lang="en-US" sz="4800">
                <a:latin typeface="Merriweather"/>
                <a:ea typeface="Merriweather"/>
                <a:cs typeface="Merriweather"/>
                <a:sym typeface="Merriweather"/>
              </a:rPr>
              <a:t>Bb</a:t>
            </a:r>
            <a:endParaRPr sz="4800">
              <a:latin typeface="Merriweather"/>
              <a:ea typeface="Merriweather"/>
              <a:cs typeface="Merriweather"/>
              <a:sym typeface="Merriweather"/>
            </a:endParaRPr>
          </a:p>
        </p:txBody>
      </p:sp>
      <p:sp>
        <p:nvSpPr>
          <p:cNvPr id="259" name="Google Shape;259;p28"/>
          <p:cNvSpPr txBox="1">
            <a:spLocks noGrp="1"/>
          </p:cNvSpPr>
          <p:nvPr>
            <p:ph type="body" idx="1"/>
          </p:nvPr>
        </p:nvSpPr>
        <p:spPr>
          <a:xfrm>
            <a:off x="466875" y="1690675"/>
            <a:ext cx="7981800" cy="4351200"/>
          </a:xfrm>
          <a:prstGeom prst="rect">
            <a:avLst/>
          </a:prstGeom>
          <a:noFill/>
          <a:ln>
            <a:noFill/>
          </a:ln>
        </p:spPr>
        <p:txBody>
          <a:bodyPr spcFirstLastPara="1" wrap="square" lIns="91425" tIns="45700" rIns="91425" bIns="45700" anchor="t" anchorCtr="0">
            <a:noAutofit/>
          </a:bodyPr>
          <a:lstStyle/>
          <a:p>
            <a:pPr marL="228600" lvl="0" indent="-228600" algn="l" rtl="0">
              <a:spcBef>
                <a:spcPts val="1000"/>
              </a:spcBef>
              <a:spcAft>
                <a:spcPts val="0"/>
              </a:spcAft>
              <a:buClr>
                <a:srgbClr val="EDEDED"/>
              </a:buClr>
              <a:buSzPts val="2800"/>
              <a:buFont typeface="Merriweather"/>
              <a:buChar char="•"/>
            </a:pPr>
            <a:r>
              <a:rPr lang="en-US">
                <a:latin typeface="Merriweather"/>
                <a:ea typeface="Merriweather"/>
                <a:cs typeface="Merriweather"/>
                <a:sym typeface="Merriweather"/>
              </a:rPr>
              <a:t>Communication collaboration using a BlackBoard shell was designed to target three main areas of frequent correspondence barriers experienced by the college, department, and between faculty and students.  </a:t>
            </a:r>
            <a:endParaRPr>
              <a:latin typeface="Merriweather"/>
              <a:ea typeface="Merriweather"/>
              <a:cs typeface="Merriweather"/>
              <a:sym typeface="Merriweather"/>
            </a:endParaRPr>
          </a:p>
        </p:txBody>
      </p:sp>
      <p:pic>
        <p:nvPicPr>
          <p:cNvPr id="260" name="Google Shape;260;p28"/>
          <p:cNvPicPr preferRelativeResize="0"/>
          <p:nvPr/>
        </p:nvPicPr>
        <p:blipFill rotWithShape="1">
          <a:blip r:embed="rId3">
            <a:alphaModFix/>
          </a:blip>
          <a:srcRect/>
          <a:stretch/>
        </p:blipFill>
        <p:spPr>
          <a:xfrm>
            <a:off x="9523437" y="4929750"/>
            <a:ext cx="997200" cy="351300"/>
          </a:xfrm>
          <a:prstGeom prst="rect">
            <a:avLst/>
          </a:prstGeom>
          <a:noFill/>
          <a:ln>
            <a:noFill/>
          </a:ln>
        </p:spPr>
      </p:pic>
      <p:pic>
        <p:nvPicPr>
          <p:cNvPr id="261" name="Google Shape;261;p28"/>
          <p:cNvPicPr preferRelativeResize="0"/>
          <p:nvPr/>
        </p:nvPicPr>
        <p:blipFill>
          <a:blip r:embed="rId4">
            <a:alphaModFix/>
          </a:blip>
          <a:stretch>
            <a:fillRect/>
          </a:stretch>
        </p:blipFill>
        <p:spPr>
          <a:xfrm>
            <a:off x="8374675" y="2390275"/>
            <a:ext cx="3294700" cy="2077450"/>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9"/>
          <p:cNvSpPr txBox="1">
            <a:spLocks noGrp="1"/>
          </p:cNvSpPr>
          <p:nvPr>
            <p:ph type="title"/>
          </p:nvPr>
        </p:nvSpPr>
        <p:spPr>
          <a:xfrm>
            <a:off x="113800" y="365125"/>
            <a:ext cx="112401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Relationship-Building</a:t>
            </a:r>
            <a:r>
              <a:rPr lang="en-US" sz="4800" i="0" u="none" strike="noStrike" cap="none">
                <a:solidFill>
                  <a:srgbClr val="EDEDED"/>
                </a:solidFill>
                <a:latin typeface="Merriweather"/>
                <a:ea typeface="Merriweather"/>
                <a:cs typeface="Merriweather"/>
                <a:sym typeface="Merriweather"/>
              </a:rPr>
              <a:t> Through </a:t>
            </a:r>
            <a:r>
              <a:rPr lang="en-US" sz="4800">
                <a:latin typeface="Merriweather"/>
                <a:ea typeface="Merriweather"/>
                <a:cs typeface="Merriweather"/>
                <a:sym typeface="Merriweather"/>
              </a:rPr>
              <a:t>Bb</a:t>
            </a:r>
            <a:endParaRPr sz="4800">
              <a:latin typeface="Merriweather"/>
              <a:ea typeface="Merriweather"/>
              <a:cs typeface="Merriweather"/>
              <a:sym typeface="Merriweather"/>
            </a:endParaRPr>
          </a:p>
        </p:txBody>
      </p:sp>
      <p:sp>
        <p:nvSpPr>
          <p:cNvPr id="267" name="Google Shape;267;p29"/>
          <p:cNvSpPr txBox="1">
            <a:spLocks noGrp="1"/>
          </p:cNvSpPr>
          <p:nvPr>
            <p:ph type="body" idx="1"/>
          </p:nvPr>
        </p:nvSpPr>
        <p:spPr>
          <a:xfrm>
            <a:off x="225500" y="1534500"/>
            <a:ext cx="7981800" cy="4351200"/>
          </a:xfrm>
          <a:prstGeom prst="rect">
            <a:avLst/>
          </a:prstGeom>
          <a:noFill/>
          <a:ln>
            <a:noFill/>
          </a:ln>
        </p:spPr>
        <p:txBody>
          <a:bodyPr spcFirstLastPara="1" wrap="square" lIns="91425" tIns="45700" rIns="91425" bIns="45700" anchor="t" anchorCtr="0">
            <a:noAutofit/>
          </a:bodyPr>
          <a:lstStyle/>
          <a:p>
            <a:pPr marL="228600" lvl="0" indent="-228600" algn="l" rtl="0">
              <a:spcBef>
                <a:spcPts val="1000"/>
              </a:spcBef>
              <a:spcAft>
                <a:spcPts val="0"/>
              </a:spcAft>
              <a:buClr>
                <a:srgbClr val="EDEDED"/>
              </a:buClr>
              <a:buSzPts val="2800"/>
              <a:buFont typeface="Merriweather"/>
              <a:buChar char="•"/>
            </a:pPr>
            <a:r>
              <a:rPr lang="en-US">
                <a:latin typeface="Merriweather"/>
                <a:ea typeface="Merriweather"/>
                <a:cs typeface="Merriweather"/>
                <a:sym typeface="Merriweather"/>
              </a:rPr>
              <a:t>The first area addressed was an institutional communication plan to disseminate all relevant college documents through the BB course announcement and email portal.  Currently the college sends notifications of relevant information, including term registration, financial aid deadlines, campus activities, etc. through email, but with changing technological demands students do not use this medium as a main form of exchange. </a:t>
            </a:r>
            <a:endParaRPr>
              <a:latin typeface="Merriweather"/>
              <a:ea typeface="Merriweather"/>
              <a:cs typeface="Merriweather"/>
              <a:sym typeface="Merriweather"/>
            </a:endParaRPr>
          </a:p>
        </p:txBody>
      </p:sp>
      <p:pic>
        <p:nvPicPr>
          <p:cNvPr id="268" name="Google Shape;268;p29"/>
          <p:cNvPicPr preferRelativeResize="0"/>
          <p:nvPr/>
        </p:nvPicPr>
        <p:blipFill rotWithShape="1">
          <a:blip r:embed="rId3">
            <a:alphaModFix/>
          </a:blip>
          <a:srcRect/>
          <a:stretch/>
        </p:blipFill>
        <p:spPr>
          <a:xfrm>
            <a:off x="9383562" y="4905950"/>
            <a:ext cx="997200" cy="351300"/>
          </a:xfrm>
          <a:prstGeom prst="rect">
            <a:avLst/>
          </a:prstGeom>
          <a:noFill/>
          <a:ln>
            <a:noFill/>
          </a:ln>
        </p:spPr>
      </p:pic>
      <p:pic>
        <p:nvPicPr>
          <p:cNvPr id="269" name="Google Shape;269;p29"/>
          <p:cNvPicPr preferRelativeResize="0"/>
          <p:nvPr/>
        </p:nvPicPr>
        <p:blipFill>
          <a:blip r:embed="rId4">
            <a:alphaModFix/>
          </a:blip>
          <a:stretch>
            <a:fillRect/>
          </a:stretch>
        </p:blipFill>
        <p:spPr>
          <a:xfrm>
            <a:off x="8374675" y="2390275"/>
            <a:ext cx="3294700" cy="2077450"/>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title"/>
          </p:nvPr>
        </p:nvSpPr>
        <p:spPr>
          <a:xfrm>
            <a:off x="0" y="365125"/>
            <a:ext cx="113538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Relationship-Building</a:t>
            </a:r>
            <a:r>
              <a:rPr lang="en-US" sz="4800" i="0" u="none" strike="noStrike" cap="none">
                <a:solidFill>
                  <a:srgbClr val="EDEDED"/>
                </a:solidFill>
                <a:latin typeface="Merriweather"/>
                <a:ea typeface="Merriweather"/>
                <a:cs typeface="Merriweather"/>
                <a:sym typeface="Merriweather"/>
              </a:rPr>
              <a:t> Through </a:t>
            </a:r>
            <a:r>
              <a:rPr lang="en-US" sz="4800">
                <a:latin typeface="Merriweather"/>
                <a:ea typeface="Merriweather"/>
                <a:cs typeface="Merriweather"/>
                <a:sym typeface="Merriweather"/>
              </a:rPr>
              <a:t>Bb</a:t>
            </a:r>
            <a:endParaRPr sz="4800">
              <a:latin typeface="Merriweather"/>
              <a:ea typeface="Merriweather"/>
              <a:cs typeface="Merriweather"/>
              <a:sym typeface="Merriweather"/>
            </a:endParaRPr>
          </a:p>
        </p:txBody>
      </p:sp>
      <p:sp>
        <p:nvSpPr>
          <p:cNvPr id="275" name="Google Shape;275;p30"/>
          <p:cNvSpPr txBox="1">
            <a:spLocks noGrp="1"/>
          </p:cNvSpPr>
          <p:nvPr>
            <p:ph type="body" idx="1"/>
          </p:nvPr>
        </p:nvSpPr>
        <p:spPr>
          <a:xfrm>
            <a:off x="466875" y="1690675"/>
            <a:ext cx="7981800" cy="4351200"/>
          </a:xfrm>
          <a:prstGeom prst="rect">
            <a:avLst/>
          </a:prstGeom>
          <a:noFill/>
          <a:ln>
            <a:noFill/>
          </a:ln>
        </p:spPr>
        <p:txBody>
          <a:bodyPr spcFirstLastPara="1" wrap="square" lIns="91425" tIns="45700" rIns="91425" bIns="45700" anchor="t" anchorCtr="0">
            <a:noAutofit/>
          </a:bodyPr>
          <a:lstStyle/>
          <a:p>
            <a:pPr marL="228600" lvl="0" indent="-228600" algn="l" rtl="0">
              <a:spcBef>
                <a:spcPts val="1000"/>
              </a:spcBef>
              <a:spcAft>
                <a:spcPts val="0"/>
              </a:spcAft>
              <a:buClr>
                <a:srgbClr val="EDEDED"/>
              </a:buClr>
              <a:buSzPts val="2800"/>
              <a:buFont typeface="Arial"/>
              <a:buChar char="•"/>
            </a:pPr>
            <a:r>
              <a:rPr lang="en-US">
                <a:latin typeface="Merriweather"/>
                <a:ea typeface="Merriweather"/>
                <a:cs typeface="Merriweather"/>
                <a:sym typeface="Merriweather"/>
              </a:rPr>
              <a:t>The second area addressed was a departmental communication plan between CJ faculty members and all registered students in one of the four degree programs.  Currently faculty members are responsible for communication among their respective advisees, but it has been difficult for a consistent level and quality of correspondence to occur. </a:t>
            </a:r>
            <a:r>
              <a:rPr lang="en-US"/>
              <a:t> </a:t>
            </a:r>
            <a:endParaRPr/>
          </a:p>
        </p:txBody>
      </p:sp>
      <p:pic>
        <p:nvPicPr>
          <p:cNvPr id="276" name="Google Shape;276;p30"/>
          <p:cNvPicPr preferRelativeResize="0"/>
          <p:nvPr/>
        </p:nvPicPr>
        <p:blipFill rotWithShape="1">
          <a:blip r:embed="rId3">
            <a:alphaModFix/>
          </a:blip>
          <a:srcRect/>
          <a:stretch/>
        </p:blipFill>
        <p:spPr>
          <a:xfrm>
            <a:off x="9335937" y="4834525"/>
            <a:ext cx="997200" cy="351300"/>
          </a:xfrm>
          <a:prstGeom prst="rect">
            <a:avLst/>
          </a:prstGeom>
          <a:noFill/>
          <a:ln>
            <a:noFill/>
          </a:ln>
        </p:spPr>
      </p:pic>
      <p:pic>
        <p:nvPicPr>
          <p:cNvPr id="277" name="Google Shape;277;p30"/>
          <p:cNvPicPr preferRelativeResize="0"/>
          <p:nvPr/>
        </p:nvPicPr>
        <p:blipFill>
          <a:blip r:embed="rId4">
            <a:alphaModFix/>
          </a:blip>
          <a:stretch>
            <a:fillRect/>
          </a:stretch>
        </p:blipFill>
        <p:spPr>
          <a:xfrm>
            <a:off x="8374675" y="2390275"/>
            <a:ext cx="3294700" cy="2077450"/>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1"/>
          <p:cNvSpPr txBox="1">
            <a:spLocks noGrp="1"/>
          </p:cNvSpPr>
          <p:nvPr>
            <p:ph type="title"/>
          </p:nvPr>
        </p:nvSpPr>
        <p:spPr>
          <a:xfrm>
            <a:off x="71225" y="365125"/>
            <a:ext cx="11282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Relationship-Building</a:t>
            </a:r>
            <a:r>
              <a:rPr lang="en-US" sz="4800" i="0" u="none" strike="noStrike" cap="none">
                <a:solidFill>
                  <a:srgbClr val="EDEDED"/>
                </a:solidFill>
                <a:latin typeface="Merriweather"/>
                <a:ea typeface="Merriweather"/>
                <a:cs typeface="Merriweather"/>
                <a:sym typeface="Merriweather"/>
              </a:rPr>
              <a:t> Through </a:t>
            </a:r>
            <a:r>
              <a:rPr lang="en-US" sz="4800">
                <a:latin typeface="Merriweather"/>
                <a:ea typeface="Merriweather"/>
                <a:cs typeface="Merriweather"/>
                <a:sym typeface="Merriweather"/>
              </a:rPr>
              <a:t>Bb</a:t>
            </a:r>
            <a:endParaRPr sz="4800">
              <a:latin typeface="Merriweather"/>
              <a:ea typeface="Merriweather"/>
              <a:cs typeface="Merriweather"/>
              <a:sym typeface="Merriweather"/>
            </a:endParaRPr>
          </a:p>
        </p:txBody>
      </p:sp>
      <p:sp>
        <p:nvSpPr>
          <p:cNvPr id="283" name="Google Shape;283;p31"/>
          <p:cNvSpPr txBox="1">
            <a:spLocks noGrp="1"/>
          </p:cNvSpPr>
          <p:nvPr>
            <p:ph type="body" idx="1"/>
          </p:nvPr>
        </p:nvSpPr>
        <p:spPr>
          <a:xfrm>
            <a:off x="466875" y="1690675"/>
            <a:ext cx="7981800" cy="4351200"/>
          </a:xfrm>
          <a:prstGeom prst="rect">
            <a:avLst/>
          </a:prstGeom>
          <a:noFill/>
          <a:ln>
            <a:noFill/>
          </a:ln>
        </p:spPr>
        <p:txBody>
          <a:bodyPr spcFirstLastPara="1" wrap="square" lIns="91425" tIns="45700" rIns="91425" bIns="45700" anchor="t" anchorCtr="0">
            <a:noAutofit/>
          </a:bodyPr>
          <a:lstStyle/>
          <a:p>
            <a:pPr marL="228600" lvl="0" indent="-228600" algn="l" rtl="0">
              <a:spcBef>
                <a:spcPts val="1000"/>
              </a:spcBef>
              <a:spcAft>
                <a:spcPts val="0"/>
              </a:spcAft>
              <a:buClr>
                <a:srgbClr val="EDEDED"/>
              </a:buClr>
              <a:buSzPts val="2800"/>
              <a:buFont typeface="Merriweather"/>
              <a:buChar char="•"/>
            </a:pPr>
            <a:r>
              <a:rPr lang="en-US">
                <a:latin typeface="Merriweather"/>
                <a:ea typeface="Merriweather"/>
                <a:cs typeface="Merriweather"/>
                <a:sym typeface="Merriweather"/>
              </a:rPr>
              <a:t>The third area addressed was a criminal justice student body communication plan.  This sought to remediate the current shortcomings of criminal justice students’ strategies to spread information relevant to club membership, fundraisers, and events through word of mouth. </a:t>
            </a:r>
            <a:endParaRPr>
              <a:latin typeface="Merriweather"/>
              <a:ea typeface="Merriweather"/>
              <a:cs typeface="Merriweather"/>
              <a:sym typeface="Merriweather"/>
            </a:endParaRPr>
          </a:p>
        </p:txBody>
      </p:sp>
      <p:pic>
        <p:nvPicPr>
          <p:cNvPr id="284" name="Google Shape;284;p31"/>
          <p:cNvPicPr preferRelativeResize="0"/>
          <p:nvPr/>
        </p:nvPicPr>
        <p:blipFill rotWithShape="1">
          <a:blip r:embed="rId3">
            <a:alphaModFix/>
          </a:blip>
          <a:srcRect/>
          <a:stretch/>
        </p:blipFill>
        <p:spPr>
          <a:xfrm>
            <a:off x="9359762" y="4786875"/>
            <a:ext cx="997200" cy="351300"/>
          </a:xfrm>
          <a:prstGeom prst="rect">
            <a:avLst/>
          </a:prstGeom>
          <a:noFill/>
          <a:ln>
            <a:noFill/>
          </a:ln>
        </p:spPr>
      </p:pic>
      <p:pic>
        <p:nvPicPr>
          <p:cNvPr id="285" name="Google Shape;285;p31"/>
          <p:cNvPicPr preferRelativeResize="0"/>
          <p:nvPr/>
        </p:nvPicPr>
        <p:blipFill>
          <a:blip r:embed="rId4">
            <a:alphaModFix/>
          </a:blip>
          <a:stretch>
            <a:fillRect/>
          </a:stretch>
        </p:blipFill>
        <p:spPr>
          <a:xfrm>
            <a:off x="8374675" y="2390275"/>
            <a:ext cx="3294700" cy="2077450"/>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43671" y="118398"/>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Relationships</a:t>
            </a:r>
            <a:endParaRPr sz="4800">
              <a:latin typeface="Merriweather"/>
              <a:ea typeface="Merriweather"/>
              <a:cs typeface="Merriweather"/>
              <a:sym typeface="Merriweather"/>
            </a:endParaRPr>
          </a:p>
        </p:txBody>
      </p:sp>
      <p:sp>
        <p:nvSpPr>
          <p:cNvPr id="291" name="Google Shape;291;p32"/>
          <p:cNvSpPr/>
          <p:nvPr/>
        </p:nvSpPr>
        <p:spPr>
          <a:xfrm>
            <a:off x="5977925" y="2125475"/>
            <a:ext cx="2208600" cy="215880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txBox="1"/>
          <p:nvPr/>
        </p:nvSpPr>
        <p:spPr>
          <a:xfrm>
            <a:off x="5559800" y="2531335"/>
            <a:ext cx="2919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3000" b="1" i="0" u="none" strike="noStrike" cap="none">
                <a:solidFill>
                  <a:srgbClr val="000000"/>
                </a:solidFill>
                <a:latin typeface="Bree Serif"/>
                <a:ea typeface="Bree Serif"/>
                <a:cs typeface="Bree Serif"/>
                <a:sym typeface="Bree Serif"/>
              </a:rPr>
              <a:t> </a:t>
            </a:r>
            <a:r>
              <a:rPr lang="en-US" sz="2500" b="1">
                <a:latin typeface="Bree Serif"/>
                <a:ea typeface="Bree Serif"/>
                <a:cs typeface="Bree Serif"/>
                <a:sym typeface="Bree Serif"/>
              </a:rPr>
              <a:t>C</a:t>
            </a:r>
            <a:r>
              <a:rPr lang="en-US" sz="2200" b="1">
                <a:latin typeface="Bree Serif"/>
                <a:ea typeface="Bree Serif"/>
                <a:cs typeface="Bree Serif"/>
                <a:sym typeface="Bree Serif"/>
              </a:rPr>
              <a:t>ommunication</a:t>
            </a:r>
            <a:r>
              <a:rPr lang="en-US" sz="3000" b="1">
                <a:latin typeface="Bree Serif"/>
                <a:ea typeface="Bree Serif"/>
                <a:cs typeface="Bree Serif"/>
                <a:sym typeface="Bree Serif"/>
              </a:rPr>
              <a:t> </a:t>
            </a:r>
            <a:endParaRPr sz="3000" b="1">
              <a:latin typeface="Bree Serif"/>
              <a:ea typeface="Bree Serif"/>
              <a:cs typeface="Bree Serif"/>
              <a:sym typeface="Bree Serif"/>
            </a:endParaRPr>
          </a:p>
          <a:p>
            <a:pPr marL="0" marR="0" lvl="0" indent="0" algn="ctr" rtl="0">
              <a:lnSpc>
                <a:spcPct val="100000"/>
              </a:lnSpc>
              <a:spcBef>
                <a:spcPts val="0"/>
              </a:spcBef>
              <a:spcAft>
                <a:spcPts val="0"/>
              </a:spcAft>
              <a:buClr>
                <a:srgbClr val="000000"/>
              </a:buClr>
              <a:buFont typeface="Bree Serif"/>
              <a:buNone/>
            </a:pPr>
            <a:r>
              <a:rPr lang="en-US" sz="3000" b="1">
                <a:latin typeface="Bree Serif"/>
                <a:ea typeface="Bree Serif"/>
                <a:cs typeface="Bree Serif"/>
                <a:sym typeface="Bree Serif"/>
              </a:rPr>
              <a:t>in Bb</a:t>
            </a:r>
            <a:endParaRPr/>
          </a:p>
        </p:txBody>
      </p:sp>
      <p:cxnSp>
        <p:nvCxnSpPr>
          <p:cNvPr id="293" name="Google Shape;293;p32"/>
          <p:cNvCxnSpPr/>
          <p:nvPr/>
        </p:nvCxnSpPr>
        <p:spPr>
          <a:xfrm rot="10800000" flipH="1">
            <a:off x="7897450" y="1819888"/>
            <a:ext cx="968100" cy="670200"/>
          </a:xfrm>
          <a:prstGeom prst="straightConnector1">
            <a:avLst/>
          </a:prstGeom>
          <a:noFill/>
          <a:ln w="9525" cap="flat" cmpd="sng">
            <a:solidFill>
              <a:srgbClr val="00FFFF"/>
            </a:solidFill>
            <a:prstDash val="solid"/>
            <a:round/>
            <a:headEnd type="none" w="sm" len="sm"/>
            <a:tailEnd type="triangle" w="lg" len="lg"/>
          </a:ln>
          <a:effectLst>
            <a:outerShdw blurRad="50800" dist="38100" dir="2700000" algn="tl" rotWithShape="0">
              <a:srgbClr val="000000">
                <a:alpha val="40000"/>
              </a:srgbClr>
            </a:outerShdw>
          </a:effectLst>
        </p:spPr>
      </p:cxnSp>
      <p:cxnSp>
        <p:nvCxnSpPr>
          <p:cNvPr id="294" name="Google Shape;294;p32"/>
          <p:cNvCxnSpPr/>
          <p:nvPr/>
        </p:nvCxnSpPr>
        <p:spPr>
          <a:xfrm>
            <a:off x="8186525" y="3171675"/>
            <a:ext cx="1373725" cy="999089"/>
          </a:xfrm>
          <a:prstGeom prst="straightConnector1">
            <a:avLst/>
          </a:prstGeom>
          <a:noFill/>
          <a:ln w="9525" cap="flat" cmpd="sng">
            <a:solidFill>
              <a:srgbClr val="00FFFF"/>
            </a:solidFill>
            <a:prstDash val="solid"/>
            <a:round/>
            <a:headEnd type="none" w="sm" len="sm"/>
            <a:tailEnd type="triangle" w="lg" len="lg"/>
          </a:ln>
          <a:effectLst>
            <a:outerShdw blurRad="50800" dist="38100" dir="2700000" algn="tl" rotWithShape="0">
              <a:srgbClr val="000000">
                <a:alpha val="40000"/>
              </a:srgbClr>
            </a:outerShdw>
          </a:effectLst>
        </p:spPr>
      </p:cxnSp>
      <p:cxnSp>
        <p:nvCxnSpPr>
          <p:cNvPr id="295" name="Google Shape;295;p32"/>
          <p:cNvCxnSpPr/>
          <p:nvPr/>
        </p:nvCxnSpPr>
        <p:spPr>
          <a:xfrm flipH="1">
            <a:off x="5999307" y="4225057"/>
            <a:ext cx="1120800" cy="929700"/>
          </a:xfrm>
          <a:prstGeom prst="straightConnector1">
            <a:avLst/>
          </a:prstGeom>
          <a:noFill/>
          <a:ln w="9525" cap="flat" cmpd="sng">
            <a:solidFill>
              <a:srgbClr val="00FFFF"/>
            </a:solidFill>
            <a:prstDash val="solid"/>
            <a:round/>
            <a:headEnd type="none" w="sm" len="sm"/>
            <a:tailEnd type="triangle" w="lg" len="lg"/>
          </a:ln>
          <a:effectLst>
            <a:outerShdw blurRad="50800" dist="38100" dir="2700000" algn="tl" rotWithShape="0">
              <a:srgbClr val="000000">
                <a:alpha val="40000"/>
              </a:srgbClr>
            </a:outerShdw>
          </a:effectLst>
        </p:spPr>
      </p:cxnSp>
      <p:cxnSp>
        <p:nvCxnSpPr>
          <p:cNvPr id="296" name="Google Shape;296;p32"/>
          <p:cNvCxnSpPr/>
          <p:nvPr/>
        </p:nvCxnSpPr>
        <p:spPr>
          <a:xfrm rot="10800000">
            <a:off x="4696325" y="2353950"/>
            <a:ext cx="1352400" cy="571800"/>
          </a:xfrm>
          <a:prstGeom prst="straightConnector1">
            <a:avLst/>
          </a:prstGeom>
          <a:noFill/>
          <a:ln w="9525" cap="flat" cmpd="sng">
            <a:solidFill>
              <a:srgbClr val="00FFFF"/>
            </a:solidFill>
            <a:prstDash val="solid"/>
            <a:round/>
            <a:headEnd type="none" w="sm" len="sm"/>
            <a:tailEnd type="triangle" w="lg" len="lg"/>
          </a:ln>
          <a:effectLst>
            <a:outerShdw blurRad="50800" dist="38100" dir="2700000" algn="tl" rotWithShape="0">
              <a:srgbClr val="000000">
                <a:alpha val="40000"/>
              </a:srgbClr>
            </a:outerShdw>
          </a:effectLst>
        </p:spPr>
      </p:cxnSp>
      <p:sp>
        <p:nvSpPr>
          <p:cNvPr id="297" name="Google Shape;297;p32"/>
          <p:cNvSpPr/>
          <p:nvPr/>
        </p:nvSpPr>
        <p:spPr>
          <a:xfrm>
            <a:off x="8865550" y="118400"/>
            <a:ext cx="3084900" cy="3065400"/>
          </a:xfrm>
          <a:prstGeom prst="roundRect">
            <a:avLst>
              <a:gd name="adj" fmla="val 16667"/>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2"/>
          <p:cNvSpPr/>
          <p:nvPr/>
        </p:nvSpPr>
        <p:spPr>
          <a:xfrm>
            <a:off x="3487384" y="1605974"/>
            <a:ext cx="2109000" cy="630900"/>
          </a:xfrm>
          <a:prstGeom prst="roundRect">
            <a:avLst>
              <a:gd name="adj" fmla="val 16667"/>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2"/>
          <p:cNvSpPr/>
          <p:nvPr/>
        </p:nvSpPr>
        <p:spPr>
          <a:xfrm>
            <a:off x="4688625" y="5213975"/>
            <a:ext cx="2109000" cy="630900"/>
          </a:xfrm>
          <a:prstGeom prst="roundRect">
            <a:avLst>
              <a:gd name="adj" fmla="val 16667"/>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2"/>
          <p:cNvSpPr/>
          <p:nvPr/>
        </p:nvSpPr>
        <p:spPr>
          <a:xfrm>
            <a:off x="9175000" y="4201275"/>
            <a:ext cx="2109000" cy="630900"/>
          </a:xfrm>
          <a:prstGeom prst="roundRect">
            <a:avLst>
              <a:gd name="adj" fmla="val 16667"/>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2"/>
          <p:cNvSpPr txBox="1"/>
          <p:nvPr/>
        </p:nvSpPr>
        <p:spPr>
          <a:xfrm>
            <a:off x="4796625" y="5203600"/>
            <a:ext cx="1893000" cy="3654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000000"/>
                </a:solidFill>
                <a:latin typeface="Arial"/>
                <a:ea typeface="Arial"/>
                <a:cs typeface="Arial"/>
                <a:sym typeface="Arial"/>
              </a:rPr>
              <a:t>  </a:t>
            </a:r>
            <a:r>
              <a:rPr lang="en-US" sz="1800" b="1">
                <a:latin typeface="Bree Serif"/>
                <a:ea typeface="Bree Serif"/>
                <a:cs typeface="Bree Serif"/>
                <a:sym typeface="Bree Serif"/>
              </a:rPr>
              <a:t>Faculty/Dept. </a:t>
            </a:r>
            <a:endParaRPr sz="1800" b="1">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Arial"/>
              <a:buNone/>
            </a:pPr>
            <a:r>
              <a:rPr lang="en-US" sz="1800" b="1">
                <a:latin typeface="Bree Serif"/>
                <a:ea typeface="Bree Serif"/>
                <a:cs typeface="Bree Serif"/>
                <a:sym typeface="Bree Serif"/>
              </a:rPr>
              <a:t>Communication</a:t>
            </a:r>
            <a:endParaRPr sz="1800" b="1">
              <a:latin typeface="Bree Serif"/>
              <a:ea typeface="Bree Serif"/>
              <a:cs typeface="Bree Serif"/>
              <a:sym typeface="Bree Serif"/>
            </a:endParaRPr>
          </a:p>
        </p:txBody>
      </p:sp>
      <p:sp>
        <p:nvSpPr>
          <p:cNvPr id="302" name="Google Shape;302;p32"/>
          <p:cNvSpPr/>
          <p:nvPr/>
        </p:nvSpPr>
        <p:spPr>
          <a:xfrm>
            <a:off x="4848875" y="6011099"/>
            <a:ext cx="1433750" cy="777775"/>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2"/>
          <p:cNvSpPr/>
          <p:nvPr/>
        </p:nvSpPr>
        <p:spPr>
          <a:xfrm>
            <a:off x="3173187" y="3938162"/>
            <a:ext cx="1445938" cy="828963"/>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2"/>
          <p:cNvSpPr/>
          <p:nvPr/>
        </p:nvSpPr>
        <p:spPr>
          <a:xfrm>
            <a:off x="4987525" y="4151475"/>
            <a:ext cx="1295100" cy="73050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2"/>
          <p:cNvSpPr/>
          <p:nvPr/>
        </p:nvSpPr>
        <p:spPr>
          <a:xfrm>
            <a:off x="2978375" y="5213975"/>
            <a:ext cx="1295100" cy="73050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2"/>
          <p:cNvSpPr/>
          <p:nvPr/>
        </p:nvSpPr>
        <p:spPr>
          <a:xfrm>
            <a:off x="2579950" y="2498461"/>
            <a:ext cx="1406500" cy="763513"/>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2"/>
          <p:cNvSpPr/>
          <p:nvPr/>
        </p:nvSpPr>
        <p:spPr>
          <a:xfrm>
            <a:off x="9954850" y="5344175"/>
            <a:ext cx="1329150" cy="87475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2"/>
          <p:cNvSpPr/>
          <p:nvPr/>
        </p:nvSpPr>
        <p:spPr>
          <a:xfrm>
            <a:off x="7536968" y="4258175"/>
            <a:ext cx="1381850" cy="77510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2"/>
          <p:cNvSpPr/>
          <p:nvPr/>
        </p:nvSpPr>
        <p:spPr>
          <a:xfrm>
            <a:off x="10052750" y="3311625"/>
            <a:ext cx="1295100" cy="73050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2"/>
          <p:cNvSpPr/>
          <p:nvPr/>
        </p:nvSpPr>
        <p:spPr>
          <a:xfrm>
            <a:off x="4520888" y="490586"/>
            <a:ext cx="1511100" cy="874610"/>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11" name="Google Shape;311;p32"/>
          <p:cNvCxnSpPr/>
          <p:nvPr/>
        </p:nvCxnSpPr>
        <p:spPr>
          <a:xfrm rot="10800000" flipH="1">
            <a:off x="4102738" y="1133604"/>
            <a:ext cx="516300" cy="457500"/>
          </a:xfrm>
          <a:prstGeom prst="curvedConnector3">
            <a:avLst>
              <a:gd name="adj1" fmla="val 50008"/>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2" name="Google Shape;312;p32"/>
          <p:cNvCxnSpPr>
            <a:stCxn id="305" idx="5"/>
            <a:endCxn id="299" idx="1"/>
          </p:cNvCxnSpPr>
          <p:nvPr/>
        </p:nvCxnSpPr>
        <p:spPr>
          <a:xfrm rot="-5400000">
            <a:off x="4232162" y="5381046"/>
            <a:ext cx="308100" cy="604800"/>
          </a:xfrm>
          <a:prstGeom prst="curvedConnector4">
            <a:avLst>
              <a:gd name="adj1" fmla="val -7848"/>
              <a:gd name="adj2" fmla="val 65681"/>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3" name="Google Shape;313;p32"/>
          <p:cNvCxnSpPr>
            <a:stCxn id="302" idx="1"/>
          </p:cNvCxnSpPr>
          <p:nvPr/>
        </p:nvCxnSpPr>
        <p:spPr>
          <a:xfrm rot="-5400000">
            <a:off x="4971693" y="5820351"/>
            <a:ext cx="391800" cy="217500"/>
          </a:xfrm>
          <a:prstGeom prst="curvedConnector3">
            <a:avLst>
              <a:gd name="adj1" fmla="val 50002"/>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4" name="Google Shape;314;p32"/>
          <p:cNvCxnSpPr>
            <a:endCxn id="303" idx="5"/>
          </p:cNvCxnSpPr>
          <p:nvPr/>
        </p:nvCxnSpPr>
        <p:spPr>
          <a:xfrm rot="5400000" flipH="1">
            <a:off x="4368822" y="4684276"/>
            <a:ext cx="651300" cy="574200"/>
          </a:xfrm>
          <a:prstGeom prst="curvedConnector3">
            <a:avLst>
              <a:gd name="adj1" fmla="val 49999"/>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5" name="Google Shape;315;p32"/>
          <p:cNvCxnSpPr>
            <a:stCxn id="306" idx="6"/>
          </p:cNvCxnSpPr>
          <p:nvPr/>
        </p:nvCxnSpPr>
        <p:spPr>
          <a:xfrm rot="10800000">
            <a:off x="3612050" y="2251717"/>
            <a:ext cx="374400" cy="628500"/>
          </a:xfrm>
          <a:prstGeom prst="curvedConnector4">
            <a:avLst>
              <a:gd name="adj1" fmla="val -61057"/>
              <a:gd name="adj2" fmla="val 80371"/>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6" name="Google Shape;316;p32"/>
          <p:cNvCxnSpPr>
            <a:stCxn id="299" idx="0"/>
            <a:endCxn id="304" idx="3"/>
          </p:cNvCxnSpPr>
          <p:nvPr/>
        </p:nvCxnSpPr>
        <p:spPr>
          <a:xfrm rot="5400000" flipH="1">
            <a:off x="5240775" y="4711625"/>
            <a:ext cx="438900" cy="565800"/>
          </a:xfrm>
          <a:prstGeom prst="curvedConnector3">
            <a:avLst>
              <a:gd name="adj1" fmla="val 37822"/>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7" name="Google Shape;317;p32"/>
          <p:cNvCxnSpPr>
            <a:stCxn id="308" idx="5"/>
            <a:endCxn id="300" idx="1"/>
          </p:cNvCxnSpPr>
          <p:nvPr/>
        </p:nvCxnSpPr>
        <p:spPr>
          <a:xfrm rot="-5400000">
            <a:off x="8744201" y="4489114"/>
            <a:ext cx="402900" cy="458400"/>
          </a:xfrm>
          <a:prstGeom prst="curvedConnector4">
            <a:avLst>
              <a:gd name="adj1" fmla="val -56739"/>
              <a:gd name="adj2" fmla="val 72089"/>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8" name="Google Shape;318;p32"/>
          <p:cNvCxnSpPr>
            <a:stCxn id="300" idx="0"/>
            <a:endCxn id="309" idx="2"/>
          </p:cNvCxnSpPr>
          <p:nvPr/>
        </p:nvCxnSpPr>
        <p:spPr>
          <a:xfrm rot="5400000" flipH="1">
            <a:off x="9878950" y="3850725"/>
            <a:ext cx="524400" cy="176700"/>
          </a:xfrm>
          <a:prstGeom prst="curvedConnector4">
            <a:avLst>
              <a:gd name="adj1" fmla="val 15174"/>
              <a:gd name="adj2" fmla="val 234791"/>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319" name="Google Shape;319;p32"/>
          <p:cNvCxnSpPr>
            <a:stCxn id="307" idx="1"/>
          </p:cNvCxnSpPr>
          <p:nvPr/>
        </p:nvCxnSpPr>
        <p:spPr>
          <a:xfrm rot="5400000" flipH="1">
            <a:off x="9647150" y="4969929"/>
            <a:ext cx="725700" cy="279000"/>
          </a:xfrm>
          <a:prstGeom prst="curvedConnector3">
            <a:avLst>
              <a:gd name="adj1" fmla="val 50009"/>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sp>
        <p:nvSpPr>
          <p:cNvPr id="320" name="Google Shape;320;p32"/>
          <p:cNvSpPr txBox="1"/>
          <p:nvPr/>
        </p:nvSpPr>
        <p:spPr>
          <a:xfrm>
            <a:off x="4796627" y="546050"/>
            <a:ext cx="1893000" cy="6321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Academic</a:t>
            </a:r>
            <a:endParaRPr sz="1600">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Services</a:t>
            </a:r>
            <a:endParaRPr/>
          </a:p>
        </p:txBody>
      </p:sp>
      <p:sp>
        <p:nvSpPr>
          <p:cNvPr id="321" name="Google Shape;321;p32"/>
          <p:cNvSpPr txBox="1"/>
          <p:nvPr/>
        </p:nvSpPr>
        <p:spPr>
          <a:xfrm>
            <a:off x="2427050" y="2571775"/>
            <a:ext cx="1675500" cy="6120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Graduation </a:t>
            </a:r>
            <a:endParaRPr sz="1600">
              <a:latin typeface="Bree Serif"/>
              <a:ea typeface="Bree Serif"/>
              <a:cs typeface="Bree Serif"/>
              <a:sym typeface="Bree Serif"/>
            </a:endParaRPr>
          </a:p>
          <a:p>
            <a:pPr marL="0" marR="0" lvl="0" indent="0" algn="ctr"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Info</a:t>
            </a:r>
            <a:endParaRPr/>
          </a:p>
        </p:txBody>
      </p:sp>
      <p:sp>
        <p:nvSpPr>
          <p:cNvPr id="322" name="Google Shape;322;p32"/>
          <p:cNvSpPr txBox="1"/>
          <p:nvPr/>
        </p:nvSpPr>
        <p:spPr>
          <a:xfrm>
            <a:off x="3414396" y="4089675"/>
            <a:ext cx="1675500" cy="6120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Advising</a:t>
            </a:r>
            <a:endParaRPr/>
          </a:p>
        </p:txBody>
      </p:sp>
      <p:sp>
        <p:nvSpPr>
          <p:cNvPr id="323" name="Google Shape;323;p32"/>
          <p:cNvSpPr txBox="1"/>
          <p:nvPr/>
        </p:nvSpPr>
        <p:spPr>
          <a:xfrm>
            <a:off x="2967325" y="5185125"/>
            <a:ext cx="1893000" cy="6702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           Job</a:t>
            </a:r>
            <a:endParaRPr sz="1600">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Bree Serif"/>
              <a:buNone/>
            </a:pPr>
            <a:r>
              <a:rPr lang="en-US" sz="1300">
                <a:latin typeface="Bree Serif"/>
                <a:ea typeface="Bree Serif"/>
                <a:cs typeface="Bree Serif"/>
                <a:sym typeface="Bree Serif"/>
              </a:rPr>
              <a:t>Announcements</a:t>
            </a:r>
            <a:endParaRPr sz="1300">
              <a:latin typeface="Bree Serif"/>
              <a:ea typeface="Bree Serif"/>
              <a:cs typeface="Bree Serif"/>
              <a:sym typeface="Bree Serif"/>
            </a:endParaRPr>
          </a:p>
        </p:txBody>
      </p:sp>
      <p:sp>
        <p:nvSpPr>
          <p:cNvPr id="324" name="Google Shape;324;p32"/>
          <p:cNvSpPr txBox="1"/>
          <p:nvPr/>
        </p:nvSpPr>
        <p:spPr>
          <a:xfrm>
            <a:off x="4905375" y="6070925"/>
            <a:ext cx="1675500" cy="6120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a:latin typeface="Bree Serif"/>
                <a:ea typeface="Bree Serif"/>
                <a:cs typeface="Bree Serif"/>
                <a:sym typeface="Bree Serif"/>
              </a:rPr>
              <a:t>E</a:t>
            </a:r>
            <a:r>
              <a:rPr lang="en-US" sz="1300">
                <a:latin typeface="Bree Serif"/>
                <a:ea typeface="Bree Serif"/>
                <a:cs typeface="Bree Serif"/>
                <a:sym typeface="Bree Serif"/>
              </a:rPr>
              <a:t>vents, Training </a:t>
            </a:r>
            <a:endParaRPr sz="1300">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Bree Serif"/>
              <a:buNone/>
            </a:pPr>
            <a:r>
              <a:rPr lang="en-US" sz="1300">
                <a:latin typeface="Bree Serif"/>
                <a:ea typeface="Bree Serif"/>
                <a:cs typeface="Bree Serif"/>
                <a:sym typeface="Bree Serif"/>
              </a:rPr>
              <a:t>&amp; Scholarships</a:t>
            </a:r>
            <a:endParaRPr sz="1300"/>
          </a:p>
        </p:txBody>
      </p:sp>
      <p:sp>
        <p:nvSpPr>
          <p:cNvPr id="325" name="Google Shape;325;p32"/>
          <p:cNvSpPr txBox="1"/>
          <p:nvPr/>
        </p:nvSpPr>
        <p:spPr>
          <a:xfrm>
            <a:off x="5022825" y="4166125"/>
            <a:ext cx="1893000" cy="6702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Internship </a:t>
            </a:r>
            <a:endParaRPr sz="1600">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Info</a:t>
            </a:r>
            <a:endParaRPr/>
          </a:p>
        </p:txBody>
      </p:sp>
      <p:sp>
        <p:nvSpPr>
          <p:cNvPr id="326" name="Google Shape;326;p32"/>
          <p:cNvSpPr txBox="1"/>
          <p:nvPr/>
        </p:nvSpPr>
        <p:spPr>
          <a:xfrm>
            <a:off x="7780575" y="4383900"/>
            <a:ext cx="1675500" cy="6120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Clubs</a:t>
            </a:r>
            <a:endParaRPr/>
          </a:p>
        </p:txBody>
      </p:sp>
      <p:sp>
        <p:nvSpPr>
          <p:cNvPr id="327" name="Google Shape;327;p32"/>
          <p:cNvSpPr txBox="1"/>
          <p:nvPr/>
        </p:nvSpPr>
        <p:spPr>
          <a:xfrm>
            <a:off x="9945650" y="5595200"/>
            <a:ext cx="1527600" cy="6513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400" b="0" i="0" u="none" strike="noStrike" cap="none">
                <a:solidFill>
                  <a:srgbClr val="000000"/>
                </a:solidFill>
                <a:latin typeface="Arial"/>
                <a:ea typeface="Arial"/>
                <a:cs typeface="Arial"/>
                <a:sym typeface="Arial"/>
              </a:rPr>
              <a:t>    </a:t>
            </a:r>
            <a:r>
              <a:rPr lang="en-US">
                <a:latin typeface="Bree Serif"/>
                <a:ea typeface="Bree Serif"/>
                <a:cs typeface="Bree Serif"/>
                <a:sym typeface="Bree Serif"/>
              </a:rPr>
              <a:t>Activities</a:t>
            </a:r>
            <a:endParaRPr/>
          </a:p>
        </p:txBody>
      </p:sp>
      <p:sp>
        <p:nvSpPr>
          <p:cNvPr id="328" name="Google Shape;328;p32"/>
          <p:cNvSpPr txBox="1"/>
          <p:nvPr/>
        </p:nvSpPr>
        <p:spPr>
          <a:xfrm>
            <a:off x="10229500" y="3370875"/>
            <a:ext cx="1675500" cy="6120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Events</a:t>
            </a:r>
            <a:endParaRPr/>
          </a:p>
        </p:txBody>
      </p:sp>
      <p:sp>
        <p:nvSpPr>
          <p:cNvPr id="329" name="Google Shape;329;p32"/>
          <p:cNvSpPr txBox="1"/>
          <p:nvPr/>
        </p:nvSpPr>
        <p:spPr>
          <a:xfrm>
            <a:off x="9235750" y="4169938"/>
            <a:ext cx="2354700" cy="3654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800" b="0" i="0" u="none" strike="noStrike" cap="none">
                <a:solidFill>
                  <a:srgbClr val="000000"/>
                </a:solidFill>
                <a:latin typeface="Bree Serif"/>
                <a:ea typeface="Bree Serif"/>
                <a:cs typeface="Bree Serif"/>
                <a:sym typeface="Bree Serif"/>
              </a:rPr>
              <a:t>    </a:t>
            </a:r>
            <a:r>
              <a:rPr lang="en-US" sz="1800" b="1">
                <a:latin typeface="Bree Serif"/>
                <a:ea typeface="Bree Serif"/>
                <a:cs typeface="Bree Serif"/>
                <a:sym typeface="Bree Serif"/>
              </a:rPr>
              <a:t>Student Communication</a:t>
            </a:r>
            <a:endParaRPr/>
          </a:p>
        </p:txBody>
      </p:sp>
      <p:sp>
        <p:nvSpPr>
          <p:cNvPr id="330" name="Google Shape;330;p32"/>
          <p:cNvSpPr txBox="1"/>
          <p:nvPr/>
        </p:nvSpPr>
        <p:spPr>
          <a:xfrm>
            <a:off x="3612050" y="1532225"/>
            <a:ext cx="2354700" cy="3654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800"/>
              <a:t>  </a:t>
            </a:r>
            <a:r>
              <a:rPr lang="en-US" sz="1800" b="1">
                <a:latin typeface="Bree Serif"/>
                <a:ea typeface="Bree Serif"/>
                <a:cs typeface="Bree Serif"/>
                <a:sym typeface="Bree Serif"/>
              </a:rPr>
              <a:t>Institutional         Communication</a:t>
            </a:r>
            <a:endParaRPr/>
          </a:p>
        </p:txBody>
      </p:sp>
      <p:cxnSp>
        <p:nvCxnSpPr>
          <p:cNvPr id="331" name="Google Shape;331;p32"/>
          <p:cNvCxnSpPr/>
          <p:nvPr/>
        </p:nvCxnSpPr>
        <p:spPr>
          <a:xfrm rot="10800000" flipH="1">
            <a:off x="5592475" y="1516592"/>
            <a:ext cx="516300" cy="457500"/>
          </a:xfrm>
          <a:prstGeom prst="curvedConnector3">
            <a:avLst>
              <a:gd name="adj1" fmla="val 50008"/>
            </a:avLst>
          </a:prstGeom>
          <a:noFill/>
          <a:ln w="9525" cap="flat" cmpd="sng">
            <a:solidFill>
              <a:srgbClr val="00FFFF"/>
            </a:solidFill>
            <a:prstDash val="solid"/>
            <a:round/>
            <a:headEnd type="none" w="sm" len="sm"/>
            <a:tailEnd type="none" w="sm" len="sm"/>
          </a:ln>
          <a:effectLst>
            <a:outerShdw blurRad="50800" dist="38100" dir="2700000" algn="tl" rotWithShape="0">
              <a:srgbClr val="000000">
                <a:alpha val="40000"/>
              </a:srgbClr>
            </a:outerShdw>
          </a:effectLst>
        </p:spPr>
      </p:cxnSp>
      <p:sp>
        <p:nvSpPr>
          <p:cNvPr id="332" name="Google Shape;332;p32"/>
          <p:cNvSpPr/>
          <p:nvPr/>
        </p:nvSpPr>
        <p:spPr>
          <a:xfrm>
            <a:off x="6086088" y="1133611"/>
            <a:ext cx="1511100" cy="874500"/>
          </a:xfrm>
          <a:prstGeom prst="ellipse">
            <a:avLst/>
          </a:prstGeom>
          <a:solidFill>
            <a:schemeClr val="lt2"/>
          </a:solidFill>
          <a:ln>
            <a:noFill/>
          </a:ln>
          <a:effectLst>
            <a:outerShdw blurRad="44450" dist="27940" dir="5400000" algn="ctr">
              <a:srgbClr val="000000">
                <a:alpha val="317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2"/>
          <p:cNvSpPr txBox="1"/>
          <p:nvPr/>
        </p:nvSpPr>
        <p:spPr>
          <a:xfrm>
            <a:off x="6298850" y="1204325"/>
            <a:ext cx="1893000" cy="7635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Registration </a:t>
            </a:r>
            <a:endParaRPr sz="1600">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Info</a:t>
            </a:r>
            <a:endParaRPr/>
          </a:p>
        </p:txBody>
      </p:sp>
      <p:sp>
        <p:nvSpPr>
          <p:cNvPr id="334" name="Google Shape;334;p32"/>
          <p:cNvSpPr txBox="1"/>
          <p:nvPr/>
        </p:nvSpPr>
        <p:spPr>
          <a:xfrm>
            <a:off x="8973550" y="118400"/>
            <a:ext cx="2208600" cy="6321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Bree Serif"/>
              <a:buNone/>
            </a:pPr>
            <a:r>
              <a:rPr lang="en-US" sz="1600">
                <a:latin typeface="Bree Serif"/>
                <a:ea typeface="Bree Serif"/>
                <a:cs typeface="Bree Serif"/>
                <a:sym typeface="Bree Serif"/>
              </a:rPr>
              <a:t>Proposed Benefits:</a:t>
            </a:r>
            <a:endParaRPr sz="1600">
              <a:latin typeface="Bree Serif"/>
              <a:ea typeface="Bree Serif"/>
              <a:cs typeface="Bree Serif"/>
              <a:sym typeface="Bree Serif"/>
            </a:endParaRPr>
          </a:p>
          <a:p>
            <a:pPr marL="457200" marR="0" lvl="0" indent="-330200" algn="l" rtl="0">
              <a:lnSpc>
                <a:spcPct val="100000"/>
              </a:lnSpc>
              <a:spcBef>
                <a:spcPts val="0"/>
              </a:spcBef>
              <a:spcAft>
                <a:spcPts val="0"/>
              </a:spcAft>
              <a:buSzPts val="1600"/>
              <a:buFont typeface="Bree Serif"/>
              <a:buChar char="●"/>
            </a:pPr>
            <a:r>
              <a:rPr lang="en-US" sz="1600">
                <a:latin typeface="Bree Serif"/>
                <a:ea typeface="Bree Serif"/>
                <a:cs typeface="Bree Serif"/>
                <a:sym typeface="Bree Serif"/>
              </a:rPr>
              <a:t>More Personal</a:t>
            </a:r>
            <a:endParaRPr sz="1600">
              <a:latin typeface="Bree Serif"/>
              <a:ea typeface="Bree Serif"/>
              <a:cs typeface="Bree Serif"/>
              <a:sym typeface="Bree Serif"/>
            </a:endParaRPr>
          </a:p>
          <a:p>
            <a:pPr marL="457200" marR="0" lvl="0" indent="-330200" algn="l" rtl="0">
              <a:lnSpc>
                <a:spcPct val="100000"/>
              </a:lnSpc>
              <a:spcBef>
                <a:spcPts val="0"/>
              </a:spcBef>
              <a:spcAft>
                <a:spcPts val="0"/>
              </a:spcAft>
              <a:buSzPts val="1600"/>
              <a:buFont typeface="Bree Serif"/>
              <a:buChar char="●"/>
            </a:pPr>
            <a:r>
              <a:rPr lang="en-US" sz="1600">
                <a:latin typeface="Bree Serif"/>
                <a:ea typeface="Bree Serif"/>
                <a:cs typeface="Bree Serif"/>
                <a:sym typeface="Bree Serif"/>
              </a:rPr>
              <a:t>Easily Accessible</a:t>
            </a:r>
            <a:endParaRPr sz="1600">
              <a:latin typeface="Bree Serif"/>
              <a:ea typeface="Bree Serif"/>
              <a:cs typeface="Bree Serif"/>
              <a:sym typeface="Bree Serif"/>
            </a:endParaRPr>
          </a:p>
          <a:p>
            <a:pPr marL="457200" marR="0" lvl="0" indent="-330200" algn="l" rtl="0">
              <a:lnSpc>
                <a:spcPct val="100000"/>
              </a:lnSpc>
              <a:spcBef>
                <a:spcPts val="0"/>
              </a:spcBef>
              <a:spcAft>
                <a:spcPts val="0"/>
              </a:spcAft>
              <a:buSzPts val="1600"/>
              <a:buFont typeface="Bree Serif"/>
              <a:buChar char="●"/>
            </a:pPr>
            <a:r>
              <a:rPr lang="en-US" sz="1600">
                <a:latin typeface="Bree Serif"/>
                <a:ea typeface="Bree Serif"/>
                <a:cs typeface="Bree Serif"/>
                <a:sym typeface="Bree Serif"/>
              </a:rPr>
              <a:t>Single POA</a:t>
            </a:r>
            <a:endParaRPr sz="1600">
              <a:latin typeface="Bree Serif"/>
              <a:ea typeface="Bree Serif"/>
              <a:cs typeface="Bree Serif"/>
              <a:sym typeface="Bree Serif"/>
            </a:endParaRPr>
          </a:p>
          <a:p>
            <a:pPr marL="457200" marR="0" lvl="0" indent="-330200" algn="l" rtl="0">
              <a:lnSpc>
                <a:spcPct val="100000"/>
              </a:lnSpc>
              <a:spcBef>
                <a:spcPts val="0"/>
              </a:spcBef>
              <a:spcAft>
                <a:spcPts val="0"/>
              </a:spcAft>
              <a:buSzPts val="1600"/>
              <a:buFont typeface="Bree Serif"/>
              <a:buChar char="●"/>
            </a:pPr>
            <a:r>
              <a:rPr lang="en-US" sz="1600">
                <a:latin typeface="Bree Serif"/>
                <a:ea typeface="Bree Serif"/>
                <a:cs typeface="Bree Serif"/>
                <a:sym typeface="Bree Serif"/>
              </a:rPr>
              <a:t>Student Identity</a:t>
            </a:r>
            <a:endParaRPr sz="1600">
              <a:latin typeface="Bree Serif"/>
              <a:ea typeface="Bree Serif"/>
              <a:cs typeface="Bree Serif"/>
              <a:sym typeface="Bree Serif"/>
            </a:endParaRPr>
          </a:p>
          <a:p>
            <a:pPr marL="457200" marR="0" lvl="0" indent="-330200" algn="l" rtl="0">
              <a:lnSpc>
                <a:spcPct val="100000"/>
              </a:lnSpc>
              <a:spcBef>
                <a:spcPts val="0"/>
              </a:spcBef>
              <a:spcAft>
                <a:spcPts val="0"/>
              </a:spcAft>
              <a:buSzPts val="1600"/>
              <a:buFont typeface="Bree Serif"/>
              <a:buChar char="●"/>
            </a:pPr>
            <a:r>
              <a:rPr lang="en-US" sz="1600">
                <a:latin typeface="Bree Serif"/>
                <a:ea typeface="Bree Serif"/>
                <a:cs typeface="Bree Serif"/>
                <a:sym typeface="Bree Serif"/>
              </a:rPr>
              <a:t>Connections to Dept. Faculty</a:t>
            </a:r>
            <a:endParaRPr sz="1600">
              <a:latin typeface="Bree Serif"/>
              <a:ea typeface="Bree Serif"/>
              <a:cs typeface="Bree Serif"/>
              <a:sym typeface="Bree Serif"/>
            </a:endParaRPr>
          </a:p>
          <a:p>
            <a:pPr marL="457200" marR="0" lvl="0" indent="-330200" algn="l" rtl="0">
              <a:lnSpc>
                <a:spcPct val="100000"/>
              </a:lnSpc>
              <a:spcBef>
                <a:spcPts val="0"/>
              </a:spcBef>
              <a:spcAft>
                <a:spcPts val="0"/>
              </a:spcAft>
              <a:buSzPts val="1600"/>
              <a:buFont typeface="Bree Serif"/>
              <a:buChar char="●"/>
            </a:pPr>
            <a:r>
              <a:rPr lang="en-US" sz="1600">
                <a:latin typeface="Bree Serif"/>
                <a:ea typeface="Bree Serif"/>
                <a:cs typeface="Bree Serif"/>
                <a:sym typeface="Bree Serif"/>
              </a:rPr>
              <a:t>More Inclusive/Better Serves OL Students</a:t>
            </a:r>
            <a:endParaRPr sz="1600">
              <a:latin typeface="Bree Serif"/>
              <a:ea typeface="Bree Serif"/>
              <a:cs typeface="Bree Serif"/>
              <a:sym typeface="Bree Serif"/>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Effect transition="in" filter="fade">
                                      <p:cBhvr>
                                        <p:cTn id="10" dur="1000"/>
                                        <p:tgtEl>
                                          <p:spTgt spid="332"/>
                                        </p:tgtEl>
                                      </p:cBhvr>
                                    </p:animEffect>
                                  </p:childTnLst>
                                </p:cTn>
                              </p:par>
                              <p:par>
                                <p:cTn id="11" presetID="10" presetClass="entr" presetSubtype="0" fill="hold" nodeType="withEffect">
                                  <p:stCondLst>
                                    <p:cond delay="0"/>
                                  </p:stCondLst>
                                  <p:childTnLst>
                                    <p:set>
                                      <p:cBhvr>
                                        <p:cTn id="12" dur="1" fill="hold">
                                          <p:stCondLst>
                                            <p:cond delay="0"/>
                                          </p:stCondLst>
                                        </p:cTn>
                                        <p:tgtEl>
                                          <p:spTgt spid="298"/>
                                        </p:tgtEl>
                                        <p:attrNameLst>
                                          <p:attrName>style.visibility</p:attrName>
                                        </p:attrNameLst>
                                      </p:cBhvr>
                                      <p:to>
                                        <p:strVal val="visible"/>
                                      </p:to>
                                    </p:set>
                                    <p:animEffect transition="in" filter="fade">
                                      <p:cBhvr>
                                        <p:cTn id="13" dur="500"/>
                                        <p:tgtEl>
                                          <p:spTgt spid="298"/>
                                        </p:tgtEl>
                                      </p:cBhvr>
                                    </p:animEffect>
                                  </p:childTnLst>
                                </p:cTn>
                              </p:par>
                              <p:par>
                                <p:cTn id="14" presetID="10" presetClass="entr" presetSubtype="0" fill="hold" nodeType="withEffect">
                                  <p:stCondLst>
                                    <p:cond delay="0"/>
                                  </p:stCondLst>
                                  <p:childTnLst>
                                    <p:set>
                                      <p:cBhvr>
                                        <p:cTn id="15" dur="1" fill="hold">
                                          <p:stCondLst>
                                            <p:cond delay="0"/>
                                          </p:stCondLst>
                                        </p:cTn>
                                        <p:tgtEl>
                                          <p:spTgt spid="306"/>
                                        </p:tgtEl>
                                        <p:attrNameLst>
                                          <p:attrName>style.visibility</p:attrName>
                                        </p:attrNameLst>
                                      </p:cBhvr>
                                      <p:to>
                                        <p:strVal val="visible"/>
                                      </p:to>
                                    </p:set>
                                    <p:animEffect transition="in" filter="fade">
                                      <p:cBhvr>
                                        <p:cTn id="16" dur="500"/>
                                        <p:tgtEl>
                                          <p:spTgt spid="306"/>
                                        </p:tgtEl>
                                      </p:cBhvr>
                                    </p:animEffect>
                                  </p:childTnLst>
                                </p:cTn>
                              </p:par>
                              <p:par>
                                <p:cTn id="17" presetID="10" presetClass="entr" presetSubtype="0" fill="hold" nodeType="withEffect">
                                  <p:stCondLst>
                                    <p:cond delay="0"/>
                                  </p:stCondLst>
                                  <p:childTnLst>
                                    <p:set>
                                      <p:cBhvr>
                                        <p:cTn id="18" dur="1" fill="hold">
                                          <p:stCondLst>
                                            <p:cond delay="0"/>
                                          </p:stCondLst>
                                        </p:cTn>
                                        <p:tgtEl>
                                          <p:spTgt spid="310"/>
                                        </p:tgtEl>
                                        <p:attrNameLst>
                                          <p:attrName>style.visibility</p:attrName>
                                        </p:attrNameLst>
                                      </p:cBhvr>
                                      <p:to>
                                        <p:strVal val="visible"/>
                                      </p:to>
                                    </p:set>
                                    <p:animEffect transition="in" filter="fade">
                                      <p:cBhvr>
                                        <p:cTn id="19" dur="500"/>
                                        <p:tgtEl>
                                          <p:spTgt spid="310"/>
                                        </p:tgtEl>
                                      </p:cBhvr>
                                    </p:animEffect>
                                  </p:childTnLst>
                                </p:cTn>
                              </p:par>
                              <p:par>
                                <p:cTn id="20" presetID="10" presetClass="entr" presetSubtype="0" fill="hold" nodeType="with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fade">
                                      <p:cBhvr>
                                        <p:cTn id="22" dur="500"/>
                                        <p:tgtEl>
                                          <p:spTgt spid="311"/>
                                        </p:tgtEl>
                                      </p:cBhvr>
                                    </p:animEffect>
                                  </p:childTnLst>
                                </p:cTn>
                              </p:par>
                              <p:par>
                                <p:cTn id="23" presetID="10" presetClass="entr" presetSubtype="0" fill="hold" nodeType="with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par>
                                <p:cTn id="26" presetID="10" presetClass="entr" presetSubtype="0" fill="hold" nodeType="withEffect">
                                  <p:stCondLst>
                                    <p:cond delay="0"/>
                                  </p:stCondLst>
                                  <p:childTnLst>
                                    <p:set>
                                      <p:cBhvr>
                                        <p:cTn id="27" dur="1" fill="hold">
                                          <p:stCondLst>
                                            <p:cond delay="0"/>
                                          </p:stCondLst>
                                        </p:cTn>
                                        <p:tgtEl>
                                          <p:spTgt spid="320"/>
                                        </p:tgtEl>
                                        <p:attrNameLst>
                                          <p:attrName>style.visibility</p:attrName>
                                        </p:attrNameLst>
                                      </p:cBhvr>
                                      <p:to>
                                        <p:strVal val="visible"/>
                                      </p:to>
                                    </p:set>
                                    <p:animEffect transition="in" filter="fade">
                                      <p:cBhvr>
                                        <p:cTn id="28" dur="500"/>
                                        <p:tgtEl>
                                          <p:spTgt spid="320"/>
                                        </p:tgtEl>
                                      </p:cBhvr>
                                    </p:animEffect>
                                  </p:childTnLst>
                                </p:cTn>
                              </p:par>
                              <p:par>
                                <p:cTn id="29" presetID="10" presetClass="entr" presetSubtype="0" fill="hold" nodeType="withEffect">
                                  <p:stCondLst>
                                    <p:cond delay="0"/>
                                  </p:stCondLst>
                                  <p:childTnLst>
                                    <p:set>
                                      <p:cBhvr>
                                        <p:cTn id="30" dur="1" fill="hold">
                                          <p:stCondLst>
                                            <p:cond delay="0"/>
                                          </p:stCondLst>
                                        </p:cTn>
                                        <p:tgtEl>
                                          <p:spTgt spid="331"/>
                                        </p:tgtEl>
                                        <p:attrNameLst>
                                          <p:attrName>style.visibility</p:attrName>
                                        </p:attrNameLst>
                                      </p:cBhvr>
                                      <p:to>
                                        <p:strVal val="visible"/>
                                      </p:to>
                                    </p:set>
                                    <p:animEffect transition="in" filter="fade">
                                      <p:cBhvr>
                                        <p:cTn id="31" dur="1000"/>
                                        <p:tgtEl>
                                          <p:spTgt spid="331"/>
                                        </p:tgtEl>
                                      </p:cBhvr>
                                    </p:animEffect>
                                  </p:childTnLst>
                                </p:cTn>
                              </p:par>
                              <p:par>
                                <p:cTn id="32" presetID="10" presetClass="entr" presetSubtype="0" fill="hold" nodeType="withEffect">
                                  <p:stCondLst>
                                    <p:cond delay="0"/>
                                  </p:stCondLst>
                                  <p:childTnLst>
                                    <p:set>
                                      <p:cBhvr>
                                        <p:cTn id="33" dur="1" fill="hold">
                                          <p:stCondLst>
                                            <p:cond delay="0"/>
                                          </p:stCondLst>
                                        </p:cTn>
                                        <p:tgtEl>
                                          <p:spTgt spid="333"/>
                                        </p:tgtEl>
                                        <p:attrNameLst>
                                          <p:attrName>style.visibility</p:attrName>
                                        </p:attrNameLst>
                                      </p:cBhvr>
                                      <p:to>
                                        <p:strVal val="visible"/>
                                      </p:to>
                                    </p:set>
                                    <p:animEffect transition="in" filter="fade">
                                      <p:cBhvr>
                                        <p:cTn id="34" dur="1000"/>
                                        <p:tgtEl>
                                          <p:spTgt spid="333"/>
                                        </p:tgtEl>
                                      </p:cBhvr>
                                    </p:animEffect>
                                  </p:childTnLst>
                                </p:cTn>
                              </p:par>
                              <p:par>
                                <p:cTn id="35" presetID="10" presetClass="entr" presetSubtype="0" fill="hold" nodeType="withEffect">
                                  <p:stCondLst>
                                    <p:cond delay="0"/>
                                  </p:stCondLst>
                                  <p:childTnLst>
                                    <p:set>
                                      <p:cBhvr>
                                        <p:cTn id="36" dur="1" fill="hold">
                                          <p:stCondLst>
                                            <p:cond delay="0"/>
                                          </p:stCondLst>
                                        </p:cTn>
                                        <p:tgtEl>
                                          <p:spTgt spid="321"/>
                                        </p:tgtEl>
                                        <p:attrNameLst>
                                          <p:attrName>style.visibility</p:attrName>
                                        </p:attrNameLst>
                                      </p:cBhvr>
                                      <p:to>
                                        <p:strVal val="visible"/>
                                      </p:to>
                                    </p:set>
                                    <p:animEffect transition="in" filter="fade">
                                      <p:cBhvr>
                                        <p:cTn id="37" dur="500"/>
                                        <p:tgtEl>
                                          <p:spTgt spid="321"/>
                                        </p:tgtEl>
                                      </p:cBhvr>
                                    </p:animEffect>
                                  </p:childTnLst>
                                </p:cTn>
                              </p:par>
                              <p:par>
                                <p:cTn id="38" presetID="10" presetClass="entr" presetSubtype="0" fill="hold" nodeType="withEffect">
                                  <p:stCondLst>
                                    <p:cond delay="0"/>
                                  </p:stCondLst>
                                  <p:childTnLst>
                                    <p:set>
                                      <p:cBhvr>
                                        <p:cTn id="39" dur="1" fill="hold">
                                          <p:stCondLst>
                                            <p:cond delay="0"/>
                                          </p:stCondLst>
                                        </p:cTn>
                                        <p:tgtEl>
                                          <p:spTgt spid="330"/>
                                        </p:tgtEl>
                                        <p:attrNameLst>
                                          <p:attrName>style.visibility</p:attrName>
                                        </p:attrNameLst>
                                      </p:cBhvr>
                                      <p:to>
                                        <p:strVal val="visible"/>
                                      </p:to>
                                    </p:set>
                                    <p:animEffect transition="in" filter="fade">
                                      <p:cBhvr>
                                        <p:cTn id="40" dur="500"/>
                                        <p:tgtEl>
                                          <p:spTgt spid="3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5"/>
                                        </p:tgtEl>
                                        <p:attrNameLst>
                                          <p:attrName>style.visibility</p:attrName>
                                        </p:attrNameLst>
                                      </p:cBhvr>
                                      <p:to>
                                        <p:strVal val="visible"/>
                                      </p:to>
                                    </p:set>
                                    <p:animEffect transition="in" filter="fade">
                                      <p:cBhvr>
                                        <p:cTn id="45" dur="500"/>
                                        <p:tgtEl>
                                          <p:spTgt spid="295"/>
                                        </p:tgtEl>
                                      </p:cBhvr>
                                    </p:animEffect>
                                  </p:childTnLst>
                                </p:cTn>
                              </p:par>
                              <p:par>
                                <p:cTn id="46" presetID="10" presetClass="entr" presetSubtype="0" fill="hold" nodeType="withEffect">
                                  <p:stCondLst>
                                    <p:cond delay="0"/>
                                  </p:stCondLst>
                                  <p:childTnLst>
                                    <p:set>
                                      <p:cBhvr>
                                        <p:cTn id="47" dur="1" fill="hold">
                                          <p:stCondLst>
                                            <p:cond delay="0"/>
                                          </p:stCondLst>
                                        </p:cTn>
                                        <p:tgtEl>
                                          <p:spTgt spid="299"/>
                                        </p:tgtEl>
                                        <p:attrNameLst>
                                          <p:attrName>style.visibility</p:attrName>
                                        </p:attrNameLst>
                                      </p:cBhvr>
                                      <p:to>
                                        <p:strVal val="visible"/>
                                      </p:to>
                                    </p:set>
                                    <p:animEffect transition="in" filter="fade">
                                      <p:cBhvr>
                                        <p:cTn id="48" dur="500"/>
                                        <p:tgtEl>
                                          <p:spTgt spid="299"/>
                                        </p:tgtEl>
                                      </p:cBhvr>
                                    </p:animEffect>
                                  </p:childTnLst>
                                </p:cTn>
                              </p:par>
                              <p:par>
                                <p:cTn id="49" presetID="10" presetClass="entr" presetSubtype="0" fill="hold" nodeType="withEffect">
                                  <p:stCondLst>
                                    <p:cond delay="0"/>
                                  </p:stCondLst>
                                  <p:childTnLst>
                                    <p:set>
                                      <p:cBhvr>
                                        <p:cTn id="50" dur="1" fill="hold">
                                          <p:stCondLst>
                                            <p:cond delay="0"/>
                                          </p:stCondLst>
                                        </p:cTn>
                                        <p:tgtEl>
                                          <p:spTgt spid="301"/>
                                        </p:tgtEl>
                                        <p:attrNameLst>
                                          <p:attrName>style.visibility</p:attrName>
                                        </p:attrNameLst>
                                      </p:cBhvr>
                                      <p:to>
                                        <p:strVal val="visible"/>
                                      </p:to>
                                    </p:set>
                                    <p:animEffect transition="in" filter="fade">
                                      <p:cBhvr>
                                        <p:cTn id="51" dur="500"/>
                                        <p:tgtEl>
                                          <p:spTgt spid="301"/>
                                        </p:tgtEl>
                                      </p:cBhvr>
                                    </p:animEffect>
                                  </p:childTnLst>
                                </p:cTn>
                              </p:par>
                              <p:par>
                                <p:cTn id="52" presetID="10" presetClass="entr" presetSubtype="0" fill="hold" nodeType="withEffect">
                                  <p:stCondLst>
                                    <p:cond delay="0"/>
                                  </p:stCondLst>
                                  <p:childTnLst>
                                    <p:set>
                                      <p:cBhvr>
                                        <p:cTn id="53" dur="1" fill="hold">
                                          <p:stCondLst>
                                            <p:cond delay="0"/>
                                          </p:stCondLst>
                                        </p:cTn>
                                        <p:tgtEl>
                                          <p:spTgt spid="302"/>
                                        </p:tgtEl>
                                        <p:attrNameLst>
                                          <p:attrName>style.visibility</p:attrName>
                                        </p:attrNameLst>
                                      </p:cBhvr>
                                      <p:to>
                                        <p:strVal val="visible"/>
                                      </p:to>
                                    </p:set>
                                    <p:animEffect transition="in" filter="fade">
                                      <p:cBhvr>
                                        <p:cTn id="54" dur="500"/>
                                        <p:tgtEl>
                                          <p:spTgt spid="302"/>
                                        </p:tgtEl>
                                      </p:cBhvr>
                                    </p:animEffect>
                                  </p:childTnLst>
                                </p:cTn>
                              </p:par>
                              <p:par>
                                <p:cTn id="55" presetID="10" presetClass="entr" presetSubtype="0" fill="hold" nodeType="withEffect">
                                  <p:stCondLst>
                                    <p:cond delay="0"/>
                                  </p:stCondLst>
                                  <p:childTnLst>
                                    <p:set>
                                      <p:cBhvr>
                                        <p:cTn id="56" dur="1" fill="hold">
                                          <p:stCondLst>
                                            <p:cond delay="0"/>
                                          </p:stCondLst>
                                        </p:cTn>
                                        <p:tgtEl>
                                          <p:spTgt spid="303"/>
                                        </p:tgtEl>
                                        <p:attrNameLst>
                                          <p:attrName>style.visibility</p:attrName>
                                        </p:attrNameLst>
                                      </p:cBhvr>
                                      <p:to>
                                        <p:strVal val="visible"/>
                                      </p:to>
                                    </p:set>
                                    <p:animEffect transition="in" filter="fade">
                                      <p:cBhvr>
                                        <p:cTn id="57" dur="500"/>
                                        <p:tgtEl>
                                          <p:spTgt spid="303"/>
                                        </p:tgtEl>
                                      </p:cBhvr>
                                    </p:animEffect>
                                  </p:childTnLst>
                                </p:cTn>
                              </p:par>
                              <p:par>
                                <p:cTn id="58" presetID="10" presetClass="entr" presetSubtype="0" fill="hold" nodeType="with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500"/>
                                        <p:tgtEl>
                                          <p:spTgt spid="304"/>
                                        </p:tgtEl>
                                      </p:cBhvr>
                                    </p:animEffect>
                                  </p:childTnLst>
                                </p:cTn>
                              </p:par>
                              <p:par>
                                <p:cTn id="61" presetID="10" presetClass="entr" presetSubtype="0" fill="hold" nodeType="withEffect">
                                  <p:stCondLst>
                                    <p:cond delay="0"/>
                                  </p:stCondLst>
                                  <p:childTnLst>
                                    <p:set>
                                      <p:cBhvr>
                                        <p:cTn id="62" dur="1" fill="hold">
                                          <p:stCondLst>
                                            <p:cond delay="0"/>
                                          </p:stCondLst>
                                        </p:cTn>
                                        <p:tgtEl>
                                          <p:spTgt spid="305"/>
                                        </p:tgtEl>
                                        <p:attrNameLst>
                                          <p:attrName>style.visibility</p:attrName>
                                        </p:attrNameLst>
                                      </p:cBhvr>
                                      <p:to>
                                        <p:strVal val="visible"/>
                                      </p:to>
                                    </p:set>
                                    <p:animEffect transition="in" filter="fade">
                                      <p:cBhvr>
                                        <p:cTn id="63" dur="500"/>
                                        <p:tgtEl>
                                          <p:spTgt spid="305"/>
                                        </p:tgtEl>
                                      </p:cBhvr>
                                    </p:animEffect>
                                  </p:childTnLst>
                                </p:cTn>
                              </p:par>
                              <p:par>
                                <p:cTn id="64" presetID="10" presetClass="entr" presetSubtype="0" fill="hold" nodeType="withEffect">
                                  <p:stCondLst>
                                    <p:cond delay="0"/>
                                  </p:stCondLst>
                                  <p:childTnLst>
                                    <p:set>
                                      <p:cBhvr>
                                        <p:cTn id="65" dur="1" fill="hold">
                                          <p:stCondLst>
                                            <p:cond delay="0"/>
                                          </p:stCondLst>
                                        </p:cTn>
                                        <p:tgtEl>
                                          <p:spTgt spid="312"/>
                                        </p:tgtEl>
                                        <p:attrNameLst>
                                          <p:attrName>style.visibility</p:attrName>
                                        </p:attrNameLst>
                                      </p:cBhvr>
                                      <p:to>
                                        <p:strVal val="visible"/>
                                      </p:to>
                                    </p:set>
                                    <p:animEffect transition="in" filter="fade">
                                      <p:cBhvr>
                                        <p:cTn id="66" dur="500"/>
                                        <p:tgtEl>
                                          <p:spTgt spid="312"/>
                                        </p:tgtEl>
                                      </p:cBhvr>
                                    </p:animEffect>
                                  </p:childTnLst>
                                </p:cTn>
                              </p:par>
                              <p:par>
                                <p:cTn id="67" presetID="10" presetClass="entr" presetSubtype="0" fill="hold" nodeType="withEffect">
                                  <p:stCondLst>
                                    <p:cond delay="0"/>
                                  </p:stCondLst>
                                  <p:childTnLst>
                                    <p:set>
                                      <p:cBhvr>
                                        <p:cTn id="68" dur="1" fill="hold">
                                          <p:stCondLst>
                                            <p:cond delay="0"/>
                                          </p:stCondLst>
                                        </p:cTn>
                                        <p:tgtEl>
                                          <p:spTgt spid="313"/>
                                        </p:tgtEl>
                                        <p:attrNameLst>
                                          <p:attrName>style.visibility</p:attrName>
                                        </p:attrNameLst>
                                      </p:cBhvr>
                                      <p:to>
                                        <p:strVal val="visible"/>
                                      </p:to>
                                    </p:set>
                                    <p:animEffect transition="in" filter="fade">
                                      <p:cBhvr>
                                        <p:cTn id="69" dur="500"/>
                                        <p:tgtEl>
                                          <p:spTgt spid="313"/>
                                        </p:tgtEl>
                                      </p:cBhvr>
                                    </p:animEffect>
                                  </p:childTnLst>
                                </p:cTn>
                              </p:par>
                              <p:par>
                                <p:cTn id="70" presetID="10" presetClass="entr" presetSubtype="0" fill="hold" nodeType="withEffect">
                                  <p:stCondLst>
                                    <p:cond delay="0"/>
                                  </p:stCondLst>
                                  <p:childTnLst>
                                    <p:set>
                                      <p:cBhvr>
                                        <p:cTn id="71" dur="1" fill="hold">
                                          <p:stCondLst>
                                            <p:cond delay="0"/>
                                          </p:stCondLst>
                                        </p:cTn>
                                        <p:tgtEl>
                                          <p:spTgt spid="314"/>
                                        </p:tgtEl>
                                        <p:attrNameLst>
                                          <p:attrName>style.visibility</p:attrName>
                                        </p:attrNameLst>
                                      </p:cBhvr>
                                      <p:to>
                                        <p:strVal val="visible"/>
                                      </p:to>
                                    </p:set>
                                    <p:animEffect transition="in" filter="fade">
                                      <p:cBhvr>
                                        <p:cTn id="72" dur="500"/>
                                        <p:tgtEl>
                                          <p:spTgt spid="314"/>
                                        </p:tgtEl>
                                      </p:cBhvr>
                                    </p:animEffect>
                                  </p:childTnLst>
                                </p:cTn>
                              </p:par>
                              <p:par>
                                <p:cTn id="73" presetID="10" presetClass="entr" presetSubtype="0" fill="hold" nodeType="withEffect">
                                  <p:stCondLst>
                                    <p:cond delay="0"/>
                                  </p:stCondLst>
                                  <p:childTnLst>
                                    <p:set>
                                      <p:cBhvr>
                                        <p:cTn id="74" dur="1" fill="hold">
                                          <p:stCondLst>
                                            <p:cond delay="0"/>
                                          </p:stCondLst>
                                        </p:cTn>
                                        <p:tgtEl>
                                          <p:spTgt spid="316"/>
                                        </p:tgtEl>
                                        <p:attrNameLst>
                                          <p:attrName>style.visibility</p:attrName>
                                        </p:attrNameLst>
                                      </p:cBhvr>
                                      <p:to>
                                        <p:strVal val="visible"/>
                                      </p:to>
                                    </p:set>
                                    <p:animEffect transition="in" filter="fade">
                                      <p:cBhvr>
                                        <p:cTn id="75" dur="500"/>
                                        <p:tgtEl>
                                          <p:spTgt spid="316"/>
                                        </p:tgtEl>
                                      </p:cBhvr>
                                    </p:animEffect>
                                  </p:childTnLst>
                                </p:cTn>
                              </p:par>
                              <p:par>
                                <p:cTn id="76" presetID="10" presetClass="entr" presetSubtype="0" fill="hold" nodeType="withEffect">
                                  <p:stCondLst>
                                    <p:cond delay="0"/>
                                  </p:stCondLst>
                                  <p:childTnLst>
                                    <p:set>
                                      <p:cBhvr>
                                        <p:cTn id="77" dur="1" fill="hold">
                                          <p:stCondLst>
                                            <p:cond delay="0"/>
                                          </p:stCondLst>
                                        </p:cTn>
                                        <p:tgtEl>
                                          <p:spTgt spid="322"/>
                                        </p:tgtEl>
                                        <p:attrNameLst>
                                          <p:attrName>style.visibility</p:attrName>
                                        </p:attrNameLst>
                                      </p:cBhvr>
                                      <p:to>
                                        <p:strVal val="visible"/>
                                      </p:to>
                                    </p:set>
                                    <p:animEffect transition="in" filter="fade">
                                      <p:cBhvr>
                                        <p:cTn id="78" dur="500"/>
                                        <p:tgtEl>
                                          <p:spTgt spid="322"/>
                                        </p:tgtEl>
                                      </p:cBhvr>
                                    </p:animEffect>
                                  </p:childTnLst>
                                </p:cTn>
                              </p:par>
                              <p:par>
                                <p:cTn id="79" presetID="10" presetClass="entr" presetSubtype="0" fill="hold" nodeType="withEffect">
                                  <p:stCondLst>
                                    <p:cond delay="0"/>
                                  </p:stCondLst>
                                  <p:childTnLst>
                                    <p:set>
                                      <p:cBhvr>
                                        <p:cTn id="80" dur="1" fill="hold">
                                          <p:stCondLst>
                                            <p:cond delay="0"/>
                                          </p:stCondLst>
                                        </p:cTn>
                                        <p:tgtEl>
                                          <p:spTgt spid="323"/>
                                        </p:tgtEl>
                                        <p:attrNameLst>
                                          <p:attrName>style.visibility</p:attrName>
                                        </p:attrNameLst>
                                      </p:cBhvr>
                                      <p:to>
                                        <p:strVal val="visible"/>
                                      </p:to>
                                    </p:set>
                                    <p:animEffect transition="in" filter="fade">
                                      <p:cBhvr>
                                        <p:cTn id="81" dur="500"/>
                                        <p:tgtEl>
                                          <p:spTgt spid="323"/>
                                        </p:tgtEl>
                                      </p:cBhvr>
                                    </p:animEffect>
                                  </p:childTnLst>
                                </p:cTn>
                              </p:par>
                              <p:par>
                                <p:cTn id="82" presetID="10" presetClass="entr" presetSubtype="0" fill="hold" nodeType="withEffect">
                                  <p:stCondLst>
                                    <p:cond delay="0"/>
                                  </p:stCondLst>
                                  <p:childTnLst>
                                    <p:set>
                                      <p:cBhvr>
                                        <p:cTn id="83" dur="1" fill="hold">
                                          <p:stCondLst>
                                            <p:cond delay="0"/>
                                          </p:stCondLst>
                                        </p:cTn>
                                        <p:tgtEl>
                                          <p:spTgt spid="324"/>
                                        </p:tgtEl>
                                        <p:attrNameLst>
                                          <p:attrName>style.visibility</p:attrName>
                                        </p:attrNameLst>
                                      </p:cBhvr>
                                      <p:to>
                                        <p:strVal val="visible"/>
                                      </p:to>
                                    </p:set>
                                    <p:animEffect transition="in" filter="fade">
                                      <p:cBhvr>
                                        <p:cTn id="84" dur="500"/>
                                        <p:tgtEl>
                                          <p:spTgt spid="324"/>
                                        </p:tgtEl>
                                      </p:cBhvr>
                                    </p:animEffect>
                                  </p:childTnLst>
                                </p:cTn>
                              </p:par>
                              <p:par>
                                <p:cTn id="85" presetID="10" presetClass="entr" presetSubtype="0" fill="hold" nodeType="withEffect">
                                  <p:stCondLst>
                                    <p:cond delay="0"/>
                                  </p:stCondLst>
                                  <p:childTnLst>
                                    <p:set>
                                      <p:cBhvr>
                                        <p:cTn id="86" dur="1" fill="hold">
                                          <p:stCondLst>
                                            <p:cond delay="0"/>
                                          </p:stCondLst>
                                        </p:cTn>
                                        <p:tgtEl>
                                          <p:spTgt spid="325"/>
                                        </p:tgtEl>
                                        <p:attrNameLst>
                                          <p:attrName>style.visibility</p:attrName>
                                        </p:attrNameLst>
                                      </p:cBhvr>
                                      <p:to>
                                        <p:strVal val="visible"/>
                                      </p:to>
                                    </p:set>
                                    <p:animEffect transition="in" filter="fade">
                                      <p:cBhvr>
                                        <p:cTn id="87" dur="500"/>
                                        <p:tgtEl>
                                          <p:spTgt spid="3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4"/>
                                        </p:tgtEl>
                                        <p:attrNameLst>
                                          <p:attrName>style.visibility</p:attrName>
                                        </p:attrNameLst>
                                      </p:cBhvr>
                                      <p:to>
                                        <p:strVal val="visible"/>
                                      </p:to>
                                    </p:set>
                                    <p:animEffect transition="in" filter="fade">
                                      <p:cBhvr>
                                        <p:cTn id="92" dur="500"/>
                                        <p:tgtEl>
                                          <p:spTgt spid="294"/>
                                        </p:tgtEl>
                                      </p:cBhvr>
                                    </p:animEffect>
                                  </p:childTnLst>
                                </p:cTn>
                              </p:par>
                              <p:par>
                                <p:cTn id="93" presetID="10" presetClass="entr" presetSubtype="0" fill="hold" nodeType="withEffect">
                                  <p:stCondLst>
                                    <p:cond delay="0"/>
                                  </p:stCondLst>
                                  <p:childTnLst>
                                    <p:set>
                                      <p:cBhvr>
                                        <p:cTn id="94" dur="1" fill="hold">
                                          <p:stCondLst>
                                            <p:cond delay="0"/>
                                          </p:stCondLst>
                                        </p:cTn>
                                        <p:tgtEl>
                                          <p:spTgt spid="300"/>
                                        </p:tgtEl>
                                        <p:attrNameLst>
                                          <p:attrName>style.visibility</p:attrName>
                                        </p:attrNameLst>
                                      </p:cBhvr>
                                      <p:to>
                                        <p:strVal val="visible"/>
                                      </p:to>
                                    </p:set>
                                    <p:animEffect transition="in" filter="fade">
                                      <p:cBhvr>
                                        <p:cTn id="95" dur="500"/>
                                        <p:tgtEl>
                                          <p:spTgt spid="300"/>
                                        </p:tgtEl>
                                      </p:cBhvr>
                                    </p:animEffect>
                                  </p:childTnLst>
                                </p:cTn>
                              </p:par>
                              <p:par>
                                <p:cTn id="96" presetID="10" presetClass="entr" presetSubtype="0" fill="hold" nodeType="withEffect">
                                  <p:stCondLst>
                                    <p:cond delay="0"/>
                                  </p:stCondLst>
                                  <p:childTnLst>
                                    <p:set>
                                      <p:cBhvr>
                                        <p:cTn id="97" dur="1" fill="hold">
                                          <p:stCondLst>
                                            <p:cond delay="0"/>
                                          </p:stCondLst>
                                        </p:cTn>
                                        <p:tgtEl>
                                          <p:spTgt spid="307"/>
                                        </p:tgtEl>
                                        <p:attrNameLst>
                                          <p:attrName>style.visibility</p:attrName>
                                        </p:attrNameLst>
                                      </p:cBhvr>
                                      <p:to>
                                        <p:strVal val="visible"/>
                                      </p:to>
                                    </p:set>
                                    <p:animEffect transition="in" filter="fade">
                                      <p:cBhvr>
                                        <p:cTn id="98" dur="500"/>
                                        <p:tgtEl>
                                          <p:spTgt spid="307"/>
                                        </p:tgtEl>
                                      </p:cBhvr>
                                    </p:animEffect>
                                  </p:childTnLst>
                                </p:cTn>
                              </p:par>
                              <p:par>
                                <p:cTn id="99" presetID="10" presetClass="entr" presetSubtype="0" fill="hold" nodeType="withEffect">
                                  <p:stCondLst>
                                    <p:cond delay="0"/>
                                  </p:stCondLst>
                                  <p:childTnLst>
                                    <p:set>
                                      <p:cBhvr>
                                        <p:cTn id="100" dur="1" fill="hold">
                                          <p:stCondLst>
                                            <p:cond delay="0"/>
                                          </p:stCondLst>
                                        </p:cTn>
                                        <p:tgtEl>
                                          <p:spTgt spid="308"/>
                                        </p:tgtEl>
                                        <p:attrNameLst>
                                          <p:attrName>style.visibility</p:attrName>
                                        </p:attrNameLst>
                                      </p:cBhvr>
                                      <p:to>
                                        <p:strVal val="visible"/>
                                      </p:to>
                                    </p:set>
                                    <p:animEffect transition="in" filter="fade">
                                      <p:cBhvr>
                                        <p:cTn id="101" dur="500"/>
                                        <p:tgtEl>
                                          <p:spTgt spid="308"/>
                                        </p:tgtEl>
                                      </p:cBhvr>
                                    </p:animEffect>
                                  </p:childTnLst>
                                </p:cTn>
                              </p:par>
                              <p:par>
                                <p:cTn id="102" presetID="10" presetClass="entr" presetSubtype="0" fill="hold" nodeType="withEffect">
                                  <p:stCondLst>
                                    <p:cond delay="0"/>
                                  </p:stCondLst>
                                  <p:childTnLst>
                                    <p:set>
                                      <p:cBhvr>
                                        <p:cTn id="103" dur="1" fill="hold">
                                          <p:stCondLst>
                                            <p:cond delay="0"/>
                                          </p:stCondLst>
                                        </p:cTn>
                                        <p:tgtEl>
                                          <p:spTgt spid="309"/>
                                        </p:tgtEl>
                                        <p:attrNameLst>
                                          <p:attrName>style.visibility</p:attrName>
                                        </p:attrNameLst>
                                      </p:cBhvr>
                                      <p:to>
                                        <p:strVal val="visible"/>
                                      </p:to>
                                    </p:set>
                                    <p:animEffect transition="in" filter="fade">
                                      <p:cBhvr>
                                        <p:cTn id="104" dur="500"/>
                                        <p:tgtEl>
                                          <p:spTgt spid="309"/>
                                        </p:tgtEl>
                                      </p:cBhvr>
                                    </p:animEffect>
                                  </p:childTnLst>
                                </p:cTn>
                              </p:par>
                              <p:par>
                                <p:cTn id="105" presetID="10" presetClass="entr" presetSubtype="0" fill="hold" nodeType="withEffect">
                                  <p:stCondLst>
                                    <p:cond delay="0"/>
                                  </p:stCondLst>
                                  <p:childTnLst>
                                    <p:set>
                                      <p:cBhvr>
                                        <p:cTn id="106" dur="1" fill="hold">
                                          <p:stCondLst>
                                            <p:cond delay="0"/>
                                          </p:stCondLst>
                                        </p:cTn>
                                        <p:tgtEl>
                                          <p:spTgt spid="317"/>
                                        </p:tgtEl>
                                        <p:attrNameLst>
                                          <p:attrName>style.visibility</p:attrName>
                                        </p:attrNameLst>
                                      </p:cBhvr>
                                      <p:to>
                                        <p:strVal val="visible"/>
                                      </p:to>
                                    </p:set>
                                    <p:animEffect transition="in" filter="fade">
                                      <p:cBhvr>
                                        <p:cTn id="107" dur="500"/>
                                        <p:tgtEl>
                                          <p:spTgt spid="317"/>
                                        </p:tgtEl>
                                      </p:cBhvr>
                                    </p:animEffect>
                                  </p:childTnLst>
                                </p:cTn>
                              </p:par>
                              <p:par>
                                <p:cTn id="108" presetID="10" presetClass="entr" presetSubtype="0" fill="hold" nodeType="withEffect">
                                  <p:stCondLst>
                                    <p:cond delay="0"/>
                                  </p:stCondLst>
                                  <p:childTnLst>
                                    <p:set>
                                      <p:cBhvr>
                                        <p:cTn id="109" dur="1" fill="hold">
                                          <p:stCondLst>
                                            <p:cond delay="0"/>
                                          </p:stCondLst>
                                        </p:cTn>
                                        <p:tgtEl>
                                          <p:spTgt spid="318"/>
                                        </p:tgtEl>
                                        <p:attrNameLst>
                                          <p:attrName>style.visibility</p:attrName>
                                        </p:attrNameLst>
                                      </p:cBhvr>
                                      <p:to>
                                        <p:strVal val="visible"/>
                                      </p:to>
                                    </p:set>
                                    <p:animEffect transition="in" filter="fade">
                                      <p:cBhvr>
                                        <p:cTn id="110" dur="500"/>
                                        <p:tgtEl>
                                          <p:spTgt spid="318"/>
                                        </p:tgtEl>
                                      </p:cBhvr>
                                    </p:animEffect>
                                  </p:childTnLst>
                                </p:cTn>
                              </p:par>
                              <p:par>
                                <p:cTn id="111" presetID="10" presetClass="entr" presetSubtype="0" fill="hold" nodeType="withEffect">
                                  <p:stCondLst>
                                    <p:cond delay="0"/>
                                  </p:stCondLst>
                                  <p:childTnLst>
                                    <p:set>
                                      <p:cBhvr>
                                        <p:cTn id="112" dur="1" fill="hold">
                                          <p:stCondLst>
                                            <p:cond delay="0"/>
                                          </p:stCondLst>
                                        </p:cTn>
                                        <p:tgtEl>
                                          <p:spTgt spid="319"/>
                                        </p:tgtEl>
                                        <p:attrNameLst>
                                          <p:attrName>style.visibility</p:attrName>
                                        </p:attrNameLst>
                                      </p:cBhvr>
                                      <p:to>
                                        <p:strVal val="visible"/>
                                      </p:to>
                                    </p:set>
                                    <p:animEffect transition="in" filter="fade">
                                      <p:cBhvr>
                                        <p:cTn id="113" dur="500"/>
                                        <p:tgtEl>
                                          <p:spTgt spid="319"/>
                                        </p:tgtEl>
                                      </p:cBhvr>
                                    </p:animEffect>
                                  </p:childTnLst>
                                </p:cTn>
                              </p:par>
                              <p:par>
                                <p:cTn id="114" presetID="10" presetClass="entr" presetSubtype="0" fill="hold" nodeType="withEffect">
                                  <p:stCondLst>
                                    <p:cond delay="0"/>
                                  </p:stCondLst>
                                  <p:childTnLst>
                                    <p:set>
                                      <p:cBhvr>
                                        <p:cTn id="115" dur="1" fill="hold">
                                          <p:stCondLst>
                                            <p:cond delay="0"/>
                                          </p:stCondLst>
                                        </p:cTn>
                                        <p:tgtEl>
                                          <p:spTgt spid="326"/>
                                        </p:tgtEl>
                                        <p:attrNameLst>
                                          <p:attrName>style.visibility</p:attrName>
                                        </p:attrNameLst>
                                      </p:cBhvr>
                                      <p:to>
                                        <p:strVal val="visible"/>
                                      </p:to>
                                    </p:set>
                                    <p:animEffect transition="in" filter="fade">
                                      <p:cBhvr>
                                        <p:cTn id="116" dur="500"/>
                                        <p:tgtEl>
                                          <p:spTgt spid="326"/>
                                        </p:tgtEl>
                                      </p:cBhvr>
                                    </p:animEffect>
                                  </p:childTnLst>
                                </p:cTn>
                              </p:par>
                              <p:par>
                                <p:cTn id="117" presetID="10" presetClass="entr" presetSubtype="0" fill="hold" nodeType="withEffect">
                                  <p:stCondLst>
                                    <p:cond delay="0"/>
                                  </p:stCondLst>
                                  <p:childTnLst>
                                    <p:set>
                                      <p:cBhvr>
                                        <p:cTn id="118" dur="1" fill="hold">
                                          <p:stCondLst>
                                            <p:cond delay="0"/>
                                          </p:stCondLst>
                                        </p:cTn>
                                        <p:tgtEl>
                                          <p:spTgt spid="327"/>
                                        </p:tgtEl>
                                        <p:attrNameLst>
                                          <p:attrName>style.visibility</p:attrName>
                                        </p:attrNameLst>
                                      </p:cBhvr>
                                      <p:to>
                                        <p:strVal val="visible"/>
                                      </p:to>
                                    </p:set>
                                    <p:animEffect transition="in" filter="fade">
                                      <p:cBhvr>
                                        <p:cTn id="119" dur="500"/>
                                        <p:tgtEl>
                                          <p:spTgt spid="327"/>
                                        </p:tgtEl>
                                      </p:cBhvr>
                                    </p:animEffect>
                                  </p:childTnLst>
                                </p:cTn>
                              </p:par>
                              <p:par>
                                <p:cTn id="120" presetID="10" presetClass="entr" presetSubtype="0" fill="hold" nodeType="withEffect">
                                  <p:stCondLst>
                                    <p:cond delay="0"/>
                                  </p:stCondLst>
                                  <p:childTnLst>
                                    <p:set>
                                      <p:cBhvr>
                                        <p:cTn id="121" dur="1" fill="hold">
                                          <p:stCondLst>
                                            <p:cond delay="0"/>
                                          </p:stCondLst>
                                        </p:cTn>
                                        <p:tgtEl>
                                          <p:spTgt spid="328"/>
                                        </p:tgtEl>
                                        <p:attrNameLst>
                                          <p:attrName>style.visibility</p:attrName>
                                        </p:attrNameLst>
                                      </p:cBhvr>
                                      <p:to>
                                        <p:strVal val="visible"/>
                                      </p:to>
                                    </p:set>
                                    <p:animEffect transition="in" filter="fade">
                                      <p:cBhvr>
                                        <p:cTn id="122" dur="500"/>
                                        <p:tgtEl>
                                          <p:spTgt spid="328"/>
                                        </p:tgtEl>
                                      </p:cBhvr>
                                    </p:animEffect>
                                  </p:childTnLst>
                                </p:cTn>
                              </p:par>
                              <p:par>
                                <p:cTn id="123" presetID="10" presetClass="entr" presetSubtype="0" fill="hold" nodeType="withEffect">
                                  <p:stCondLst>
                                    <p:cond delay="0"/>
                                  </p:stCondLst>
                                  <p:childTnLst>
                                    <p:set>
                                      <p:cBhvr>
                                        <p:cTn id="124" dur="1" fill="hold">
                                          <p:stCondLst>
                                            <p:cond delay="0"/>
                                          </p:stCondLst>
                                        </p:cTn>
                                        <p:tgtEl>
                                          <p:spTgt spid="329"/>
                                        </p:tgtEl>
                                        <p:attrNameLst>
                                          <p:attrName>style.visibility</p:attrName>
                                        </p:attrNameLst>
                                      </p:cBhvr>
                                      <p:to>
                                        <p:strVal val="visible"/>
                                      </p:to>
                                    </p:set>
                                    <p:animEffect transition="in" filter="fade">
                                      <p:cBhvr>
                                        <p:cTn id="125" dur="500"/>
                                        <p:tgtEl>
                                          <p:spTgt spid="3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93"/>
                                        </p:tgtEl>
                                        <p:attrNameLst>
                                          <p:attrName>style.visibility</p:attrName>
                                        </p:attrNameLst>
                                      </p:cBhvr>
                                      <p:to>
                                        <p:strVal val="visible"/>
                                      </p:to>
                                    </p:set>
                                    <p:animEffect transition="in" filter="fade">
                                      <p:cBhvr>
                                        <p:cTn id="130" dur="500"/>
                                        <p:tgtEl>
                                          <p:spTgt spid="293"/>
                                        </p:tgtEl>
                                      </p:cBhvr>
                                    </p:animEffect>
                                  </p:childTnLst>
                                </p:cTn>
                              </p:par>
                              <p:par>
                                <p:cTn id="131" presetID="10" presetClass="entr" presetSubtype="0" fill="hold" nodeType="withEffect">
                                  <p:stCondLst>
                                    <p:cond delay="0"/>
                                  </p:stCondLst>
                                  <p:childTnLst>
                                    <p:set>
                                      <p:cBhvr>
                                        <p:cTn id="132" dur="1" fill="hold">
                                          <p:stCondLst>
                                            <p:cond delay="0"/>
                                          </p:stCondLst>
                                        </p:cTn>
                                        <p:tgtEl>
                                          <p:spTgt spid="297"/>
                                        </p:tgtEl>
                                        <p:attrNameLst>
                                          <p:attrName>style.visibility</p:attrName>
                                        </p:attrNameLst>
                                      </p:cBhvr>
                                      <p:to>
                                        <p:strVal val="visible"/>
                                      </p:to>
                                    </p:set>
                                    <p:animEffect transition="in" filter="fade">
                                      <p:cBhvr>
                                        <p:cTn id="133" dur="500"/>
                                        <p:tgtEl>
                                          <p:spTgt spid="297"/>
                                        </p:tgtEl>
                                      </p:cBhvr>
                                    </p:animEffect>
                                  </p:childTnLst>
                                </p:cTn>
                              </p:par>
                              <p:par>
                                <p:cTn id="134" presetID="10" presetClass="entr" presetSubtype="0" fill="hold" nodeType="withEffect">
                                  <p:stCondLst>
                                    <p:cond delay="0"/>
                                  </p:stCondLst>
                                  <p:childTnLst>
                                    <p:set>
                                      <p:cBhvr>
                                        <p:cTn id="135" dur="1" fill="hold">
                                          <p:stCondLst>
                                            <p:cond delay="0"/>
                                          </p:stCondLst>
                                        </p:cTn>
                                        <p:tgtEl>
                                          <p:spTgt spid="334"/>
                                        </p:tgtEl>
                                        <p:attrNameLst>
                                          <p:attrName>style.visibility</p:attrName>
                                        </p:attrNameLst>
                                      </p:cBhvr>
                                      <p:to>
                                        <p:strVal val="visible"/>
                                      </p:to>
                                    </p:set>
                                    <p:animEffect transition="in" filter="fade">
                                      <p:cBhvr>
                                        <p:cTn id="136"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3"/>
          <p:cNvSpPr txBox="1">
            <a:spLocks noGrp="1"/>
          </p:cNvSpPr>
          <p:nvPr>
            <p:ph type="title"/>
          </p:nvPr>
        </p:nvSpPr>
        <p:spPr>
          <a:xfrm>
            <a:off x="142475" y="180550"/>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Relationship-Building Tools</a:t>
            </a:r>
            <a:endParaRPr sz="4800">
              <a:latin typeface="Merriweather"/>
              <a:ea typeface="Merriweather"/>
              <a:cs typeface="Merriweather"/>
              <a:sym typeface="Merriweather"/>
            </a:endParaRPr>
          </a:p>
        </p:txBody>
      </p:sp>
      <p:sp>
        <p:nvSpPr>
          <p:cNvPr id="340" name="Google Shape;340;p33"/>
          <p:cNvSpPr txBox="1"/>
          <p:nvPr/>
        </p:nvSpPr>
        <p:spPr>
          <a:xfrm>
            <a:off x="2143475" y="1735125"/>
            <a:ext cx="9834600" cy="47862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lt1"/>
              </a:buClr>
              <a:buSzPts val="3600"/>
              <a:buFont typeface="Merriweather"/>
              <a:buChar char="●"/>
            </a:pPr>
            <a:r>
              <a:rPr lang="en-US" sz="3600">
                <a:solidFill>
                  <a:schemeClr val="lt1"/>
                </a:solidFill>
                <a:latin typeface="Merriweather"/>
                <a:ea typeface="Merriweather"/>
                <a:cs typeface="Merriweather"/>
                <a:sym typeface="Merriweather"/>
              </a:rPr>
              <a:t>Announcements</a:t>
            </a:r>
            <a:endParaRPr sz="3600">
              <a:solidFill>
                <a:schemeClr val="lt1"/>
              </a:solidFill>
              <a:latin typeface="Merriweather"/>
              <a:ea typeface="Merriweather"/>
              <a:cs typeface="Merriweather"/>
              <a:sym typeface="Merriweather"/>
            </a:endParaRPr>
          </a:p>
          <a:p>
            <a:pPr marL="457200" lvl="0" indent="-457200" algn="l" rtl="0">
              <a:spcBef>
                <a:spcPts val="0"/>
              </a:spcBef>
              <a:spcAft>
                <a:spcPts val="0"/>
              </a:spcAft>
              <a:buClr>
                <a:schemeClr val="lt1"/>
              </a:buClr>
              <a:buSzPts val="3600"/>
              <a:buFont typeface="Merriweather"/>
              <a:buChar char="●"/>
            </a:pPr>
            <a:r>
              <a:rPr lang="en-US" sz="3600">
                <a:solidFill>
                  <a:schemeClr val="lt1"/>
                </a:solidFill>
                <a:latin typeface="Merriweather"/>
                <a:ea typeface="Merriweather"/>
                <a:cs typeface="Merriweather"/>
                <a:sym typeface="Merriweather"/>
              </a:rPr>
              <a:t>Email</a:t>
            </a:r>
            <a:endParaRPr sz="3600">
              <a:solidFill>
                <a:schemeClr val="lt1"/>
              </a:solidFill>
              <a:latin typeface="Merriweather"/>
              <a:ea typeface="Merriweather"/>
              <a:cs typeface="Merriweather"/>
              <a:sym typeface="Merriweather"/>
            </a:endParaRPr>
          </a:p>
          <a:p>
            <a:pPr marL="457200" lvl="0" indent="-457200" algn="l" rtl="0">
              <a:spcBef>
                <a:spcPts val="0"/>
              </a:spcBef>
              <a:spcAft>
                <a:spcPts val="0"/>
              </a:spcAft>
              <a:buClr>
                <a:schemeClr val="lt1"/>
              </a:buClr>
              <a:buSzPts val="3600"/>
              <a:buFont typeface="Merriweather"/>
              <a:buChar char="●"/>
            </a:pPr>
            <a:r>
              <a:rPr lang="en-US" sz="3600">
                <a:solidFill>
                  <a:schemeClr val="lt1"/>
                </a:solidFill>
                <a:latin typeface="Merriweather"/>
                <a:ea typeface="Merriweather"/>
                <a:cs typeface="Merriweather"/>
                <a:sym typeface="Merriweather"/>
              </a:rPr>
              <a:t>Course Messages                       </a:t>
            </a:r>
            <a:endParaRPr sz="3600">
              <a:solidFill>
                <a:schemeClr val="lt1"/>
              </a:solidFill>
              <a:latin typeface="Merriweather"/>
              <a:ea typeface="Merriweather"/>
              <a:cs typeface="Merriweather"/>
              <a:sym typeface="Merriweather"/>
            </a:endParaRPr>
          </a:p>
          <a:p>
            <a:pPr marL="457200" lvl="0" indent="-457200" algn="l" rtl="0">
              <a:spcBef>
                <a:spcPts val="0"/>
              </a:spcBef>
              <a:spcAft>
                <a:spcPts val="0"/>
              </a:spcAft>
              <a:buClr>
                <a:schemeClr val="lt1"/>
              </a:buClr>
              <a:buSzPts val="3600"/>
              <a:buFont typeface="Merriweather"/>
              <a:buChar char="●"/>
            </a:pPr>
            <a:r>
              <a:rPr lang="en-US" sz="3600">
                <a:solidFill>
                  <a:schemeClr val="lt1"/>
                </a:solidFill>
                <a:latin typeface="Merriweather"/>
                <a:ea typeface="Merriweather"/>
                <a:cs typeface="Merriweather"/>
                <a:sym typeface="Merriweather"/>
              </a:rPr>
              <a:t>Bb App and Notifications</a:t>
            </a:r>
            <a:endParaRPr sz="3600">
              <a:solidFill>
                <a:schemeClr val="lt1"/>
              </a:solidFill>
              <a:latin typeface="Merriweather"/>
              <a:ea typeface="Merriweather"/>
              <a:cs typeface="Merriweather"/>
              <a:sym typeface="Merriweather"/>
            </a:endParaRPr>
          </a:p>
          <a:p>
            <a:pPr marL="457200" lvl="0" indent="-457200" algn="l" rtl="0">
              <a:spcBef>
                <a:spcPts val="0"/>
              </a:spcBef>
              <a:spcAft>
                <a:spcPts val="0"/>
              </a:spcAft>
              <a:buClr>
                <a:schemeClr val="lt1"/>
              </a:buClr>
              <a:buSzPts val="3600"/>
              <a:buFont typeface="Merriweather"/>
              <a:buChar char="●"/>
            </a:pPr>
            <a:r>
              <a:rPr lang="en-US" sz="3600">
                <a:solidFill>
                  <a:schemeClr val="lt1"/>
                </a:solidFill>
                <a:latin typeface="Merriweather"/>
                <a:ea typeface="Merriweather"/>
                <a:cs typeface="Merriweather"/>
                <a:sym typeface="Merriweather"/>
              </a:rPr>
              <a:t>Content (Information Repository)</a:t>
            </a:r>
            <a:endParaRPr sz="3600">
              <a:solidFill>
                <a:schemeClr val="lt1"/>
              </a:solidFill>
              <a:latin typeface="Merriweather"/>
              <a:ea typeface="Merriweather"/>
              <a:cs typeface="Merriweather"/>
              <a:sym typeface="Merriweather"/>
            </a:endParaRPr>
          </a:p>
          <a:p>
            <a:pPr marL="457200" lvl="0" indent="-457200" algn="l" rtl="0">
              <a:spcBef>
                <a:spcPts val="0"/>
              </a:spcBef>
              <a:spcAft>
                <a:spcPts val="0"/>
              </a:spcAft>
              <a:buClr>
                <a:schemeClr val="lt1"/>
              </a:buClr>
              <a:buSzPts val="3600"/>
              <a:buFont typeface="Merriweather"/>
              <a:buChar char="●"/>
            </a:pPr>
            <a:r>
              <a:rPr lang="en-US" sz="3600">
                <a:solidFill>
                  <a:schemeClr val="lt1"/>
                </a:solidFill>
                <a:latin typeface="Merriweather"/>
                <a:ea typeface="Merriweather"/>
                <a:cs typeface="Merriweather"/>
                <a:sym typeface="Merriweather"/>
              </a:rPr>
              <a:t>Groups</a:t>
            </a:r>
            <a:endParaRPr sz="3600">
              <a:solidFill>
                <a:schemeClr val="lt1"/>
              </a:solidFill>
              <a:latin typeface="Merriweather"/>
              <a:ea typeface="Merriweather"/>
              <a:cs typeface="Merriweather"/>
              <a:sym typeface="Merriweather"/>
            </a:endParaRPr>
          </a:p>
        </p:txBody>
      </p:sp>
      <p:pic>
        <p:nvPicPr>
          <p:cNvPr id="341" name="Google Shape;341;p33"/>
          <p:cNvPicPr preferRelativeResize="0"/>
          <p:nvPr/>
        </p:nvPicPr>
        <p:blipFill>
          <a:blip r:embed="rId3">
            <a:alphaModFix/>
          </a:blip>
          <a:stretch>
            <a:fillRect/>
          </a:stretch>
        </p:blipFill>
        <p:spPr>
          <a:xfrm>
            <a:off x="9476975" y="2634975"/>
            <a:ext cx="1181100" cy="1219200"/>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4"/>
          <p:cNvSpPr txBox="1">
            <a:spLocks noGrp="1"/>
          </p:cNvSpPr>
          <p:nvPr>
            <p:ph type="title"/>
          </p:nvPr>
        </p:nvSpPr>
        <p:spPr>
          <a:xfrm>
            <a:off x="142475" y="180550"/>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A</a:t>
            </a:r>
            <a:r>
              <a:rPr lang="en-US" sz="4800">
                <a:latin typeface="Merriweather"/>
                <a:ea typeface="Merriweather"/>
                <a:cs typeface="Merriweather"/>
                <a:sym typeface="Merriweather"/>
              </a:rPr>
              <a:t>nnouncements</a:t>
            </a:r>
            <a:endParaRPr sz="4800">
              <a:latin typeface="Merriweather"/>
              <a:ea typeface="Merriweather"/>
              <a:cs typeface="Merriweather"/>
              <a:sym typeface="Merriweather"/>
            </a:endParaRPr>
          </a:p>
        </p:txBody>
      </p:sp>
      <p:pic>
        <p:nvPicPr>
          <p:cNvPr id="347" name="Google Shape;347;p34"/>
          <p:cNvPicPr preferRelativeResize="0"/>
          <p:nvPr/>
        </p:nvPicPr>
        <p:blipFill>
          <a:blip r:embed="rId3">
            <a:alphaModFix/>
          </a:blip>
          <a:stretch>
            <a:fillRect/>
          </a:stretch>
        </p:blipFill>
        <p:spPr>
          <a:xfrm>
            <a:off x="5334975" y="1058075"/>
            <a:ext cx="4760575" cy="5661750"/>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5"/>
          <p:cNvSpPr txBox="1">
            <a:spLocks noGrp="1"/>
          </p:cNvSpPr>
          <p:nvPr>
            <p:ph type="title"/>
          </p:nvPr>
        </p:nvSpPr>
        <p:spPr>
          <a:xfrm>
            <a:off x="142475" y="180550"/>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Email and Course Messages</a:t>
            </a:r>
            <a:endParaRPr sz="4800">
              <a:latin typeface="Merriweather"/>
              <a:ea typeface="Merriweather"/>
              <a:cs typeface="Merriweather"/>
              <a:sym typeface="Merriweather"/>
            </a:endParaRPr>
          </a:p>
        </p:txBody>
      </p:sp>
      <p:pic>
        <p:nvPicPr>
          <p:cNvPr id="353" name="Google Shape;353;p35"/>
          <p:cNvPicPr preferRelativeResize="0"/>
          <p:nvPr/>
        </p:nvPicPr>
        <p:blipFill>
          <a:blip r:embed="rId3">
            <a:alphaModFix/>
          </a:blip>
          <a:stretch>
            <a:fillRect/>
          </a:stretch>
        </p:blipFill>
        <p:spPr>
          <a:xfrm>
            <a:off x="3585763" y="1896775"/>
            <a:ext cx="3629025" cy="4229100"/>
          </a:xfrm>
          <a:prstGeom prst="rect">
            <a:avLst/>
          </a:prstGeom>
          <a:noFill/>
          <a:ln>
            <a:noFill/>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6"/>
          <p:cNvSpPr txBox="1">
            <a:spLocks noGrp="1"/>
          </p:cNvSpPr>
          <p:nvPr>
            <p:ph type="title"/>
          </p:nvPr>
        </p:nvSpPr>
        <p:spPr>
          <a:xfrm>
            <a:off x="142475" y="180550"/>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Bb App and Notifications</a:t>
            </a:r>
            <a:endParaRPr sz="4800">
              <a:latin typeface="Merriweather"/>
              <a:ea typeface="Merriweather"/>
              <a:cs typeface="Merriweather"/>
              <a:sym typeface="Merriweather"/>
            </a:endParaRPr>
          </a:p>
        </p:txBody>
      </p:sp>
      <p:pic>
        <p:nvPicPr>
          <p:cNvPr id="359" name="Google Shape;359;p36"/>
          <p:cNvPicPr preferRelativeResize="0"/>
          <p:nvPr/>
        </p:nvPicPr>
        <p:blipFill>
          <a:blip r:embed="rId3">
            <a:alphaModFix/>
          </a:blip>
          <a:stretch>
            <a:fillRect/>
          </a:stretch>
        </p:blipFill>
        <p:spPr>
          <a:xfrm rot="-832353">
            <a:off x="2533650" y="2396850"/>
            <a:ext cx="1181100" cy="1219200"/>
          </a:xfrm>
          <a:prstGeom prst="rect">
            <a:avLst/>
          </a:prstGeom>
          <a:noFill/>
          <a:ln>
            <a:noFill/>
          </a:ln>
        </p:spPr>
      </p:pic>
      <p:pic>
        <p:nvPicPr>
          <p:cNvPr id="360" name="Google Shape;360;p36"/>
          <p:cNvPicPr preferRelativeResize="0"/>
          <p:nvPr/>
        </p:nvPicPr>
        <p:blipFill>
          <a:blip r:embed="rId4">
            <a:alphaModFix/>
          </a:blip>
          <a:stretch>
            <a:fillRect/>
          </a:stretch>
        </p:blipFill>
        <p:spPr>
          <a:xfrm>
            <a:off x="4675525" y="2925775"/>
            <a:ext cx="4730400" cy="1766600"/>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7"/>
          <p:cNvSpPr txBox="1">
            <a:spLocks noGrp="1"/>
          </p:cNvSpPr>
          <p:nvPr>
            <p:ph type="title"/>
          </p:nvPr>
        </p:nvSpPr>
        <p:spPr>
          <a:xfrm>
            <a:off x="412200" y="27995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Content</a:t>
            </a:r>
            <a:endParaRPr sz="4800">
              <a:latin typeface="Merriweather"/>
              <a:ea typeface="Merriweather"/>
              <a:cs typeface="Merriweather"/>
              <a:sym typeface="Merriweather"/>
            </a:endParaRPr>
          </a:p>
        </p:txBody>
      </p:sp>
      <p:pic>
        <p:nvPicPr>
          <p:cNvPr id="366" name="Google Shape;366;p37"/>
          <p:cNvPicPr preferRelativeResize="0"/>
          <p:nvPr/>
        </p:nvPicPr>
        <p:blipFill>
          <a:blip r:embed="rId3">
            <a:alphaModFix/>
          </a:blip>
          <a:stretch>
            <a:fillRect/>
          </a:stretch>
        </p:blipFill>
        <p:spPr>
          <a:xfrm>
            <a:off x="3446525" y="1390175"/>
            <a:ext cx="7302175" cy="5198150"/>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198050" y="20897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The Institution</a:t>
            </a:r>
            <a:endParaRPr sz="4800">
              <a:latin typeface="Merriweather"/>
              <a:ea typeface="Merriweather"/>
              <a:cs typeface="Merriweather"/>
              <a:sym typeface="Merriweather"/>
            </a:endParaRPr>
          </a:p>
        </p:txBody>
      </p:sp>
      <p:sp>
        <p:nvSpPr>
          <p:cNvPr id="146" name="Google Shape;146;p20"/>
          <p:cNvSpPr/>
          <p:nvPr/>
        </p:nvSpPr>
        <p:spPr>
          <a:xfrm>
            <a:off x="5651325" y="1202450"/>
            <a:ext cx="3819600" cy="369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4369600" y="1368900"/>
            <a:ext cx="1561800" cy="1789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4682000" y="3413675"/>
            <a:ext cx="1068600" cy="10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9240150" y="2980387"/>
            <a:ext cx="670800" cy="69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6314900" y="4610275"/>
            <a:ext cx="2091000" cy="1857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8518500" y="4044800"/>
            <a:ext cx="2159100" cy="171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8685100" y="932300"/>
            <a:ext cx="1694400" cy="1562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txBox="1"/>
          <p:nvPr/>
        </p:nvSpPr>
        <p:spPr>
          <a:xfrm>
            <a:off x="8750850" y="4329125"/>
            <a:ext cx="19530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66% Economically Disadvantaged</a:t>
            </a:r>
            <a:endParaRPr sz="1800">
              <a:solidFill>
                <a:schemeClr val="lt1"/>
              </a:solidFill>
              <a:latin typeface="Merriweather"/>
              <a:ea typeface="Merriweather"/>
              <a:cs typeface="Merriweather"/>
              <a:sym typeface="Merriweather"/>
            </a:endParaRPr>
          </a:p>
        </p:txBody>
      </p:sp>
      <p:sp>
        <p:nvSpPr>
          <p:cNvPr id="154" name="Google Shape;154;p20"/>
          <p:cNvSpPr txBox="1"/>
          <p:nvPr/>
        </p:nvSpPr>
        <p:spPr>
          <a:xfrm>
            <a:off x="8750850" y="1276400"/>
            <a:ext cx="16944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27%  Non- Traditional</a:t>
            </a:r>
            <a:endParaRPr sz="1800">
              <a:solidFill>
                <a:schemeClr val="lt1"/>
              </a:solidFill>
              <a:latin typeface="Merriweather"/>
              <a:ea typeface="Merriweather"/>
              <a:cs typeface="Merriweather"/>
              <a:sym typeface="Merriweather"/>
            </a:endParaRPr>
          </a:p>
        </p:txBody>
      </p:sp>
      <p:sp>
        <p:nvSpPr>
          <p:cNvPr id="155" name="Google Shape;155;p20"/>
          <p:cNvSpPr txBox="1"/>
          <p:nvPr/>
        </p:nvSpPr>
        <p:spPr>
          <a:xfrm>
            <a:off x="6671750" y="5027725"/>
            <a:ext cx="16944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46% First Generation College Students</a:t>
            </a:r>
            <a:endParaRPr sz="1800">
              <a:solidFill>
                <a:schemeClr val="lt1"/>
              </a:solidFill>
              <a:latin typeface="Merriweather"/>
              <a:ea typeface="Merriweather"/>
              <a:cs typeface="Merriweather"/>
              <a:sym typeface="Merriweather"/>
            </a:endParaRPr>
          </a:p>
        </p:txBody>
      </p:sp>
      <p:sp>
        <p:nvSpPr>
          <p:cNvPr id="156" name="Google Shape;156;p20"/>
          <p:cNvSpPr txBox="1"/>
          <p:nvPr/>
        </p:nvSpPr>
        <p:spPr>
          <a:xfrm>
            <a:off x="4369100" y="1752300"/>
            <a:ext cx="16944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26% Self- identify as Non-White</a:t>
            </a:r>
            <a:endParaRPr sz="1800">
              <a:solidFill>
                <a:schemeClr val="lt1"/>
              </a:solidFill>
              <a:latin typeface="Merriweather"/>
              <a:ea typeface="Merriweather"/>
              <a:cs typeface="Merriweather"/>
              <a:sym typeface="Merriweather"/>
            </a:endParaRPr>
          </a:p>
        </p:txBody>
      </p:sp>
      <p:sp>
        <p:nvSpPr>
          <p:cNvPr id="157" name="Google Shape;157;p20"/>
          <p:cNvSpPr txBox="1"/>
          <p:nvPr/>
        </p:nvSpPr>
        <p:spPr>
          <a:xfrm>
            <a:off x="4767200" y="3587875"/>
            <a:ext cx="13773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158" name="Google Shape;158;p20"/>
          <p:cNvSpPr txBox="1"/>
          <p:nvPr/>
        </p:nvSpPr>
        <p:spPr>
          <a:xfrm>
            <a:off x="5839125" y="2177875"/>
            <a:ext cx="3631800" cy="178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lt1"/>
                </a:solidFill>
                <a:latin typeface="Merriweather"/>
                <a:ea typeface="Merriweather"/>
                <a:cs typeface="Merriweather"/>
                <a:sym typeface="Merriweather"/>
              </a:rPr>
              <a:t>SUNY Canton:</a:t>
            </a:r>
            <a:endParaRPr sz="3600">
              <a:solidFill>
                <a:schemeClr val="lt1"/>
              </a:solidFill>
              <a:latin typeface="Merriweather"/>
              <a:ea typeface="Merriweather"/>
              <a:cs typeface="Merriweather"/>
              <a:sym typeface="Merriweather"/>
            </a:endParaRPr>
          </a:p>
          <a:p>
            <a:pPr marL="0" lvl="0" indent="0" algn="ctr" rtl="0">
              <a:spcBef>
                <a:spcPts val="0"/>
              </a:spcBef>
              <a:spcAft>
                <a:spcPts val="0"/>
              </a:spcAft>
              <a:buNone/>
            </a:pPr>
            <a:r>
              <a:rPr lang="en-US" sz="3600">
                <a:solidFill>
                  <a:schemeClr val="lt1"/>
                </a:solidFill>
                <a:latin typeface="Merriweather"/>
                <a:ea typeface="Merriweather"/>
                <a:cs typeface="Merriweather"/>
                <a:sym typeface="Merriweather"/>
              </a:rPr>
              <a:t>Approx. 3,200 FTE</a:t>
            </a:r>
            <a:endParaRPr sz="3600">
              <a:solidFill>
                <a:schemeClr val="lt1"/>
              </a:solidFill>
              <a:latin typeface="Merriweather"/>
              <a:ea typeface="Merriweather"/>
              <a:cs typeface="Merriweather"/>
              <a:sym typeface="Merriweather"/>
            </a:endParaRPr>
          </a:p>
        </p:txBody>
      </p:sp>
      <p:sp>
        <p:nvSpPr>
          <p:cNvPr id="159" name="Google Shape;159;p20"/>
          <p:cNvSpPr/>
          <p:nvPr/>
        </p:nvSpPr>
        <p:spPr>
          <a:xfrm>
            <a:off x="6077300" y="1259800"/>
            <a:ext cx="213000" cy="213000"/>
          </a:xfrm>
          <a:prstGeom prst="ellipse">
            <a:avLst/>
          </a:prstGeom>
          <a:solidFill>
            <a:schemeClr val="lt2"/>
          </a:solidFill>
          <a:ln w="9525" cap="flat" cmpd="sng">
            <a:solidFill>
              <a:schemeClr val="dk2"/>
            </a:solidFill>
            <a:prstDash val="solid"/>
            <a:round/>
            <a:headEnd type="none" w="sm" len="sm"/>
            <a:tailEnd type="none" w="sm" len="sm"/>
          </a:ln>
          <a:effectLst>
            <a:outerShdw blurRad="1428750" dist="19050" dir="5400000" algn="bl" rotWithShape="0">
              <a:srgbClr val="EFEFEF">
                <a:alpha val="50000"/>
              </a:srgbClr>
            </a:outerShdw>
            <a:reflection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6458750" y="1202450"/>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6836450" y="855975"/>
            <a:ext cx="213000" cy="213000"/>
          </a:xfrm>
          <a:prstGeom prst="ellipse">
            <a:avLst/>
          </a:prstGeom>
          <a:solidFill>
            <a:schemeClr val="lt2"/>
          </a:solidFill>
          <a:ln w="9525" cap="flat" cmpd="sng">
            <a:solidFill>
              <a:schemeClr val="dk2"/>
            </a:solidFill>
            <a:prstDash val="solid"/>
            <a:round/>
            <a:headEnd type="none" w="sm" len="sm"/>
            <a:tailEnd type="none" w="sm" len="sm"/>
          </a:ln>
          <a:effectLst>
            <a:outerShdw blurRad="1428750" dist="19050" dir="5400000" algn="bl" rotWithShape="0">
              <a:srgbClr val="000000">
                <a:alpha val="50000"/>
              </a:srgbClr>
            </a:outerShdw>
            <a:reflection stA="0" endPos="30000" dist="13335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6144500" y="4436075"/>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6144500" y="5027725"/>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8518500" y="949875"/>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256025" y="20895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Groups</a:t>
            </a:r>
            <a:endParaRPr sz="4800">
              <a:latin typeface="Merriweather"/>
              <a:ea typeface="Merriweather"/>
              <a:cs typeface="Merriweather"/>
              <a:sym typeface="Merriweather"/>
            </a:endParaRPr>
          </a:p>
        </p:txBody>
      </p:sp>
      <p:pic>
        <p:nvPicPr>
          <p:cNvPr id="372" name="Google Shape;372;p38"/>
          <p:cNvPicPr preferRelativeResize="0"/>
          <p:nvPr/>
        </p:nvPicPr>
        <p:blipFill>
          <a:blip r:embed="rId3">
            <a:alphaModFix/>
          </a:blip>
          <a:stretch>
            <a:fillRect/>
          </a:stretch>
        </p:blipFill>
        <p:spPr>
          <a:xfrm>
            <a:off x="1732400" y="1663250"/>
            <a:ext cx="9039225" cy="4391025"/>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txBox="1">
            <a:spLocks noGrp="1"/>
          </p:cNvSpPr>
          <p:nvPr>
            <p:ph type="title"/>
          </p:nvPr>
        </p:nvSpPr>
        <p:spPr>
          <a:xfrm>
            <a:off x="301475" y="294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Groups (the Faculty View)</a:t>
            </a:r>
            <a:endParaRPr sz="4800">
              <a:latin typeface="Merriweather"/>
              <a:ea typeface="Merriweather"/>
              <a:cs typeface="Merriweather"/>
              <a:sym typeface="Merriweather"/>
            </a:endParaRPr>
          </a:p>
        </p:txBody>
      </p:sp>
      <p:pic>
        <p:nvPicPr>
          <p:cNvPr id="378" name="Google Shape;378;p39"/>
          <p:cNvPicPr preferRelativeResize="0"/>
          <p:nvPr/>
        </p:nvPicPr>
        <p:blipFill>
          <a:blip r:embed="rId3">
            <a:alphaModFix/>
          </a:blip>
          <a:stretch>
            <a:fillRect/>
          </a:stretch>
        </p:blipFill>
        <p:spPr>
          <a:xfrm>
            <a:off x="1147763" y="1885825"/>
            <a:ext cx="9896475" cy="3819525"/>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213450" y="20657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Results</a:t>
            </a:r>
            <a:endParaRPr sz="4800">
              <a:latin typeface="Merriweather"/>
              <a:ea typeface="Merriweather"/>
              <a:cs typeface="Merriweather"/>
              <a:sym typeface="Merriweather"/>
            </a:endParaRPr>
          </a:p>
        </p:txBody>
      </p:sp>
      <p:sp>
        <p:nvSpPr>
          <p:cNvPr id="384" name="Google Shape;384;p40"/>
          <p:cNvSpPr txBox="1"/>
          <p:nvPr/>
        </p:nvSpPr>
        <p:spPr>
          <a:xfrm>
            <a:off x="4876350" y="768725"/>
            <a:ext cx="5852700" cy="47181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3F3F3"/>
              </a:buClr>
              <a:buFont typeface="Arial"/>
              <a:buNone/>
            </a:pPr>
            <a:r>
              <a:rPr lang="en-US" sz="2800">
                <a:solidFill>
                  <a:schemeClr val="lt1"/>
                </a:solidFill>
                <a:latin typeface="Merriweather"/>
                <a:ea typeface="Merriweather"/>
                <a:cs typeface="Merriweather"/>
                <a:sym typeface="Merriweather"/>
              </a:rPr>
              <a:t>Preliminarily, students have responded positively.</a:t>
            </a:r>
            <a:endParaRPr sz="2800">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F3F3F3"/>
              </a:buClr>
              <a:buFont typeface="Arial"/>
              <a:buNone/>
            </a:pPr>
            <a:endParaRPr sz="2800">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en-US" sz="2800">
                <a:solidFill>
                  <a:schemeClr val="lt1"/>
                </a:solidFill>
                <a:latin typeface="Merriweather"/>
                <a:ea typeface="Merriweather"/>
                <a:cs typeface="Merriweather"/>
                <a:sym typeface="Merriweather"/>
              </a:rPr>
              <a:t>Faculty have reported:</a:t>
            </a: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Improved advising signups </a:t>
            </a: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Smoother advising transactions</a:t>
            </a: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Increased responsiveness to events, trainings, announced opportunities</a:t>
            </a: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Better communication with fully OL students</a:t>
            </a:r>
            <a:r>
              <a:rPr lang="en-US" sz="2800">
                <a:latin typeface="Merriweather"/>
                <a:ea typeface="Merriweather"/>
                <a:cs typeface="Merriweather"/>
                <a:sym typeface="Merriweather"/>
              </a:rPr>
              <a:t> </a:t>
            </a:r>
            <a:endParaRPr sz="2800">
              <a:latin typeface="Merriweather"/>
              <a:ea typeface="Merriweather"/>
              <a:cs typeface="Merriweather"/>
              <a:sym typeface="Merriweather"/>
            </a:endParaRPr>
          </a:p>
        </p:txBody>
      </p:sp>
      <p:pic>
        <p:nvPicPr>
          <p:cNvPr id="385" name="Google Shape;385;p40"/>
          <p:cNvPicPr preferRelativeResize="0"/>
          <p:nvPr/>
        </p:nvPicPr>
        <p:blipFill rotWithShape="1">
          <a:blip r:embed="rId3">
            <a:alphaModFix/>
          </a:blip>
          <a:srcRect/>
          <a:stretch/>
        </p:blipFill>
        <p:spPr>
          <a:xfrm rot="-858915">
            <a:off x="800301" y="2503407"/>
            <a:ext cx="2465452" cy="2720845"/>
          </a:xfrm>
          <a:prstGeom prst="rect">
            <a:avLst/>
          </a:prstGeom>
          <a:noFill/>
          <a:ln>
            <a:noFill/>
          </a:ln>
          <a:effectLst>
            <a:outerShdw blurRad="292100" dist="139700" dir="2700000" algn="tl" rotWithShape="0">
              <a:srgbClr val="333333">
                <a:alpha val="64709"/>
              </a:srgbClr>
            </a:outerShdw>
          </a:effectLst>
        </p:spPr>
      </p:pic>
      <p:pic>
        <p:nvPicPr>
          <p:cNvPr id="386" name="Google Shape;386;p40"/>
          <p:cNvPicPr preferRelativeResize="0"/>
          <p:nvPr/>
        </p:nvPicPr>
        <p:blipFill rotWithShape="1">
          <a:blip r:embed="rId4">
            <a:alphaModFix/>
          </a:blip>
          <a:srcRect/>
          <a:stretch/>
        </p:blipFill>
        <p:spPr>
          <a:xfrm>
            <a:off x="1144437" y="5739400"/>
            <a:ext cx="997200" cy="351300"/>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1"/>
          <p:cNvSpPr txBox="1">
            <a:spLocks noGrp="1"/>
          </p:cNvSpPr>
          <p:nvPr>
            <p:ph type="title"/>
          </p:nvPr>
        </p:nvSpPr>
        <p:spPr>
          <a:xfrm>
            <a:off x="213450" y="20657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Next Steps</a:t>
            </a:r>
            <a:endParaRPr sz="4800">
              <a:latin typeface="Merriweather"/>
              <a:ea typeface="Merriweather"/>
              <a:cs typeface="Merriweather"/>
              <a:sym typeface="Merriweather"/>
            </a:endParaRPr>
          </a:p>
        </p:txBody>
      </p:sp>
      <p:sp>
        <p:nvSpPr>
          <p:cNvPr id="392" name="Google Shape;392;p41"/>
          <p:cNvSpPr txBox="1"/>
          <p:nvPr/>
        </p:nvSpPr>
        <p:spPr>
          <a:xfrm>
            <a:off x="2590650" y="611400"/>
            <a:ext cx="8138400" cy="47181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3F3F3"/>
              </a:buClr>
              <a:buFont typeface="Arial"/>
              <a:buNone/>
            </a:pPr>
            <a:endParaRPr sz="2800">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F3F3F3"/>
              </a:buClr>
              <a:buFont typeface="Arial"/>
              <a:buNone/>
            </a:pPr>
            <a:endParaRPr sz="2800">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en-US" sz="2800" u="sng">
                <a:solidFill>
                  <a:schemeClr val="lt1"/>
                </a:solidFill>
                <a:latin typeface="Merriweather"/>
                <a:ea typeface="Merriweather"/>
                <a:cs typeface="Merriweather"/>
                <a:sym typeface="Merriweather"/>
              </a:rPr>
              <a:t>2019-2020 Academic Year</a:t>
            </a:r>
            <a:r>
              <a:rPr lang="en-US" sz="2800">
                <a:solidFill>
                  <a:schemeClr val="lt1"/>
                </a:solidFill>
                <a:latin typeface="Merriweather"/>
                <a:ea typeface="Merriweather"/>
                <a:cs typeface="Merriweather"/>
                <a:sym typeface="Merriweather"/>
              </a:rPr>
              <a:t>:</a:t>
            </a:r>
            <a:endParaRPr sz="2800">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None/>
            </a:pP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Expansion of relationship-building and communication efforts </a:t>
            </a:r>
            <a:endParaRPr sz="2800">
              <a:solidFill>
                <a:schemeClr val="lt1"/>
              </a:solidFill>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More student involvement/ownership</a:t>
            </a:r>
            <a:endParaRPr sz="2800">
              <a:solidFill>
                <a:schemeClr val="lt1"/>
              </a:solidFill>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Customization</a:t>
            </a:r>
            <a:endParaRPr sz="2800">
              <a:solidFill>
                <a:schemeClr val="lt1"/>
              </a:solidFill>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Expanding groups</a:t>
            </a:r>
            <a:endParaRPr sz="2800">
              <a:solidFill>
                <a:schemeClr val="lt1"/>
              </a:solidFill>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800">
              <a:solidFill>
                <a:schemeClr val="lt1"/>
              </a:solidFill>
              <a:latin typeface="Merriweather"/>
              <a:ea typeface="Merriweather"/>
              <a:cs typeface="Merriweather"/>
              <a:sym typeface="Merriweather"/>
            </a:endParaRPr>
          </a:p>
          <a:p>
            <a:pPr marL="457200" marR="0" lvl="0" indent="-406400" algn="l" rtl="0">
              <a:lnSpc>
                <a:spcPct val="100000"/>
              </a:lnSpc>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Use of Collaborate Ultra</a:t>
            </a:r>
            <a:r>
              <a:rPr lang="en-US" sz="2800">
                <a:latin typeface="Merriweather"/>
                <a:ea typeface="Merriweather"/>
                <a:cs typeface="Merriweather"/>
                <a:sym typeface="Merriweather"/>
              </a:rPr>
              <a:t> </a:t>
            </a:r>
            <a:endParaRPr sz="2800">
              <a:latin typeface="Merriweather"/>
              <a:ea typeface="Merriweather"/>
              <a:cs typeface="Merriweather"/>
              <a:sym typeface="Merriweather"/>
            </a:endParaRPr>
          </a:p>
        </p:txBody>
      </p:sp>
      <p:pic>
        <p:nvPicPr>
          <p:cNvPr id="393" name="Google Shape;393;p41"/>
          <p:cNvPicPr preferRelativeResize="0"/>
          <p:nvPr/>
        </p:nvPicPr>
        <p:blipFill>
          <a:blip r:embed="rId3">
            <a:alphaModFix/>
          </a:blip>
          <a:stretch>
            <a:fillRect/>
          </a:stretch>
        </p:blipFill>
        <p:spPr>
          <a:xfrm rot="872447">
            <a:off x="8915400" y="4693750"/>
            <a:ext cx="1771650" cy="1495425"/>
          </a:xfrm>
          <a:prstGeom prst="rect">
            <a:avLst/>
          </a:prstGeom>
          <a:noFill/>
          <a:ln>
            <a:noFill/>
          </a:ln>
        </p:spPr>
      </p:pic>
      <p:pic>
        <p:nvPicPr>
          <p:cNvPr id="394" name="Google Shape;394;p41"/>
          <p:cNvPicPr preferRelativeResize="0"/>
          <p:nvPr/>
        </p:nvPicPr>
        <p:blipFill rotWithShape="1">
          <a:blip r:embed="rId4">
            <a:alphaModFix/>
          </a:blip>
          <a:srcRect/>
          <a:stretch/>
        </p:blipFill>
        <p:spPr>
          <a:xfrm>
            <a:off x="8756062" y="6387625"/>
            <a:ext cx="997200" cy="351300"/>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327050" y="34127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Limitations</a:t>
            </a:r>
            <a:r>
              <a:rPr lang="en-US" sz="2200" i="0" u="none" strike="noStrike" cap="none">
                <a:solidFill>
                  <a:srgbClr val="EDEDED"/>
                </a:solidFill>
                <a:latin typeface="Merriweather"/>
                <a:ea typeface="Merriweather"/>
                <a:cs typeface="Merriweather"/>
                <a:sym typeface="Merriweather"/>
              </a:rPr>
              <a:t> </a:t>
            </a:r>
            <a:endParaRPr sz="2200" i="0" u="none" strike="noStrike" cap="none">
              <a:solidFill>
                <a:srgbClr val="EDEDED"/>
              </a:solidFill>
              <a:latin typeface="Merriweather"/>
              <a:ea typeface="Merriweather"/>
              <a:cs typeface="Merriweather"/>
              <a:sym typeface="Merriweather"/>
            </a:endParaRPr>
          </a:p>
          <a:p>
            <a:pPr marL="0" marR="0" lvl="0" indent="0" algn="l" rtl="0">
              <a:lnSpc>
                <a:spcPct val="90000"/>
              </a:lnSpc>
              <a:spcBef>
                <a:spcPts val="0"/>
              </a:spcBef>
              <a:spcAft>
                <a:spcPts val="0"/>
              </a:spcAft>
              <a:buClr>
                <a:srgbClr val="EDEDED"/>
              </a:buClr>
              <a:buFont typeface="Calibri"/>
              <a:buNone/>
            </a:pPr>
            <a:r>
              <a:rPr lang="en-US" sz="2200" i="0" u="none" strike="noStrike" cap="none">
                <a:solidFill>
                  <a:srgbClr val="EDEDED"/>
                </a:solidFill>
                <a:latin typeface="Merriweather"/>
                <a:ea typeface="Merriweather"/>
                <a:cs typeface="Merriweather"/>
                <a:sym typeface="Merriweather"/>
              </a:rPr>
              <a:t>(and other considerations)</a:t>
            </a:r>
            <a:endParaRPr sz="2200">
              <a:latin typeface="Merriweather"/>
              <a:ea typeface="Merriweather"/>
              <a:cs typeface="Merriweather"/>
              <a:sym typeface="Merriweather"/>
            </a:endParaRPr>
          </a:p>
        </p:txBody>
      </p:sp>
      <p:sp>
        <p:nvSpPr>
          <p:cNvPr id="400" name="Google Shape;400;p42"/>
          <p:cNvSpPr/>
          <p:nvPr/>
        </p:nvSpPr>
        <p:spPr>
          <a:xfrm>
            <a:off x="4952175" y="2100925"/>
            <a:ext cx="4532100" cy="36015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2"/>
          <p:cNvSpPr txBox="1"/>
          <p:nvPr/>
        </p:nvSpPr>
        <p:spPr>
          <a:xfrm>
            <a:off x="5732500" y="2746200"/>
            <a:ext cx="2836200" cy="24912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Permanent Marker"/>
              <a:buNone/>
            </a:pPr>
            <a:r>
              <a:rPr lang="en-US" sz="6000" b="0" i="0" u="none" strike="noStrike" cap="none">
                <a:solidFill>
                  <a:srgbClr val="000000"/>
                </a:solidFill>
                <a:latin typeface="Permanent Marker"/>
                <a:ea typeface="Permanent Marker"/>
                <a:cs typeface="Permanent Marker"/>
                <a:sym typeface="Permanent Marker"/>
              </a:rPr>
              <a:t>SUNY Canton</a:t>
            </a:r>
            <a:endParaRPr/>
          </a:p>
        </p:txBody>
      </p:sp>
      <p:sp>
        <p:nvSpPr>
          <p:cNvPr id="402" name="Google Shape;402;p42"/>
          <p:cNvSpPr/>
          <p:nvPr/>
        </p:nvSpPr>
        <p:spPr>
          <a:xfrm>
            <a:off x="2716200" y="1935850"/>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2"/>
          <p:cNvSpPr/>
          <p:nvPr/>
        </p:nvSpPr>
        <p:spPr>
          <a:xfrm>
            <a:off x="3108700" y="3768975"/>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2"/>
          <p:cNvSpPr/>
          <p:nvPr/>
        </p:nvSpPr>
        <p:spPr>
          <a:xfrm>
            <a:off x="8223800" y="5702425"/>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2"/>
          <p:cNvSpPr/>
          <p:nvPr/>
        </p:nvSpPr>
        <p:spPr>
          <a:xfrm>
            <a:off x="4051900" y="5454375"/>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2"/>
          <p:cNvSpPr/>
          <p:nvPr/>
        </p:nvSpPr>
        <p:spPr>
          <a:xfrm>
            <a:off x="9823625" y="4186800"/>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2"/>
          <p:cNvSpPr/>
          <p:nvPr/>
        </p:nvSpPr>
        <p:spPr>
          <a:xfrm>
            <a:off x="9904400" y="2100925"/>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2"/>
          <p:cNvSpPr/>
          <p:nvPr/>
        </p:nvSpPr>
        <p:spPr>
          <a:xfrm>
            <a:off x="7735425" y="705175"/>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2"/>
          <p:cNvSpPr/>
          <p:nvPr/>
        </p:nvSpPr>
        <p:spPr>
          <a:xfrm>
            <a:off x="5073550" y="766650"/>
            <a:ext cx="1680600" cy="1050600"/>
          </a:xfrm>
          <a:prstGeom prst="flowChartAlternateProcess">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10" name="Google Shape;410;p42"/>
          <p:cNvCxnSpPr>
            <a:stCxn id="402" idx="3"/>
          </p:cNvCxnSpPr>
          <p:nvPr/>
        </p:nvCxnSpPr>
        <p:spPr>
          <a:xfrm>
            <a:off x="4396800" y="2461150"/>
            <a:ext cx="1155600" cy="375000"/>
          </a:xfrm>
          <a:prstGeom prst="curvedConnector3">
            <a:avLst>
              <a:gd name="adj1" fmla="val 50000"/>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1" name="Google Shape;411;p42"/>
          <p:cNvCxnSpPr>
            <a:stCxn id="408" idx="2"/>
            <a:endCxn id="400" idx="7"/>
          </p:cNvCxnSpPr>
          <p:nvPr/>
        </p:nvCxnSpPr>
        <p:spPr>
          <a:xfrm rot="-5400000" flipH="1">
            <a:off x="8261775" y="2069725"/>
            <a:ext cx="872700" cy="244800"/>
          </a:xfrm>
          <a:prstGeom prst="curvedConnector3">
            <a:avLst>
              <a:gd name="adj1" fmla="val 19775"/>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2" name="Google Shape;412;p42"/>
          <p:cNvCxnSpPr>
            <a:stCxn id="407" idx="1"/>
            <a:endCxn id="400" idx="6"/>
          </p:cNvCxnSpPr>
          <p:nvPr/>
        </p:nvCxnSpPr>
        <p:spPr>
          <a:xfrm flipH="1">
            <a:off x="9484400" y="2626225"/>
            <a:ext cx="420000" cy="1275600"/>
          </a:xfrm>
          <a:prstGeom prst="curvedConnector3">
            <a:avLst>
              <a:gd name="adj1" fmla="val 50015"/>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3" name="Google Shape;413;p42"/>
          <p:cNvCxnSpPr>
            <a:stCxn id="406" idx="1"/>
          </p:cNvCxnSpPr>
          <p:nvPr/>
        </p:nvCxnSpPr>
        <p:spPr>
          <a:xfrm flipH="1">
            <a:off x="9109025" y="4712100"/>
            <a:ext cx="714600" cy="165000"/>
          </a:xfrm>
          <a:prstGeom prst="curvedConnector3">
            <a:avLst>
              <a:gd name="adj1" fmla="val 50000"/>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4" name="Google Shape;414;p42"/>
          <p:cNvCxnSpPr>
            <a:stCxn id="400" idx="5"/>
            <a:endCxn id="404" idx="1"/>
          </p:cNvCxnSpPr>
          <p:nvPr/>
        </p:nvCxnSpPr>
        <p:spPr>
          <a:xfrm rot="5400000">
            <a:off x="7995864" y="5402998"/>
            <a:ext cx="1052700" cy="596700"/>
          </a:xfrm>
          <a:prstGeom prst="curvedConnector4">
            <a:avLst>
              <a:gd name="adj1" fmla="val 35853"/>
              <a:gd name="adj2" fmla="val 115136"/>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5" name="Google Shape;415;p42"/>
          <p:cNvCxnSpPr>
            <a:stCxn id="405" idx="0"/>
          </p:cNvCxnSpPr>
          <p:nvPr/>
        </p:nvCxnSpPr>
        <p:spPr>
          <a:xfrm rot="-5400000">
            <a:off x="4971250" y="4858125"/>
            <a:ext cx="517200" cy="675300"/>
          </a:xfrm>
          <a:prstGeom prst="curvedConnector2">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6" name="Google Shape;416;p42"/>
          <p:cNvCxnSpPr>
            <a:stCxn id="403" idx="0"/>
            <a:endCxn id="400" idx="2"/>
          </p:cNvCxnSpPr>
          <p:nvPr/>
        </p:nvCxnSpPr>
        <p:spPr>
          <a:xfrm rot="-5400000" flipH="1">
            <a:off x="4384300" y="3333675"/>
            <a:ext cx="132600" cy="1003200"/>
          </a:xfrm>
          <a:prstGeom prst="curvedConnector4">
            <a:avLst>
              <a:gd name="adj1" fmla="val -179581"/>
              <a:gd name="adj2" fmla="val 91880"/>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417" name="Google Shape;417;p42"/>
          <p:cNvCxnSpPr>
            <a:stCxn id="409" idx="2"/>
          </p:cNvCxnSpPr>
          <p:nvPr/>
        </p:nvCxnSpPr>
        <p:spPr>
          <a:xfrm rot="-5400000" flipH="1">
            <a:off x="5696350" y="2034750"/>
            <a:ext cx="628800" cy="193800"/>
          </a:xfrm>
          <a:prstGeom prst="curvedConnector3">
            <a:avLst>
              <a:gd name="adj1" fmla="val 50000"/>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cxnSp>
      <p:sp>
        <p:nvSpPr>
          <p:cNvPr id="418" name="Google Shape;418;p42"/>
          <p:cNvSpPr txBox="1"/>
          <p:nvPr/>
        </p:nvSpPr>
        <p:spPr>
          <a:xfrm>
            <a:off x="5073450" y="870375"/>
            <a:ext cx="16806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2400">
                <a:latin typeface="Bree Serif"/>
                <a:ea typeface="Bree Serif"/>
                <a:cs typeface="Bree Serif"/>
                <a:sym typeface="Bree Serif"/>
              </a:rPr>
              <a:t>Your Bb Instance</a:t>
            </a:r>
            <a:endParaRPr/>
          </a:p>
        </p:txBody>
      </p:sp>
      <p:sp>
        <p:nvSpPr>
          <p:cNvPr id="419" name="Google Shape;419;p42"/>
          <p:cNvSpPr txBox="1"/>
          <p:nvPr/>
        </p:nvSpPr>
        <p:spPr>
          <a:xfrm>
            <a:off x="8052200" y="5872825"/>
            <a:ext cx="2040300" cy="7098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2200">
                <a:latin typeface="Bree Serif"/>
                <a:ea typeface="Bree Serif"/>
                <a:cs typeface="Bree Serif"/>
                <a:sym typeface="Bree Serif"/>
              </a:rPr>
              <a:t>Commitment</a:t>
            </a:r>
            <a:endParaRPr sz="2200"/>
          </a:p>
        </p:txBody>
      </p:sp>
      <p:sp>
        <p:nvSpPr>
          <p:cNvPr id="420" name="Google Shape;420;p42"/>
          <p:cNvSpPr txBox="1"/>
          <p:nvPr/>
        </p:nvSpPr>
        <p:spPr>
          <a:xfrm>
            <a:off x="9700000" y="4275750"/>
            <a:ext cx="19449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2400">
                <a:latin typeface="Bree Serif"/>
                <a:ea typeface="Bree Serif"/>
                <a:cs typeface="Bree Serif"/>
                <a:sym typeface="Bree Serif"/>
              </a:rPr>
              <a:t>Time Resources</a:t>
            </a:r>
            <a:endParaRPr/>
          </a:p>
        </p:txBody>
      </p:sp>
      <p:sp>
        <p:nvSpPr>
          <p:cNvPr id="421" name="Google Shape;421;p42"/>
          <p:cNvSpPr txBox="1"/>
          <p:nvPr/>
        </p:nvSpPr>
        <p:spPr>
          <a:xfrm>
            <a:off x="7833425" y="794125"/>
            <a:ext cx="15825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2400">
                <a:latin typeface="Bree Serif"/>
                <a:ea typeface="Bree Serif"/>
                <a:cs typeface="Bree Serif"/>
                <a:sym typeface="Bree Serif"/>
              </a:rPr>
              <a:t>People </a:t>
            </a:r>
            <a:r>
              <a:rPr lang="en-US" sz="2400" b="0" i="0" u="none" strike="noStrike" cap="none">
                <a:solidFill>
                  <a:srgbClr val="000000"/>
                </a:solidFill>
                <a:latin typeface="Bree Serif"/>
                <a:ea typeface="Bree Serif"/>
                <a:cs typeface="Bree Serif"/>
                <a:sym typeface="Bree Serif"/>
              </a:rPr>
              <a:t>Resources</a:t>
            </a:r>
            <a:endParaRPr/>
          </a:p>
        </p:txBody>
      </p:sp>
      <p:sp>
        <p:nvSpPr>
          <p:cNvPr id="422" name="Google Shape;422;p42"/>
          <p:cNvSpPr txBox="1"/>
          <p:nvPr/>
        </p:nvSpPr>
        <p:spPr>
          <a:xfrm>
            <a:off x="3833875" y="5543325"/>
            <a:ext cx="21582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2400">
                <a:latin typeface="Bree Serif"/>
                <a:ea typeface="Bree Serif"/>
                <a:cs typeface="Bree Serif"/>
                <a:sym typeface="Bree Serif"/>
              </a:rPr>
              <a:t>Bb Skills &amp; </a:t>
            </a:r>
            <a:r>
              <a:rPr lang="en-US" sz="2200">
                <a:latin typeface="Bree Serif"/>
                <a:ea typeface="Bree Serif"/>
                <a:cs typeface="Bree Serif"/>
                <a:sym typeface="Bree Serif"/>
              </a:rPr>
              <a:t>Comptencies</a:t>
            </a:r>
            <a:endParaRPr sz="2200"/>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2"/>
          <p:cNvSpPr txBox="1"/>
          <p:nvPr/>
        </p:nvSpPr>
        <p:spPr>
          <a:xfrm>
            <a:off x="9724550" y="2212300"/>
            <a:ext cx="20403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2400">
                <a:latin typeface="Bree Serif"/>
                <a:ea typeface="Bree Serif"/>
                <a:cs typeface="Bree Serif"/>
                <a:sym typeface="Bree Serif"/>
              </a:rPr>
              <a:t>Department</a:t>
            </a:r>
            <a:endParaRPr sz="2400">
              <a:latin typeface="Bree Serif"/>
              <a:ea typeface="Bree Serif"/>
              <a:cs typeface="Bree Serif"/>
              <a:sym typeface="Bree Serif"/>
            </a:endParaRPr>
          </a:p>
          <a:p>
            <a:pPr marL="0" marR="0" lvl="0" indent="0" algn="ctr" rtl="0">
              <a:lnSpc>
                <a:spcPct val="100000"/>
              </a:lnSpc>
              <a:spcBef>
                <a:spcPts val="0"/>
              </a:spcBef>
              <a:spcAft>
                <a:spcPts val="0"/>
              </a:spcAft>
              <a:buClr>
                <a:srgbClr val="000000"/>
              </a:buClr>
              <a:buFont typeface="Bree Serif"/>
              <a:buNone/>
            </a:pPr>
            <a:r>
              <a:rPr lang="en-US" sz="2400" b="0" i="0" u="none" strike="noStrike" cap="none">
                <a:solidFill>
                  <a:srgbClr val="000000"/>
                </a:solidFill>
                <a:latin typeface="Bree Serif"/>
                <a:ea typeface="Bree Serif"/>
                <a:cs typeface="Bree Serif"/>
                <a:sym typeface="Bree Serif"/>
              </a:rPr>
              <a:t>Sentiment </a:t>
            </a:r>
            <a:endParaRPr sz="2400"/>
          </a:p>
        </p:txBody>
      </p:sp>
      <p:sp>
        <p:nvSpPr>
          <p:cNvPr id="424" name="Google Shape;424;p42"/>
          <p:cNvSpPr txBox="1"/>
          <p:nvPr/>
        </p:nvSpPr>
        <p:spPr>
          <a:xfrm>
            <a:off x="2920600" y="3857925"/>
            <a:ext cx="16806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Font typeface="Arial"/>
              <a:buNone/>
            </a:pPr>
            <a:r>
              <a:rPr lang="en-US" sz="2400">
                <a:solidFill>
                  <a:schemeClr val="dk1"/>
                </a:solidFill>
                <a:latin typeface="Bree Serif"/>
                <a:ea typeface="Bree Serif"/>
                <a:cs typeface="Bree Serif"/>
                <a:sym typeface="Bree Serif"/>
              </a:rPr>
              <a:t>OL Techs </a:t>
            </a:r>
            <a:endParaRPr sz="2400">
              <a:solidFill>
                <a:schemeClr val="dk1"/>
              </a:solidFill>
              <a:latin typeface="Bree Serif"/>
              <a:ea typeface="Bree Serif"/>
              <a:cs typeface="Bree Serif"/>
              <a:sym typeface="Bree Serif"/>
            </a:endParaRPr>
          </a:p>
          <a:p>
            <a:pPr marL="0" marR="0" lvl="0" indent="0" algn="ctr" rtl="0">
              <a:lnSpc>
                <a:spcPct val="100000"/>
              </a:lnSpc>
              <a:spcBef>
                <a:spcPts val="0"/>
              </a:spcBef>
              <a:spcAft>
                <a:spcPts val="0"/>
              </a:spcAft>
              <a:buClr>
                <a:schemeClr val="dk1"/>
              </a:buClr>
              <a:buFont typeface="Arial"/>
              <a:buNone/>
            </a:pPr>
            <a:r>
              <a:rPr lang="en-US" sz="2400">
                <a:solidFill>
                  <a:schemeClr val="dk1"/>
                </a:solidFill>
                <a:latin typeface="Bree Serif"/>
                <a:ea typeface="Bree Serif"/>
                <a:cs typeface="Bree Serif"/>
                <a:sym typeface="Bree Serif"/>
              </a:rPr>
              <a:t>&amp; IT</a:t>
            </a:r>
            <a:endParaRPr/>
          </a:p>
        </p:txBody>
      </p:sp>
      <p:sp>
        <p:nvSpPr>
          <p:cNvPr id="425" name="Google Shape;425;p42"/>
          <p:cNvSpPr txBox="1"/>
          <p:nvPr/>
        </p:nvSpPr>
        <p:spPr>
          <a:xfrm>
            <a:off x="2587150" y="1817250"/>
            <a:ext cx="1944900" cy="8727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1800">
                <a:latin typeface="Bree Serif"/>
                <a:ea typeface="Bree Serif"/>
                <a:cs typeface="Bree Serif"/>
                <a:sym typeface="Bree Serif"/>
              </a:rPr>
              <a:t>How Your Students/ Faculty</a:t>
            </a:r>
            <a:endParaRPr sz="1800">
              <a:latin typeface="Bree Serif"/>
              <a:ea typeface="Bree Serif"/>
              <a:cs typeface="Bree Serif"/>
              <a:sym typeface="Bree Serif"/>
            </a:endParaRPr>
          </a:p>
          <a:p>
            <a:pPr marL="0" marR="0" lvl="0" indent="0" algn="l" rtl="0">
              <a:lnSpc>
                <a:spcPct val="100000"/>
              </a:lnSpc>
              <a:spcBef>
                <a:spcPts val="0"/>
              </a:spcBef>
              <a:spcAft>
                <a:spcPts val="0"/>
              </a:spcAft>
              <a:buClr>
                <a:srgbClr val="000000"/>
              </a:buClr>
              <a:buFont typeface="Bree Serif"/>
              <a:buNone/>
            </a:pPr>
            <a:r>
              <a:rPr lang="en-US" sz="1800">
                <a:latin typeface="Bree Serif"/>
                <a:ea typeface="Bree Serif"/>
                <a:cs typeface="Bree Serif"/>
                <a:sym typeface="Bree Serif"/>
              </a:rPr>
              <a:t>           Use Bb</a:t>
            </a:r>
            <a:endParaRPr sz="180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par>
                                <p:cTn id="8" presetID="10" presetClass="entr" presetSubtype="0" fill="hold" nodeType="withEffect">
                                  <p:stCondLst>
                                    <p:cond delay="0"/>
                                  </p:stCondLst>
                                  <p:childTnLst>
                                    <p:set>
                                      <p:cBhvr>
                                        <p:cTn id="9" dur="1" fill="hold">
                                          <p:stCondLst>
                                            <p:cond delay="0"/>
                                          </p:stCondLst>
                                        </p:cTn>
                                        <p:tgtEl>
                                          <p:spTgt spid="402"/>
                                        </p:tgtEl>
                                        <p:attrNameLst>
                                          <p:attrName>style.visibility</p:attrName>
                                        </p:attrNameLst>
                                      </p:cBhvr>
                                      <p:to>
                                        <p:strVal val="visible"/>
                                      </p:to>
                                    </p:set>
                                    <p:animEffect transition="in" filter="fade">
                                      <p:cBhvr>
                                        <p:cTn id="10" dur="1000"/>
                                        <p:tgtEl>
                                          <p:spTgt spid="402"/>
                                        </p:tgtEl>
                                      </p:cBhvr>
                                    </p:animEffect>
                                  </p:childTnLst>
                                </p:cTn>
                              </p:par>
                              <p:par>
                                <p:cTn id="11" presetID="10" presetClass="entr" presetSubtype="0" fill="hold" nodeType="withEffect">
                                  <p:stCondLst>
                                    <p:cond delay="0"/>
                                  </p:stCondLst>
                                  <p:childTnLst>
                                    <p:set>
                                      <p:cBhvr>
                                        <p:cTn id="12" dur="1" fill="hold">
                                          <p:stCondLst>
                                            <p:cond delay="0"/>
                                          </p:stCondLst>
                                        </p:cTn>
                                        <p:tgtEl>
                                          <p:spTgt spid="410"/>
                                        </p:tgtEl>
                                        <p:attrNameLst>
                                          <p:attrName>style.visibility</p:attrName>
                                        </p:attrNameLst>
                                      </p:cBhvr>
                                      <p:to>
                                        <p:strVal val="visible"/>
                                      </p:to>
                                    </p:set>
                                    <p:animEffect transition="in" filter="fade">
                                      <p:cBhvr>
                                        <p:cTn id="13" dur="1700"/>
                                        <p:tgtEl>
                                          <p:spTgt spid="4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8"/>
                                        </p:tgtEl>
                                        <p:attrNameLst>
                                          <p:attrName>style.visibility</p:attrName>
                                        </p:attrNameLst>
                                      </p:cBhvr>
                                      <p:to>
                                        <p:strVal val="visible"/>
                                      </p:to>
                                    </p:set>
                                    <p:animEffect transition="in" filter="fade">
                                      <p:cBhvr>
                                        <p:cTn id="18" dur="1000"/>
                                        <p:tgtEl>
                                          <p:spTgt spid="418"/>
                                        </p:tgtEl>
                                      </p:cBhvr>
                                    </p:animEffect>
                                  </p:childTnLst>
                                </p:cTn>
                              </p:par>
                              <p:par>
                                <p:cTn id="19" presetID="10" presetClass="entr" presetSubtype="0" fill="hold" nodeType="withEffect">
                                  <p:stCondLst>
                                    <p:cond delay="0"/>
                                  </p:stCondLst>
                                  <p:childTnLst>
                                    <p:set>
                                      <p:cBhvr>
                                        <p:cTn id="20" dur="1" fill="hold">
                                          <p:stCondLst>
                                            <p:cond delay="0"/>
                                          </p:stCondLst>
                                        </p:cTn>
                                        <p:tgtEl>
                                          <p:spTgt spid="409"/>
                                        </p:tgtEl>
                                        <p:attrNameLst>
                                          <p:attrName>style.visibility</p:attrName>
                                        </p:attrNameLst>
                                      </p:cBhvr>
                                      <p:to>
                                        <p:strVal val="visible"/>
                                      </p:to>
                                    </p:set>
                                    <p:animEffect transition="in" filter="fade">
                                      <p:cBhvr>
                                        <p:cTn id="21" dur="1200"/>
                                        <p:tgtEl>
                                          <p:spTgt spid="409"/>
                                        </p:tgtEl>
                                      </p:cBhvr>
                                    </p:animEffect>
                                  </p:childTnLst>
                                </p:cTn>
                              </p:par>
                              <p:par>
                                <p:cTn id="22" presetID="10" presetClass="entr" presetSubtype="0" fill="hold" nodeType="withEffect">
                                  <p:stCondLst>
                                    <p:cond delay="0"/>
                                  </p:stCondLst>
                                  <p:childTnLst>
                                    <p:set>
                                      <p:cBhvr>
                                        <p:cTn id="23" dur="1" fill="hold">
                                          <p:stCondLst>
                                            <p:cond delay="0"/>
                                          </p:stCondLst>
                                        </p:cTn>
                                        <p:tgtEl>
                                          <p:spTgt spid="417"/>
                                        </p:tgtEl>
                                        <p:attrNameLst>
                                          <p:attrName>style.visibility</p:attrName>
                                        </p:attrNameLst>
                                      </p:cBhvr>
                                      <p:to>
                                        <p:strVal val="visible"/>
                                      </p:to>
                                    </p:set>
                                    <p:animEffect transition="in" filter="fade">
                                      <p:cBhvr>
                                        <p:cTn id="24" dur="1000"/>
                                        <p:tgtEl>
                                          <p:spTgt spid="4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21"/>
                                        </p:tgtEl>
                                        <p:attrNameLst>
                                          <p:attrName>style.visibility</p:attrName>
                                        </p:attrNameLst>
                                      </p:cBhvr>
                                      <p:to>
                                        <p:strVal val="visible"/>
                                      </p:to>
                                    </p:set>
                                    <p:animEffect transition="in" filter="fade">
                                      <p:cBhvr>
                                        <p:cTn id="29" dur="1000"/>
                                        <p:tgtEl>
                                          <p:spTgt spid="421"/>
                                        </p:tgtEl>
                                      </p:cBhvr>
                                    </p:animEffect>
                                  </p:childTnLst>
                                </p:cTn>
                              </p:par>
                              <p:par>
                                <p:cTn id="30" presetID="10" presetClass="entr" presetSubtype="0" fill="hold" nodeType="withEffect">
                                  <p:stCondLst>
                                    <p:cond delay="0"/>
                                  </p:stCondLst>
                                  <p:childTnLst>
                                    <p:set>
                                      <p:cBhvr>
                                        <p:cTn id="31" dur="1" fill="hold">
                                          <p:stCondLst>
                                            <p:cond delay="0"/>
                                          </p:stCondLst>
                                        </p:cTn>
                                        <p:tgtEl>
                                          <p:spTgt spid="408"/>
                                        </p:tgtEl>
                                        <p:attrNameLst>
                                          <p:attrName>style.visibility</p:attrName>
                                        </p:attrNameLst>
                                      </p:cBhvr>
                                      <p:to>
                                        <p:strVal val="visible"/>
                                      </p:to>
                                    </p:set>
                                    <p:animEffect transition="in" filter="fade">
                                      <p:cBhvr>
                                        <p:cTn id="32" dur="1000"/>
                                        <p:tgtEl>
                                          <p:spTgt spid="408"/>
                                        </p:tgtEl>
                                      </p:cBhvr>
                                    </p:animEffect>
                                  </p:childTnLst>
                                </p:cTn>
                              </p:par>
                              <p:par>
                                <p:cTn id="33" presetID="10" presetClass="entr" presetSubtype="0" fill="hold" nodeType="withEffect">
                                  <p:stCondLst>
                                    <p:cond delay="0"/>
                                  </p:stCondLst>
                                  <p:childTnLst>
                                    <p:set>
                                      <p:cBhvr>
                                        <p:cTn id="34" dur="1" fill="hold">
                                          <p:stCondLst>
                                            <p:cond delay="0"/>
                                          </p:stCondLst>
                                        </p:cTn>
                                        <p:tgtEl>
                                          <p:spTgt spid="411"/>
                                        </p:tgtEl>
                                        <p:attrNameLst>
                                          <p:attrName>style.visibility</p:attrName>
                                        </p:attrNameLst>
                                      </p:cBhvr>
                                      <p:to>
                                        <p:strVal val="visible"/>
                                      </p:to>
                                    </p:set>
                                    <p:animEffect transition="in" filter="fade">
                                      <p:cBhvr>
                                        <p:cTn id="35" dur="1000"/>
                                        <p:tgtEl>
                                          <p:spTgt spid="4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7"/>
                                        </p:tgtEl>
                                        <p:attrNameLst>
                                          <p:attrName>style.visibility</p:attrName>
                                        </p:attrNameLst>
                                      </p:cBhvr>
                                      <p:to>
                                        <p:strVal val="visible"/>
                                      </p:to>
                                    </p:set>
                                    <p:animEffect transition="in" filter="fade">
                                      <p:cBhvr>
                                        <p:cTn id="40" dur="1000"/>
                                        <p:tgtEl>
                                          <p:spTgt spid="407"/>
                                        </p:tgtEl>
                                      </p:cBhvr>
                                    </p:animEffect>
                                  </p:childTnLst>
                                </p:cTn>
                              </p:par>
                              <p:par>
                                <p:cTn id="41" presetID="10" presetClass="entr" presetSubtype="0" fill="hold" nodeType="withEffect">
                                  <p:stCondLst>
                                    <p:cond delay="0"/>
                                  </p:stCondLst>
                                  <p:childTnLst>
                                    <p:set>
                                      <p:cBhvr>
                                        <p:cTn id="42" dur="1" fill="hold">
                                          <p:stCondLst>
                                            <p:cond delay="0"/>
                                          </p:stCondLst>
                                        </p:cTn>
                                        <p:tgtEl>
                                          <p:spTgt spid="423"/>
                                        </p:tgtEl>
                                        <p:attrNameLst>
                                          <p:attrName>style.visibility</p:attrName>
                                        </p:attrNameLst>
                                      </p:cBhvr>
                                      <p:to>
                                        <p:strVal val="visible"/>
                                      </p:to>
                                    </p:set>
                                    <p:animEffect transition="in" filter="fade">
                                      <p:cBhvr>
                                        <p:cTn id="43" dur="1000"/>
                                        <p:tgtEl>
                                          <p:spTgt spid="423"/>
                                        </p:tgtEl>
                                      </p:cBhvr>
                                    </p:animEffect>
                                  </p:childTnLst>
                                </p:cTn>
                              </p:par>
                              <p:par>
                                <p:cTn id="44" presetID="10" presetClass="entr" presetSubtype="0" fill="hold" nodeType="withEffect">
                                  <p:stCondLst>
                                    <p:cond delay="0"/>
                                  </p:stCondLst>
                                  <p:childTnLst>
                                    <p:set>
                                      <p:cBhvr>
                                        <p:cTn id="45" dur="1" fill="hold">
                                          <p:stCondLst>
                                            <p:cond delay="0"/>
                                          </p:stCondLst>
                                        </p:cTn>
                                        <p:tgtEl>
                                          <p:spTgt spid="412"/>
                                        </p:tgtEl>
                                        <p:attrNameLst>
                                          <p:attrName>style.visibility</p:attrName>
                                        </p:attrNameLst>
                                      </p:cBhvr>
                                      <p:to>
                                        <p:strVal val="visible"/>
                                      </p:to>
                                    </p:set>
                                    <p:animEffect transition="in" filter="fade">
                                      <p:cBhvr>
                                        <p:cTn id="46" dur="1000"/>
                                        <p:tgtEl>
                                          <p:spTgt spid="4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6"/>
                                        </p:tgtEl>
                                        <p:attrNameLst>
                                          <p:attrName>style.visibility</p:attrName>
                                        </p:attrNameLst>
                                      </p:cBhvr>
                                      <p:to>
                                        <p:strVal val="visible"/>
                                      </p:to>
                                    </p:set>
                                    <p:animEffect transition="in" filter="fade">
                                      <p:cBhvr>
                                        <p:cTn id="51" dur="1000"/>
                                        <p:tgtEl>
                                          <p:spTgt spid="406"/>
                                        </p:tgtEl>
                                      </p:cBhvr>
                                    </p:animEffect>
                                  </p:childTnLst>
                                </p:cTn>
                              </p:par>
                              <p:par>
                                <p:cTn id="52" presetID="10" presetClass="entr" presetSubtype="0" fill="hold" nodeType="withEffect">
                                  <p:stCondLst>
                                    <p:cond delay="0"/>
                                  </p:stCondLst>
                                  <p:childTnLst>
                                    <p:set>
                                      <p:cBhvr>
                                        <p:cTn id="53" dur="1" fill="hold">
                                          <p:stCondLst>
                                            <p:cond delay="0"/>
                                          </p:stCondLst>
                                        </p:cTn>
                                        <p:tgtEl>
                                          <p:spTgt spid="420"/>
                                        </p:tgtEl>
                                        <p:attrNameLst>
                                          <p:attrName>style.visibility</p:attrName>
                                        </p:attrNameLst>
                                      </p:cBhvr>
                                      <p:to>
                                        <p:strVal val="visible"/>
                                      </p:to>
                                    </p:set>
                                    <p:animEffect transition="in" filter="fade">
                                      <p:cBhvr>
                                        <p:cTn id="54" dur="1000"/>
                                        <p:tgtEl>
                                          <p:spTgt spid="420"/>
                                        </p:tgtEl>
                                      </p:cBhvr>
                                    </p:animEffect>
                                  </p:childTnLst>
                                </p:cTn>
                              </p:par>
                              <p:par>
                                <p:cTn id="55" presetID="10" presetClass="entr" presetSubtype="0" fill="hold" nodeType="withEffect">
                                  <p:stCondLst>
                                    <p:cond delay="0"/>
                                  </p:stCondLst>
                                  <p:childTnLst>
                                    <p:set>
                                      <p:cBhvr>
                                        <p:cTn id="56" dur="1" fill="hold">
                                          <p:stCondLst>
                                            <p:cond delay="0"/>
                                          </p:stCondLst>
                                        </p:cTn>
                                        <p:tgtEl>
                                          <p:spTgt spid="413"/>
                                        </p:tgtEl>
                                        <p:attrNameLst>
                                          <p:attrName>style.visibility</p:attrName>
                                        </p:attrNameLst>
                                      </p:cBhvr>
                                      <p:to>
                                        <p:strVal val="visible"/>
                                      </p:to>
                                    </p:set>
                                    <p:animEffect transition="in" filter="fade">
                                      <p:cBhvr>
                                        <p:cTn id="57" dur="1000"/>
                                        <p:tgtEl>
                                          <p:spTgt spid="4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4"/>
                                        </p:tgtEl>
                                        <p:attrNameLst>
                                          <p:attrName>style.visibility</p:attrName>
                                        </p:attrNameLst>
                                      </p:cBhvr>
                                      <p:to>
                                        <p:strVal val="visible"/>
                                      </p:to>
                                    </p:set>
                                    <p:animEffect transition="in" filter="fade">
                                      <p:cBhvr>
                                        <p:cTn id="62" dur="1000"/>
                                        <p:tgtEl>
                                          <p:spTgt spid="404"/>
                                        </p:tgtEl>
                                      </p:cBhvr>
                                    </p:animEffect>
                                  </p:childTnLst>
                                </p:cTn>
                              </p:par>
                              <p:par>
                                <p:cTn id="63" presetID="10" presetClass="entr" presetSubtype="0" fill="hold" nodeType="withEffect">
                                  <p:stCondLst>
                                    <p:cond delay="0"/>
                                  </p:stCondLst>
                                  <p:childTnLst>
                                    <p:set>
                                      <p:cBhvr>
                                        <p:cTn id="64" dur="1" fill="hold">
                                          <p:stCondLst>
                                            <p:cond delay="0"/>
                                          </p:stCondLst>
                                        </p:cTn>
                                        <p:tgtEl>
                                          <p:spTgt spid="419"/>
                                        </p:tgtEl>
                                        <p:attrNameLst>
                                          <p:attrName>style.visibility</p:attrName>
                                        </p:attrNameLst>
                                      </p:cBhvr>
                                      <p:to>
                                        <p:strVal val="visible"/>
                                      </p:to>
                                    </p:set>
                                    <p:animEffect transition="in" filter="fade">
                                      <p:cBhvr>
                                        <p:cTn id="65" dur="1000"/>
                                        <p:tgtEl>
                                          <p:spTgt spid="419"/>
                                        </p:tgtEl>
                                      </p:cBhvr>
                                    </p:animEffect>
                                  </p:childTnLst>
                                </p:cTn>
                              </p:par>
                              <p:par>
                                <p:cTn id="66" presetID="10" presetClass="entr" presetSubtype="0" fill="hold" nodeType="withEffect">
                                  <p:stCondLst>
                                    <p:cond delay="0"/>
                                  </p:stCondLst>
                                  <p:childTnLst>
                                    <p:set>
                                      <p:cBhvr>
                                        <p:cTn id="67" dur="1" fill="hold">
                                          <p:stCondLst>
                                            <p:cond delay="0"/>
                                          </p:stCondLst>
                                        </p:cTn>
                                        <p:tgtEl>
                                          <p:spTgt spid="414"/>
                                        </p:tgtEl>
                                        <p:attrNameLst>
                                          <p:attrName>style.visibility</p:attrName>
                                        </p:attrNameLst>
                                      </p:cBhvr>
                                      <p:to>
                                        <p:strVal val="visible"/>
                                      </p:to>
                                    </p:set>
                                    <p:animEffect transition="in" filter="fade">
                                      <p:cBhvr>
                                        <p:cTn id="68" dur="1000"/>
                                        <p:tgtEl>
                                          <p:spTgt spid="4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05"/>
                                        </p:tgtEl>
                                        <p:attrNameLst>
                                          <p:attrName>style.visibility</p:attrName>
                                        </p:attrNameLst>
                                      </p:cBhvr>
                                      <p:to>
                                        <p:strVal val="visible"/>
                                      </p:to>
                                    </p:set>
                                    <p:animEffect transition="in" filter="fade">
                                      <p:cBhvr>
                                        <p:cTn id="73" dur="1000"/>
                                        <p:tgtEl>
                                          <p:spTgt spid="405"/>
                                        </p:tgtEl>
                                      </p:cBhvr>
                                    </p:animEffect>
                                  </p:childTnLst>
                                </p:cTn>
                              </p:par>
                              <p:par>
                                <p:cTn id="74" presetID="10" presetClass="entr" presetSubtype="0" fill="hold" nodeType="withEffect">
                                  <p:stCondLst>
                                    <p:cond delay="0"/>
                                  </p:stCondLst>
                                  <p:childTnLst>
                                    <p:set>
                                      <p:cBhvr>
                                        <p:cTn id="75" dur="1" fill="hold">
                                          <p:stCondLst>
                                            <p:cond delay="0"/>
                                          </p:stCondLst>
                                        </p:cTn>
                                        <p:tgtEl>
                                          <p:spTgt spid="422"/>
                                        </p:tgtEl>
                                        <p:attrNameLst>
                                          <p:attrName>style.visibility</p:attrName>
                                        </p:attrNameLst>
                                      </p:cBhvr>
                                      <p:to>
                                        <p:strVal val="visible"/>
                                      </p:to>
                                    </p:set>
                                    <p:animEffect transition="in" filter="fade">
                                      <p:cBhvr>
                                        <p:cTn id="76" dur="1000"/>
                                        <p:tgtEl>
                                          <p:spTgt spid="422"/>
                                        </p:tgtEl>
                                      </p:cBhvr>
                                    </p:animEffect>
                                  </p:childTnLst>
                                </p:cTn>
                              </p:par>
                              <p:par>
                                <p:cTn id="77" presetID="10" presetClass="entr" presetSubtype="0" fill="hold" nodeType="withEffect">
                                  <p:stCondLst>
                                    <p:cond delay="0"/>
                                  </p:stCondLst>
                                  <p:childTnLst>
                                    <p:set>
                                      <p:cBhvr>
                                        <p:cTn id="78" dur="1" fill="hold">
                                          <p:stCondLst>
                                            <p:cond delay="0"/>
                                          </p:stCondLst>
                                        </p:cTn>
                                        <p:tgtEl>
                                          <p:spTgt spid="415"/>
                                        </p:tgtEl>
                                        <p:attrNameLst>
                                          <p:attrName>style.visibility</p:attrName>
                                        </p:attrNameLst>
                                      </p:cBhvr>
                                      <p:to>
                                        <p:strVal val="visible"/>
                                      </p:to>
                                    </p:set>
                                    <p:animEffect transition="in" filter="fade">
                                      <p:cBhvr>
                                        <p:cTn id="79" dur="1000"/>
                                        <p:tgtEl>
                                          <p:spTgt spid="4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03"/>
                                        </p:tgtEl>
                                        <p:attrNameLst>
                                          <p:attrName>style.visibility</p:attrName>
                                        </p:attrNameLst>
                                      </p:cBhvr>
                                      <p:to>
                                        <p:strVal val="visible"/>
                                      </p:to>
                                    </p:set>
                                    <p:animEffect transition="in" filter="fade">
                                      <p:cBhvr>
                                        <p:cTn id="84" dur="1000"/>
                                        <p:tgtEl>
                                          <p:spTgt spid="403"/>
                                        </p:tgtEl>
                                      </p:cBhvr>
                                    </p:animEffect>
                                  </p:childTnLst>
                                </p:cTn>
                              </p:par>
                              <p:par>
                                <p:cTn id="85" presetID="10" presetClass="entr" presetSubtype="0" fill="hold" nodeType="withEffect">
                                  <p:stCondLst>
                                    <p:cond delay="0"/>
                                  </p:stCondLst>
                                  <p:childTnLst>
                                    <p:set>
                                      <p:cBhvr>
                                        <p:cTn id="86" dur="1" fill="hold">
                                          <p:stCondLst>
                                            <p:cond delay="0"/>
                                          </p:stCondLst>
                                        </p:cTn>
                                        <p:tgtEl>
                                          <p:spTgt spid="424"/>
                                        </p:tgtEl>
                                        <p:attrNameLst>
                                          <p:attrName>style.visibility</p:attrName>
                                        </p:attrNameLst>
                                      </p:cBhvr>
                                      <p:to>
                                        <p:strVal val="visible"/>
                                      </p:to>
                                    </p:set>
                                    <p:animEffect transition="in" filter="fade">
                                      <p:cBhvr>
                                        <p:cTn id="87" dur="1000"/>
                                        <p:tgtEl>
                                          <p:spTgt spid="424"/>
                                        </p:tgtEl>
                                      </p:cBhvr>
                                    </p:animEffect>
                                  </p:childTnLst>
                                </p:cTn>
                              </p:par>
                              <p:par>
                                <p:cTn id="88" presetID="10" presetClass="entr" presetSubtype="0" fill="hold" nodeType="withEffect">
                                  <p:stCondLst>
                                    <p:cond delay="0"/>
                                  </p:stCondLst>
                                  <p:childTnLst>
                                    <p:set>
                                      <p:cBhvr>
                                        <p:cTn id="89" dur="1" fill="hold">
                                          <p:stCondLst>
                                            <p:cond delay="0"/>
                                          </p:stCondLst>
                                        </p:cTn>
                                        <p:tgtEl>
                                          <p:spTgt spid="416"/>
                                        </p:tgtEl>
                                        <p:attrNameLst>
                                          <p:attrName>style.visibility</p:attrName>
                                        </p:attrNameLst>
                                      </p:cBhvr>
                                      <p:to>
                                        <p:strVal val="visible"/>
                                      </p:to>
                                    </p:set>
                                    <p:animEffect transition="in" filter="fade">
                                      <p:cBhvr>
                                        <p:cTn id="90" dur="1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3"/>
          <p:cNvSpPr txBox="1">
            <a:spLocks noGrp="1"/>
          </p:cNvSpPr>
          <p:nvPr>
            <p:ph type="title"/>
          </p:nvPr>
        </p:nvSpPr>
        <p:spPr>
          <a:xfrm>
            <a:off x="355450" y="4077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Questions?</a:t>
            </a:r>
            <a:endParaRPr sz="4800">
              <a:latin typeface="Merriweather"/>
              <a:ea typeface="Merriweather"/>
              <a:cs typeface="Merriweather"/>
              <a:sym typeface="Merriweather"/>
            </a:endParaRPr>
          </a:p>
        </p:txBody>
      </p:sp>
      <p:sp>
        <p:nvSpPr>
          <p:cNvPr id="431" name="Google Shape;431;p43"/>
          <p:cNvSpPr/>
          <p:nvPr/>
        </p:nvSpPr>
        <p:spPr>
          <a:xfrm rot="1192095">
            <a:off x="4287943" y="1168167"/>
            <a:ext cx="5893926" cy="4162131"/>
          </a:xfrm>
          <a:prstGeom prst="wedgeEllipseCallout">
            <a:avLst>
              <a:gd name="adj1" fmla="val -20456"/>
              <a:gd name="adj2" fmla="val 90196"/>
            </a:avLst>
          </a:prstGeom>
          <a:solidFill>
            <a:srgbClr val="FFF2CC"/>
          </a:solidFill>
          <a:ln>
            <a:noFill/>
          </a:ln>
          <a:effectLst>
            <a:outerShdw blurRad="44450" dist="27940" dir="5400000" algn="ctr">
              <a:srgbClr val="000000">
                <a:alpha val="3176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3"/>
          <p:cNvSpPr txBox="1"/>
          <p:nvPr/>
        </p:nvSpPr>
        <p:spPr>
          <a:xfrm>
            <a:off x="4302232" y="1924334"/>
            <a:ext cx="5865349" cy="2649798"/>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Bree Serif"/>
              <a:buNone/>
            </a:pPr>
            <a:r>
              <a:rPr lang="en-US" sz="12000" b="0" i="0" u="none" strike="noStrike" cap="none">
                <a:solidFill>
                  <a:srgbClr val="000000"/>
                </a:solidFill>
                <a:latin typeface="Bree Serif"/>
                <a:ea typeface="Bree Serif"/>
                <a:cs typeface="Bree Serif"/>
                <a:sym typeface="Bree Serif"/>
              </a:rPr>
              <a:t>  FAQ….</a:t>
            </a:r>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4"/>
          <p:cNvSpPr txBox="1">
            <a:spLocks noGrp="1"/>
          </p:cNvSpPr>
          <p:nvPr>
            <p:ph type="title"/>
          </p:nvPr>
        </p:nvSpPr>
        <p:spPr>
          <a:xfrm>
            <a:off x="838200" y="365125"/>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Contact Information</a:t>
            </a:r>
            <a:endParaRPr sz="4800">
              <a:latin typeface="Merriweather"/>
              <a:ea typeface="Merriweather"/>
              <a:cs typeface="Merriweather"/>
              <a:sym typeface="Merriweather"/>
            </a:endParaRPr>
          </a:p>
        </p:txBody>
      </p:sp>
      <p:sp>
        <p:nvSpPr>
          <p:cNvPr id="438" name="Google Shape;438;p44"/>
          <p:cNvSpPr txBox="1">
            <a:spLocks noGrp="1"/>
          </p:cNvSpPr>
          <p:nvPr>
            <p:ph type="body" idx="1"/>
          </p:nvPr>
        </p:nvSpPr>
        <p:spPr>
          <a:xfrm>
            <a:off x="2057125" y="2365175"/>
            <a:ext cx="7697700" cy="1791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2800"/>
              <a:buFont typeface="Arial"/>
              <a:buChar char="•"/>
            </a:pPr>
            <a:r>
              <a:rPr lang="en-US" b="1">
                <a:latin typeface="Merriweather"/>
                <a:ea typeface="Merriweather"/>
                <a:cs typeface="Merriweather"/>
                <a:sym typeface="Merriweather"/>
              </a:rPr>
              <a:t>Dr. </a:t>
            </a:r>
            <a:r>
              <a:rPr lang="en-US" sz="2800" b="1" i="0" u="none" strike="noStrike" cap="none">
                <a:solidFill>
                  <a:srgbClr val="EDEDED"/>
                </a:solidFill>
                <a:latin typeface="Merriweather"/>
                <a:ea typeface="Merriweather"/>
                <a:cs typeface="Merriweather"/>
                <a:sym typeface="Merriweather"/>
              </a:rPr>
              <a:t>Michelle Currier is </a:t>
            </a:r>
            <a:r>
              <a:rPr lang="en-US">
                <a:latin typeface="Merriweather"/>
                <a:ea typeface="Merriweather"/>
                <a:cs typeface="Merriweather"/>
                <a:sym typeface="Merriweather"/>
              </a:rPr>
              <a:t>faculty in Criminal Justice </a:t>
            </a:r>
            <a:r>
              <a:rPr lang="en-US" sz="2800" i="0" u="none" strike="noStrike" cap="none">
                <a:solidFill>
                  <a:srgbClr val="EDEDED"/>
                </a:solidFill>
                <a:latin typeface="Merriweather"/>
                <a:ea typeface="Merriweather"/>
                <a:cs typeface="Merriweather"/>
                <a:sym typeface="Merriweather"/>
              </a:rPr>
              <a:t>at State University of New York at Canton; and the chair of </a:t>
            </a:r>
            <a:r>
              <a:rPr lang="en-US">
                <a:latin typeface="Merriweather"/>
                <a:ea typeface="Merriweather"/>
                <a:cs typeface="Merriweather"/>
                <a:sym typeface="Merriweather"/>
              </a:rPr>
              <a:t>Canton’s Online Learning Advisory Committee (OLAC).</a:t>
            </a:r>
            <a:endParaRPr>
              <a:latin typeface="Merriweather"/>
              <a:ea typeface="Merriweather"/>
              <a:cs typeface="Merriweather"/>
              <a:sym typeface="Merriweather"/>
            </a:endParaRPr>
          </a:p>
          <a:p>
            <a:pPr marL="685800" marR="0" lvl="1" indent="-228600" algn="l" rtl="0">
              <a:lnSpc>
                <a:spcPct val="90000"/>
              </a:lnSpc>
              <a:spcBef>
                <a:spcPts val="500"/>
              </a:spcBef>
              <a:spcAft>
                <a:spcPts val="0"/>
              </a:spcAft>
              <a:buClr>
                <a:schemeClr val="accent6"/>
              </a:buClr>
              <a:buSzPts val="2400"/>
              <a:buFont typeface="Merriweather"/>
              <a:buChar char="•"/>
            </a:pPr>
            <a:r>
              <a:rPr lang="en-US" sz="2400" i="0" u="sng" strike="noStrike" cap="none">
                <a:solidFill>
                  <a:schemeClr val="accent6"/>
                </a:solidFill>
                <a:latin typeface="Merriweather"/>
                <a:ea typeface="Merriweather"/>
                <a:cs typeface="Merriweather"/>
                <a:sym typeface="Merriweather"/>
                <a:hlinkClick r:id="rId3"/>
              </a:rPr>
              <a:t>currierm@canton.edu</a:t>
            </a:r>
            <a:r>
              <a:rPr lang="en-US" sz="2400" i="0" u="none" strike="noStrike" cap="none">
                <a:solidFill>
                  <a:schemeClr val="accent6"/>
                </a:solidFill>
                <a:latin typeface="Merriweather"/>
                <a:ea typeface="Merriweather"/>
                <a:cs typeface="Merriweather"/>
                <a:sym typeface="Merriweather"/>
              </a:rPr>
              <a:t> </a:t>
            </a:r>
            <a:endParaRPr>
              <a:solidFill>
                <a:schemeClr val="accent6"/>
              </a:solidFill>
              <a:latin typeface="Merriweather"/>
              <a:ea typeface="Merriweather"/>
              <a:cs typeface="Merriweather"/>
              <a:sym typeface="Merriweather"/>
            </a:endParaRPr>
          </a:p>
          <a:p>
            <a:pPr marL="228600" marR="0" lvl="0" indent="0" algn="l" rtl="0">
              <a:lnSpc>
                <a:spcPct val="90000"/>
              </a:lnSpc>
              <a:spcBef>
                <a:spcPts val="1000"/>
              </a:spcBef>
              <a:spcAft>
                <a:spcPts val="0"/>
              </a:spcAft>
              <a:buNone/>
            </a:pPr>
            <a:endParaRPr/>
          </a:p>
          <a:p>
            <a:pPr marL="228600" marR="0" lvl="0" indent="-228600" algn="l" rtl="0">
              <a:lnSpc>
                <a:spcPct val="90000"/>
              </a:lnSpc>
              <a:spcBef>
                <a:spcPts val="1000"/>
              </a:spcBef>
              <a:spcAft>
                <a:spcPts val="0"/>
              </a:spcAft>
              <a:buClr>
                <a:srgbClr val="EDEDED"/>
              </a:buClr>
              <a:buFont typeface="Arial"/>
              <a:buNone/>
            </a:pPr>
            <a:endParaRPr sz="2800" b="0" i="0" u="none" strike="noStrike" cap="none">
              <a:solidFill>
                <a:srgbClr val="EDEDED"/>
              </a:solidFill>
              <a:latin typeface="Calibri"/>
              <a:ea typeface="Calibri"/>
              <a:cs typeface="Calibri"/>
              <a:sym typeface="Calibri"/>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198050" y="20897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The Department</a:t>
            </a:r>
            <a:endParaRPr sz="4800">
              <a:latin typeface="Merriweather"/>
              <a:ea typeface="Merriweather"/>
              <a:cs typeface="Merriweather"/>
              <a:sym typeface="Merriweather"/>
            </a:endParaRPr>
          </a:p>
        </p:txBody>
      </p:sp>
      <p:sp>
        <p:nvSpPr>
          <p:cNvPr id="170" name="Google Shape;170;p21"/>
          <p:cNvSpPr/>
          <p:nvPr/>
        </p:nvSpPr>
        <p:spPr>
          <a:xfrm>
            <a:off x="5651325" y="1202450"/>
            <a:ext cx="3819600" cy="369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4369600" y="1368900"/>
            <a:ext cx="1561800" cy="1789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a:off x="4682000" y="3413675"/>
            <a:ext cx="1068600" cy="102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a:off x="9470925" y="2378438"/>
            <a:ext cx="1453800" cy="1586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a:off x="6314900" y="4610275"/>
            <a:ext cx="2091000" cy="1857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a:off x="8518500" y="4044800"/>
            <a:ext cx="2159100" cy="171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a:off x="8685100" y="932300"/>
            <a:ext cx="1694400" cy="1562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txBox="1"/>
          <p:nvPr/>
        </p:nvSpPr>
        <p:spPr>
          <a:xfrm>
            <a:off x="8909400" y="4314950"/>
            <a:ext cx="17682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Criminal Investigation</a:t>
            </a:r>
            <a:endParaRPr sz="1800">
              <a:solidFill>
                <a:schemeClr val="lt1"/>
              </a:solidFill>
              <a:latin typeface="Merriweather"/>
              <a:ea typeface="Merriweather"/>
              <a:cs typeface="Merriweather"/>
              <a:sym typeface="Merriweather"/>
            </a:endParaRPr>
          </a:p>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B Tech.</a:t>
            </a:r>
            <a:endParaRPr sz="1800">
              <a:solidFill>
                <a:schemeClr val="lt1"/>
              </a:solidFill>
              <a:latin typeface="Merriweather"/>
              <a:ea typeface="Merriweather"/>
              <a:cs typeface="Merriweather"/>
              <a:sym typeface="Merriweather"/>
            </a:endParaRPr>
          </a:p>
        </p:txBody>
      </p:sp>
      <p:sp>
        <p:nvSpPr>
          <p:cNvPr id="178" name="Google Shape;178;p21"/>
          <p:cNvSpPr txBox="1"/>
          <p:nvPr/>
        </p:nvSpPr>
        <p:spPr>
          <a:xfrm>
            <a:off x="9572975" y="2623625"/>
            <a:ext cx="17682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lt1"/>
                </a:solidFill>
                <a:latin typeface="Merriweather"/>
                <a:ea typeface="Merriweather"/>
                <a:cs typeface="Merriweather"/>
                <a:sym typeface="Merriweather"/>
              </a:rPr>
              <a:t>Law </a:t>
            </a:r>
            <a:endParaRPr sz="1600">
              <a:solidFill>
                <a:schemeClr val="lt1"/>
              </a:solidFill>
              <a:latin typeface="Merriweather"/>
              <a:ea typeface="Merriweather"/>
              <a:cs typeface="Merriweather"/>
              <a:sym typeface="Merriweather"/>
            </a:endParaRPr>
          </a:p>
          <a:p>
            <a:pPr marL="0" lvl="0" indent="0" algn="l" rtl="0">
              <a:spcBef>
                <a:spcPts val="0"/>
              </a:spcBef>
              <a:spcAft>
                <a:spcPts val="0"/>
              </a:spcAft>
              <a:buNone/>
            </a:pPr>
            <a:r>
              <a:rPr lang="en-US" sz="1600">
                <a:solidFill>
                  <a:schemeClr val="lt1"/>
                </a:solidFill>
                <a:latin typeface="Merriweather"/>
                <a:ea typeface="Merriweather"/>
                <a:cs typeface="Merriweather"/>
                <a:sym typeface="Merriweather"/>
              </a:rPr>
              <a:t>Enforcement Leadership </a:t>
            </a:r>
            <a:endParaRPr sz="1600">
              <a:solidFill>
                <a:schemeClr val="lt1"/>
              </a:solidFill>
              <a:latin typeface="Merriweather"/>
              <a:ea typeface="Merriweather"/>
              <a:cs typeface="Merriweather"/>
              <a:sym typeface="Merriweather"/>
            </a:endParaRPr>
          </a:p>
          <a:p>
            <a:pPr marL="0" lvl="0" indent="0" algn="l" rtl="0">
              <a:spcBef>
                <a:spcPts val="0"/>
              </a:spcBef>
              <a:spcAft>
                <a:spcPts val="0"/>
              </a:spcAft>
              <a:buNone/>
            </a:pPr>
            <a:r>
              <a:rPr lang="en-US" sz="1600">
                <a:solidFill>
                  <a:schemeClr val="lt1"/>
                </a:solidFill>
                <a:latin typeface="Merriweather"/>
                <a:ea typeface="Merriweather"/>
                <a:cs typeface="Merriweather"/>
                <a:sym typeface="Merriweather"/>
              </a:rPr>
              <a:t>B. Tech</a:t>
            </a:r>
            <a:endParaRPr sz="1600">
              <a:solidFill>
                <a:schemeClr val="lt1"/>
              </a:solidFill>
              <a:latin typeface="Merriweather"/>
              <a:ea typeface="Merriweather"/>
              <a:cs typeface="Merriweather"/>
              <a:sym typeface="Merriweather"/>
            </a:endParaRPr>
          </a:p>
        </p:txBody>
      </p:sp>
      <p:sp>
        <p:nvSpPr>
          <p:cNvPr id="179" name="Google Shape;179;p21"/>
          <p:cNvSpPr txBox="1"/>
          <p:nvPr/>
        </p:nvSpPr>
        <p:spPr>
          <a:xfrm>
            <a:off x="8843650" y="1202450"/>
            <a:ext cx="13773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Homeland Security B.Tech</a:t>
            </a:r>
            <a:endParaRPr sz="1800">
              <a:solidFill>
                <a:schemeClr val="lt1"/>
              </a:solidFill>
              <a:latin typeface="Merriweather"/>
              <a:ea typeface="Merriweather"/>
              <a:cs typeface="Merriweather"/>
              <a:sym typeface="Merriweather"/>
            </a:endParaRPr>
          </a:p>
        </p:txBody>
      </p:sp>
      <p:sp>
        <p:nvSpPr>
          <p:cNvPr id="180" name="Google Shape;180;p21"/>
          <p:cNvSpPr txBox="1"/>
          <p:nvPr/>
        </p:nvSpPr>
        <p:spPr>
          <a:xfrm>
            <a:off x="6671750" y="5027725"/>
            <a:ext cx="13773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Criminal Justice AAS</a:t>
            </a:r>
            <a:endParaRPr sz="1800">
              <a:solidFill>
                <a:schemeClr val="lt1"/>
              </a:solidFill>
              <a:latin typeface="Merriweather"/>
              <a:ea typeface="Merriweather"/>
              <a:cs typeface="Merriweather"/>
              <a:sym typeface="Merriweather"/>
            </a:endParaRPr>
          </a:p>
        </p:txBody>
      </p:sp>
      <p:sp>
        <p:nvSpPr>
          <p:cNvPr id="181" name="Google Shape;181;p21"/>
          <p:cNvSpPr txBox="1"/>
          <p:nvPr/>
        </p:nvSpPr>
        <p:spPr>
          <a:xfrm>
            <a:off x="4618050" y="1752300"/>
            <a:ext cx="13773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500+ Students</a:t>
            </a:r>
            <a:endParaRPr sz="1800">
              <a:solidFill>
                <a:schemeClr val="lt1"/>
              </a:solidFill>
              <a:latin typeface="Merriweather"/>
              <a:ea typeface="Merriweather"/>
              <a:cs typeface="Merriweather"/>
              <a:sym typeface="Merriweather"/>
            </a:endParaRPr>
          </a:p>
        </p:txBody>
      </p:sp>
      <p:sp>
        <p:nvSpPr>
          <p:cNvPr id="182" name="Google Shape;182;p21"/>
          <p:cNvSpPr txBox="1"/>
          <p:nvPr/>
        </p:nvSpPr>
        <p:spPr>
          <a:xfrm>
            <a:off x="4767200" y="3587875"/>
            <a:ext cx="13773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erriweather"/>
                <a:ea typeface="Merriweather"/>
                <a:cs typeface="Merriweather"/>
                <a:sym typeface="Merriweather"/>
              </a:rPr>
              <a:t>9 FT </a:t>
            </a:r>
            <a:endParaRPr>
              <a:solidFill>
                <a:schemeClr val="lt1"/>
              </a:solidFill>
              <a:latin typeface="Merriweather"/>
              <a:ea typeface="Merriweather"/>
              <a:cs typeface="Merriweather"/>
              <a:sym typeface="Merriweather"/>
            </a:endParaRPr>
          </a:p>
          <a:p>
            <a:pPr marL="0" lvl="0" indent="0" algn="l" rtl="0">
              <a:spcBef>
                <a:spcPts val="0"/>
              </a:spcBef>
              <a:spcAft>
                <a:spcPts val="0"/>
              </a:spcAft>
              <a:buNone/>
            </a:pPr>
            <a:r>
              <a:rPr lang="en-US">
                <a:solidFill>
                  <a:schemeClr val="lt1"/>
                </a:solidFill>
                <a:latin typeface="Merriweather"/>
                <a:ea typeface="Merriweather"/>
                <a:cs typeface="Merriweather"/>
                <a:sym typeface="Merriweather"/>
              </a:rPr>
              <a:t>Faculty</a:t>
            </a:r>
            <a:endParaRPr>
              <a:solidFill>
                <a:schemeClr val="lt1"/>
              </a:solidFill>
              <a:latin typeface="Merriweather"/>
              <a:ea typeface="Merriweather"/>
              <a:cs typeface="Merriweather"/>
              <a:sym typeface="Merriweather"/>
            </a:endParaRPr>
          </a:p>
        </p:txBody>
      </p:sp>
      <p:sp>
        <p:nvSpPr>
          <p:cNvPr id="183" name="Google Shape;183;p21"/>
          <p:cNvSpPr txBox="1"/>
          <p:nvPr/>
        </p:nvSpPr>
        <p:spPr>
          <a:xfrm>
            <a:off x="5839150" y="1987413"/>
            <a:ext cx="3312300" cy="178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lt1"/>
                </a:solidFill>
                <a:latin typeface="Merriweather"/>
                <a:ea typeface="Merriweather"/>
                <a:cs typeface="Merriweather"/>
                <a:sym typeface="Merriweather"/>
              </a:rPr>
              <a:t>Criminal Justice Department</a:t>
            </a:r>
            <a:endParaRPr sz="3600">
              <a:solidFill>
                <a:schemeClr val="lt1"/>
              </a:solidFill>
              <a:latin typeface="Merriweather"/>
              <a:ea typeface="Merriweather"/>
              <a:cs typeface="Merriweather"/>
              <a:sym typeface="Merriweather"/>
            </a:endParaRPr>
          </a:p>
        </p:txBody>
      </p:sp>
      <p:sp>
        <p:nvSpPr>
          <p:cNvPr id="184" name="Google Shape;184;p21"/>
          <p:cNvSpPr/>
          <p:nvPr/>
        </p:nvSpPr>
        <p:spPr>
          <a:xfrm>
            <a:off x="6077300" y="1259800"/>
            <a:ext cx="213000" cy="213000"/>
          </a:xfrm>
          <a:prstGeom prst="ellipse">
            <a:avLst/>
          </a:prstGeom>
          <a:solidFill>
            <a:schemeClr val="lt2"/>
          </a:solidFill>
          <a:ln w="9525" cap="flat" cmpd="sng">
            <a:solidFill>
              <a:schemeClr val="dk2"/>
            </a:solidFill>
            <a:prstDash val="solid"/>
            <a:round/>
            <a:headEnd type="none" w="sm" len="sm"/>
            <a:tailEnd type="none" w="sm" len="sm"/>
          </a:ln>
          <a:effectLst>
            <a:outerShdw blurRad="1428750" dist="19050" dir="5400000" algn="bl" rotWithShape="0">
              <a:srgbClr val="EFEFEF">
                <a:alpha val="50000"/>
              </a:srgbClr>
            </a:outerShdw>
            <a:reflection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6458750" y="1202450"/>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6836450" y="855975"/>
            <a:ext cx="213000" cy="213000"/>
          </a:xfrm>
          <a:prstGeom prst="ellipse">
            <a:avLst/>
          </a:prstGeom>
          <a:solidFill>
            <a:schemeClr val="lt2"/>
          </a:solidFill>
          <a:ln w="9525" cap="flat" cmpd="sng">
            <a:solidFill>
              <a:schemeClr val="dk2"/>
            </a:solidFill>
            <a:prstDash val="solid"/>
            <a:round/>
            <a:headEnd type="none" w="sm" len="sm"/>
            <a:tailEnd type="none" w="sm" len="sm"/>
          </a:ln>
          <a:effectLst>
            <a:outerShdw blurRad="1428750" dist="19050" dir="5400000" algn="bl" rotWithShape="0">
              <a:srgbClr val="000000">
                <a:alpha val="50000"/>
              </a:srgbClr>
            </a:outerShdw>
            <a:reflection stA="0" endPos="30000" dist="13335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6144500" y="4436075"/>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6144500" y="5027725"/>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8518500" y="949875"/>
            <a:ext cx="213000" cy="21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75450" y="27227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The Problem(s)</a:t>
            </a:r>
            <a:endParaRPr sz="4800">
              <a:latin typeface="Merriweather"/>
              <a:ea typeface="Merriweather"/>
              <a:cs typeface="Merriweather"/>
              <a:sym typeface="Merriweather"/>
            </a:endParaRPr>
          </a:p>
        </p:txBody>
      </p:sp>
      <p:sp>
        <p:nvSpPr>
          <p:cNvPr id="195" name="Google Shape;195;p22"/>
          <p:cNvSpPr txBox="1">
            <a:spLocks noGrp="1"/>
          </p:cNvSpPr>
          <p:nvPr>
            <p:ph type="body" idx="1"/>
          </p:nvPr>
        </p:nvSpPr>
        <p:spPr>
          <a:xfrm>
            <a:off x="75450" y="1997350"/>
            <a:ext cx="10233900" cy="43512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03200" algn="l" rtl="0">
              <a:lnSpc>
                <a:spcPct val="90000"/>
              </a:lnSpc>
              <a:spcBef>
                <a:spcPts val="1000"/>
              </a:spcBef>
              <a:spcAft>
                <a:spcPts val="0"/>
              </a:spcAft>
              <a:buClr>
                <a:srgbClr val="EDEDED"/>
              </a:buClr>
              <a:buSzPts val="2400"/>
              <a:buFont typeface="Merriweather"/>
              <a:buChar char="•"/>
            </a:pPr>
            <a:r>
              <a:rPr lang="en-US" sz="2400">
                <a:latin typeface="Merriweather"/>
                <a:ea typeface="Merriweather"/>
                <a:cs typeface="Merriweather"/>
                <a:sym typeface="Merriweather"/>
              </a:rPr>
              <a:t>Lack of Awareness re: Requirements,</a:t>
            </a:r>
            <a:endParaRPr sz="2400">
              <a:latin typeface="Merriweather"/>
              <a:ea typeface="Merriweather"/>
              <a:cs typeface="Merriweather"/>
              <a:sym typeface="Merriweather"/>
            </a:endParaRPr>
          </a:p>
          <a:p>
            <a:pPr marL="228600" marR="0" lvl="0" indent="0" algn="l" rtl="0">
              <a:lnSpc>
                <a:spcPct val="90000"/>
              </a:lnSpc>
              <a:spcBef>
                <a:spcPts val="1000"/>
              </a:spcBef>
              <a:spcAft>
                <a:spcPts val="0"/>
              </a:spcAft>
              <a:buNone/>
            </a:pPr>
            <a:r>
              <a:rPr lang="en-US" sz="2400">
                <a:latin typeface="Merriweather"/>
                <a:ea typeface="Merriweather"/>
                <a:cs typeface="Merriweather"/>
                <a:sym typeface="Merriweather"/>
              </a:rPr>
              <a:t>Expectations, Procedures</a:t>
            </a:r>
            <a:endParaRPr sz="2400">
              <a:latin typeface="Merriweather"/>
              <a:ea typeface="Merriweather"/>
              <a:cs typeface="Merriweather"/>
              <a:sym typeface="Merriweather"/>
            </a:endParaRPr>
          </a:p>
          <a:p>
            <a:pPr marL="228600" marR="0" lvl="0" indent="-203200" algn="l" rtl="0">
              <a:lnSpc>
                <a:spcPct val="90000"/>
              </a:lnSpc>
              <a:spcBef>
                <a:spcPts val="1000"/>
              </a:spcBef>
              <a:spcAft>
                <a:spcPts val="0"/>
              </a:spcAft>
              <a:buClr>
                <a:srgbClr val="EDEDED"/>
              </a:buClr>
              <a:buSzPts val="2400"/>
              <a:buFont typeface="Merriweather"/>
              <a:buChar char="•"/>
            </a:pPr>
            <a:r>
              <a:rPr lang="en-US" sz="2400">
                <a:latin typeface="Merriweather"/>
                <a:ea typeface="Merriweather"/>
                <a:cs typeface="Merriweather"/>
                <a:sym typeface="Merriweather"/>
              </a:rPr>
              <a:t>Low (or No) Participation</a:t>
            </a:r>
            <a:endParaRPr sz="2400">
              <a:latin typeface="Merriweather"/>
              <a:ea typeface="Merriweather"/>
              <a:cs typeface="Merriweather"/>
              <a:sym typeface="Merriweather"/>
            </a:endParaRPr>
          </a:p>
          <a:p>
            <a:pPr marL="228600" marR="0" lvl="0" indent="-203200" algn="l" rtl="0">
              <a:lnSpc>
                <a:spcPct val="90000"/>
              </a:lnSpc>
              <a:spcBef>
                <a:spcPts val="1000"/>
              </a:spcBef>
              <a:spcAft>
                <a:spcPts val="0"/>
              </a:spcAft>
              <a:buClr>
                <a:srgbClr val="EDEDED"/>
              </a:buClr>
              <a:buSzPts val="2400"/>
              <a:buFont typeface="Merriweather"/>
              <a:buChar char="•"/>
            </a:pPr>
            <a:r>
              <a:rPr lang="en-US" sz="2400">
                <a:latin typeface="Merriweather"/>
                <a:ea typeface="Merriweather"/>
                <a:cs typeface="Merriweather"/>
                <a:sym typeface="Merriweather"/>
              </a:rPr>
              <a:t>Missed Deadlines</a:t>
            </a:r>
            <a:endParaRPr sz="2400">
              <a:latin typeface="Merriweather"/>
              <a:ea typeface="Merriweather"/>
              <a:cs typeface="Merriweather"/>
              <a:sym typeface="Merriweather"/>
            </a:endParaRPr>
          </a:p>
          <a:p>
            <a:pPr marL="228600" marR="0" lvl="0" indent="-203200" algn="l" rtl="0">
              <a:lnSpc>
                <a:spcPct val="90000"/>
              </a:lnSpc>
              <a:spcBef>
                <a:spcPts val="1000"/>
              </a:spcBef>
              <a:spcAft>
                <a:spcPts val="0"/>
              </a:spcAft>
              <a:buClr>
                <a:srgbClr val="EDEDED"/>
              </a:buClr>
              <a:buSzPts val="2400"/>
              <a:buFont typeface="Merriweather"/>
              <a:buChar char="•"/>
            </a:pPr>
            <a:r>
              <a:rPr lang="en-US" sz="2400">
                <a:latin typeface="Merriweather"/>
                <a:ea typeface="Merriweather"/>
                <a:cs typeface="Merriweather"/>
                <a:sym typeface="Merriweather"/>
              </a:rPr>
              <a:t>No Advising</a:t>
            </a:r>
            <a:endParaRPr sz="2400">
              <a:latin typeface="Merriweather"/>
              <a:ea typeface="Merriweather"/>
              <a:cs typeface="Merriweather"/>
              <a:sym typeface="Merriweather"/>
            </a:endParaRPr>
          </a:p>
          <a:p>
            <a:pPr marL="228600" marR="0" lvl="0" indent="-203200" algn="l" rtl="0">
              <a:lnSpc>
                <a:spcPct val="90000"/>
              </a:lnSpc>
              <a:spcBef>
                <a:spcPts val="1000"/>
              </a:spcBef>
              <a:spcAft>
                <a:spcPts val="0"/>
              </a:spcAft>
              <a:buClr>
                <a:srgbClr val="EDEDED"/>
              </a:buClr>
              <a:buSzPts val="2400"/>
              <a:buFont typeface="Merriweather"/>
              <a:buChar char="•"/>
            </a:pPr>
            <a:r>
              <a:rPr lang="en-US" sz="2400">
                <a:latin typeface="Merriweather"/>
                <a:ea typeface="Merriweather"/>
                <a:cs typeface="Merriweather"/>
                <a:sym typeface="Merriweather"/>
              </a:rPr>
              <a:t>….or Late Advising</a:t>
            </a:r>
            <a:endParaRPr sz="2400">
              <a:latin typeface="Merriweather"/>
              <a:ea typeface="Merriweather"/>
              <a:cs typeface="Merriweather"/>
              <a:sym typeface="Merriweather"/>
            </a:endParaRPr>
          </a:p>
          <a:p>
            <a:pPr marL="228600" marR="0" lvl="0" indent="-203200" algn="l" rtl="0">
              <a:lnSpc>
                <a:spcPct val="90000"/>
              </a:lnSpc>
              <a:spcBef>
                <a:spcPts val="1000"/>
              </a:spcBef>
              <a:spcAft>
                <a:spcPts val="0"/>
              </a:spcAft>
              <a:buClr>
                <a:srgbClr val="EDEDED"/>
              </a:buClr>
              <a:buSzPts val="2400"/>
              <a:buFont typeface="Merriweather"/>
              <a:buChar char="•"/>
            </a:pPr>
            <a:r>
              <a:rPr lang="en-US" sz="2400">
                <a:latin typeface="Merriweather"/>
                <a:ea typeface="Merriweather"/>
                <a:cs typeface="Merriweather"/>
                <a:sym typeface="Merriweather"/>
              </a:rPr>
              <a:t>Closed out of Classes</a:t>
            </a:r>
            <a:endParaRPr sz="2400">
              <a:latin typeface="Merriweather"/>
              <a:ea typeface="Merriweather"/>
              <a:cs typeface="Merriweather"/>
              <a:sym typeface="Merriweather"/>
            </a:endParaRPr>
          </a:p>
          <a:p>
            <a:pPr marL="228600" marR="0" lvl="0" indent="-228600" algn="l" rtl="0">
              <a:lnSpc>
                <a:spcPct val="90000"/>
              </a:lnSpc>
              <a:spcBef>
                <a:spcPts val="1000"/>
              </a:spcBef>
              <a:spcAft>
                <a:spcPts val="0"/>
              </a:spcAft>
              <a:buClr>
                <a:srgbClr val="EDEDED"/>
              </a:buClr>
              <a:buFont typeface="Arial"/>
              <a:buNone/>
            </a:pPr>
            <a:endParaRPr sz="2800" b="0" i="0" u="none" strike="noStrike" cap="none">
              <a:solidFill>
                <a:srgbClr val="EDEDED"/>
              </a:solidFill>
              <a:latin typeface="Calibri"/>
              <a:ea typeface="Calibri"/>
              <a:cs typeface="Calibri"/>
              <a:sym typeface="Calibri"/>
            </a:endParaRPr>
          </a:p>
        </p:txBody>
      </p:sp>
      <p:sp>
        <p:nvSpPr>
          <p:cNvPr id="196" name="Google Shape;196;p22"/>
          <p:cNvSpPr/>
          <p:nvPr/>
        </p:nvSpPr>
        <p:spPr>
          <a:xfrm>
            <a:off x="7563500" y="3813971"/>
            <a:ext cx="2864400" cy="2723400"/>
          </a:xfrm>
          <a:prstGeom prst="smileyFace">
            <a:avLst>
              <a:gd name="adj" fmla="val -4653"/>
            </a:avLst>
          </a:prstGeom>
          <a:solidFill>
            <a:srgbClr val="FFF2CC"/>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2"/>
          <p:cNvSpPr/>
          <p:nvPr/>
        </p:nvSpPr>
        <p:spPr>
          <a:xfrm>
            <a:off x="7405225" y="324574"/>
            <a:ext cx="2988900" cy="2155680"/>
          </a:xfrm>
          <a:prstGeom prst="cloud">
            <a:avLst/>
          </a:prstGeom>
          <a:solidFill>
            <a:srgbClr val="D9D9D9"/>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2"/>
          <p:cNvSpPr/>
          <p:nvPr/>
        </p:nvSpPr>
        <p:spPr>
          <a:xfrm>
            <a:off x="9635075" y="1685887"/>
            <a:ext cx="2441772" cy="2416176"/>
          </a:xfrm>
          <a:prstGeom prst="cloud">
            <a:avLst/>
          </a:prstGeom>
          <a:solidFill>
            <a:srgbClr val="D9D9D9"/>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2"/>
          <p:cNvSpPr/>
          <p:nvPr/>
        </p:nvSpPr>
        <p:spPr>
          <a:xfrm>
            <a:off x="4882787" y="272275"/>
            <a:ext cx="2308175" cy="1959444"/>
          </a:xfrm>
          <a:prstGeom prst="cloud">
            <a:avLst/>
          </a:prstGeom>
          <a:solidFill>
            <a:srgbClr val="D9D9D9"/>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2"/>
          <p:cNvSpPr/>
          <p:nvPr/>
        </p:nvSpPr>
        <p:spPr>
          <a:xfrm>
            <a:off x="7529700" y="2480225"/>
            <a:ext cx="338700" cy="2655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2"/>
          <p:cNvSpPr/>
          <p:nvPr/>
        </p:nvSpPr>
        <p:spPr>
          <a:xfrm>
            <a:off x="7732525" y="2911862"/>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2"/>
          <p:cNvSpPr/>
          <p:nvPr/>
        </p:nvSpPr>
        <p:spPr>
          <a:xfrm>
            <a:off x="8001150" y="3681100"/>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2"/>
          <p:cNvSpPr/>
          <p:nvPr/>
        </p:nvSpPr>
        <p:spPr>
          <a:xfrm>
            <a:off x="8409750" y="2480225"/>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2"/>
          <p:cNvSpPr/>
          <p:nvPr/>
        </p:nvSpPr>
        <p:spPr>
          <a:xfrm>
            <a:off x="8592437" y="2984100"/>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2"/>
          <p:cNvSpPr/>
          <p:nvPr/>
        </p:nvSpPr>
        <p:spPr>
          <a:xfrm>
            <a:off x="8707425" y="3292600"/>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2"/>
          <p:cNvSpPr/>
          <p:nvPr/>
        </p:nvSpPr>
        <p:spPr>
          <a:xfrm>
            <a:off x="10422994" y="4580594"/>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2"/>
          <p:cNvSpPr/>
          <p:nvPr/>
        </p:nvSpPr>
        <p:spPr>
          <a:xfrm>
            <a:off x="10732068" y="4425100"/>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2"/>
          <p:cNvSpPr/>
          <p:nvPr/>
        </p:nvSpPr>
        <p:spPr>
          <a:xfrm>
            <a:off x="10999024" y="4208428"/>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2"/>
          <p:cNvSpPr/>
          <p:nvPr/>
        </p:nvSpPr>
        <p:spPr>
          <a:xfrm>
            <a:off x="7190975" y="2098825"/>
            <a:ext cx="338700" cy="2655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2"/>
          <p:cNvSpPr/>
          <p:nvPr/>
        </p:nvSpPr>
        <p:spPr>
          <a:xfrm>
            <a:off x="7864600" y="3256487"/>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2"/>
          <p:cNvSpPr/>
          <p:nvPr/>
        </p:nvSpPr>
        <p:spPr>
          <a:xfrm rot="384947">
            <a:off x="6594916" y="2020007"/>
            <a:ext cx="426873" cy="377411"/>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2"/>
          <p:cNvSpPr txBox="1"/>
          <p:nvPr/>
        </p:nvSpPr>
        <p:spPr>
          <a:xfrm>
            <a:off x="5201878" y="370975"/>
            <a:ext cx="2086800" cy="11283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Permanent Marker"/>
              <a:buNone/>
            </a:pPr>
            <a:r>
              <a:rPr lang="en-US" sz="2400">
                <a:solidFill>
                  <a:schemeClr val="dk1"/>
                </a:solidFill>
                <a:latin typeface="Permanent Marker"/>
                <a:ea typeface="Permanent Marker"/>
                <a:cs typeface="Permanent Marker"/>
                <a:sym typeface="Permanent Marker"/>
              </a:rPr>
              <a:t>Why don’t students know about CJ clubs?</a:t>
            </a:r>
            <a:endParaRPr sz="2400"/>
          </a:p>
        </p:txBody>
      </p:sp>
      <p:sp>
        <p:nvSpPr>
          <p:cNvPr id="213" name="Google Shape;213;p22"/>
          <p:cNvSpPr txBox="1"/>
          <p:nvPr/>
        </p:nvSpPr>
        <p:spPr>
          <a:xfrm>
            <a:off x="8001150" y="370975"/>
            <a:ext cx="2308200" cy="14136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Permanent Marker"/>
              <a:buNone/>
            </a:pPr>
            <a:r>
              <a:rPr lang="en-US" sz="2400">
                <a:latin typeface="Permanent Marker"/>
                <a:ea typeface="Permanent Marker"/>
                <a:cs typeface="Permanent Marker"/>
                <a:sym typeface="Permanent Marker"/>
              </a:rPr>
              <a:t>Why do my students always say, “I didn’t know”...?</a:t>
            </a:r>
            <a:endParaRPr sz="2400"/>
          </a:p>
        </p:txBody>
      </p:sp>
      <p:sp>
        <p:nvSpPr>
          <p:cNvPr id="214" name="Google Shape;214;p22"/>
          <p:cNvSpPr/>
          <p:nvPr/>
        </p:nvSpPr>
        <p:spPr>
          <a:xfrm>
            <a:off x="4942775" y="2438937"/>
            <a:ext cx="2789747" cy="2416176"/>
          </a:xfrm>
          <a:prstGeom prst="cloud">
            <a:avLst/>
          </a:prstGeom>
          <a:solidFill>
            <a:srgbClr val="D9D9D9"/>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2"/>
          <p:cNvSpPr/>
          <p:nvPr/>
        </p:nvSpPr>
        <p:spPr>
          <a:xfrm>
            <a:off x="5954000" y="4830050"/>
            <a:ext cx="338700" cy="2655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2"/>
          <p:cNvSpPr/>
          <p:nvPr/>
        </p:nvSpPr>
        <p:spPr>
          <a:xfrm>
            <a:off x="6594500" y="5062350"/>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2"/>
          <p:cNvSpPr/>
          <p:nvPr/>
        </p:nvSpPr>
        <p:spPr>
          <a:xfrm>
            <a:off x="7079000" y="5118075"/>
            <a:ext cx="182700" cy="132900"/>
          </a:xfrm>
          <a:prstGeom prst="ellipse">
            <a:avLst/>
          </a:prstGeom>
          <a:solidFill>
            <a:schemeClr val="lt2"/>
          </a:solidFill>
          <a:ln w="9525" cap="flat"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2"/>
          <p:cNvSpPr txBox="1"/>
          <p:nvPr/>
        </p:nvSpPr>
        <p:spPr>
          <a:xfrm>
            <a:off x="5201875" y="2602850"/>
            <a:ext cx="2441700" cy="16728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Permanent Marker"/>
              <a:buNone/>
            </a:pPr>
            <a:r>
              <a:rPr lang="en-US" sz="2400">
                <a:latin typeface="Permanent Marker"/>
                <a:ea typeface="Permanent Marker"/>
                <a:cs typeface="Permanent Marker"/>
                <a:sym typeface="Permanent Marker"/>
              </a:rPr>
              <a:t>Why aren’t my students signing up for advising appointments?</a:t>
            </a:r>
            <a:endParaRPr sz="2400"/>
          </a:p>
        </p:txBody>
      </p:sp>
      <p:sp>
        <p:nvSpPr>
          <p:cNvPr id="219" name="Google Shape;219;p22"/>
          <p:cNvSpPr txBox="1"/>
          <p:nvPr/>
        </p:nvSpPr>
        <p:spPr>
          <a:xfrm>
            <a:off x="9865025" y="1870175"/>
            <a:ext cx="2211900" cy="14136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Permanent Marker"/>
              <a:buNone/>
            </a:pPr>
            <a:r>
              <a:rPr lang="en-US" sz="2200">
                <a:solidFill>
                  <a:schemeClr val="dk1"/>
                </a:solidFill>
                <a:latin typeface="Permanent Marker"/>
                <a:ea typeface="Permanent Marker"/>
                <a:cs typeface="Permanent Marker"/>
                <a:sym typeface="Permanent Marker"/>
              </a:rPr>
              <a:t>Why Did we only get 3 applications for the CJ SCholarship?</a:t>
            </a:r>
            <a:endParaRPr sz="220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5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gtEl>
                                        <p:attrNameLst>
                                          <p:attrName>style.visibility</p:attrName>
                                        </p:attrNameLst>
                                      </p:cBhvr>
                                      <p:to>
                                        <p:strVal val="visible"/>
                                      </p:to>
                                    </p:set>
                                    <p:animEffect transition="in" filter="fade">
                                      <p:cBhvr>
                                        <p:cTn id="22"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297425" y="27227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The Problem(s)</a:t>
            </a:r>
            <a:endParaRPr sz="4800">
              <a:latin typeface="Merriweather"/>
              <a:ea typeface="Merriweather"/>
              <a:cs typeface="Merriweather"/>
              <a:sym typeface="Merriweather"/>
            </a:endParaRPr>
          </a:p>
        </p:txBody>
      </p:sp>
      <p:sp>
        <p:nvSpPr>
          <p:cNvPr id="225" name="Google Shape;225;p23"/>
          <p:cNvSpPr txBox="1"/>
          <p:nvPr/>
        </p:nvSpPr>
        <p:spPr>
          <a:xfrm>
            <a:off x="1247100" y="1728375"/>
            <a:ext cx="10651800" cy="48696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All of the aforementioned “problems” equal one very concerning issue:  RETENTION</a:t>
            </a:r>
            <a:endParaRPr sz="2800">
              <a:solidFill>
                <a:schemeClr val="lt1"/>
              </a:solidFill>
              <a:latin typeface="Merriweather"/>
              <a:ea typeface="Merriweather"/>
              <a:cs typeface="Merriweather"/>
              <a:sym typeface="Merriweather"/>
            </a:endParaRPr>
          </a:p>
          <a:p>
            <a:pPr marL="0" lvl="0" indent="0" algn="l" rtl="0">
              <a:spcBef>
                <a:spcPts val="0"/>
              </a:spcBef>
              <a:spcAft>
                <a:spcPts val="0"/>
              </a:spcAft>
              <a:buNone/>
            </a:pPr>
            <a:endParaRPr sz="2800">
              <a:solidFill>
                <a:schemeClr val="lt1"/>
              </a:solidFill>
              <a:latin typeface="Merriweather"/>
              <a:ea typeface="Merriweather"/>
              <a:cs typeface="Merriweather"/>
              <a:sym typeface="Merriweather"/>
            </a:endParaRPr>
          </a:p>
          <a:p>
            <a:pPr marL="457200" lvl="0" indent="-406400" algn="l" rtl="0">
              <a:spcBef>
                <a:spcPts val="0"/>
              </a:spcBef>
              <a:spcAft>
                <a:spcPts val="0"/>
              </a:spcAft>
              <a:buClr>
                <a:schemeClr val="lt1"/>
              </a:buClr>
              <a:buSzPts val="2800"/>
              <a:buFont typeface="Merriweather"/>
              <a:buChar char="●"/>
            </a:pPr>
            <a:r>
              <a:rPr lang="en-US" sz="2800">
                <a:solidFill>
                  <a:schemeClr val="lt1"/>
                </a:solidFill>
                <a:latin typeface="Merriweather"/>
                <a:ea typeface="Merriweather"/>
                <a:cs typeface="Merriweather"/>
                <a:sym typeface="Merriweather"/>
              </a:rPr>
              <a:t>Retention remains a topic priority at colleges, yet institution initiatives aimed at improving student retention continue to be plagued by significant communication barriers.</a:t>
            </a:r>
            <a:endParaRPr sz="2800">
              <a:solidFill>
                <a:schemeClr val="lt1"/>
              </a:solidFill>
              <a:latin typeface="Merriweather"/>
              <a:ea typeface="Merriweather"/>
              <a:cs typeface="Merriweather"/>
              <a:sym typeface="Merriweathe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The Concept</a:t>
            </a:r>
            <a:endParaRPr sz="4800">
              <a:latin typeface="Merriweather"/>
              <a:ea typeface="Merriweather"/>
              <a:cs typeface="Merriweather"/>
              <a:sym typeface="Merriweather"/>
            </a:endParaRPr>
          </a:p>
        </p:txBody>
      </p:sp>
      <p:sp>
        <p:nvSpPr>
          <p:cNvPr id="231" name="Google Shape;231;p24"/>
          <p:cNvSpPr txBox="1">
            <a:spLocks noGrp="1"/>
          </p:cNvSpPr>
          <p:nvPr>
            <p:ph type="body" idx="1"/>
          </p:nvPr>
        </p:nvSpPr>
        <p:spPr>
          <a:xfrm>
            <a:off x="256650" y="1504025"/>
            <a:ext cx="11678700" cy="4872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EDEDED"/>
              </a:buClr>
              <a:buSzPts val="2800"/>
              <a:buFont typeface="Merriweather"/>
              <a:buChar char="•"/>
            </a:pPr>
            <a:r>
              <a:rPr lang="en-US">
                <a:latin typeface="Merriweather"/>
                <a:ea typeface="Merriweather"/>
                <a:cs typeface="Merriweather"/>
                <a:sym typeface="Merriweather"/>
              </a:rPr>
              <a:t>How to tackle the issue of retention when the “problems” seem to be communication-based?</a:t>
            </a:r>
            <a:endParaRPr>
              <a:latin typeface="Merriweather"/>
              <a:ea typeface="Merriweather"/>
              <a:cs typeface="Merriweather"/>
              <a:sym typeface="Merriweather"/>
            </a:endParaRPr>
          </a:p>
          <a:p>
            <a:pPr marL="0" marR="0" lvl="0" indent="0" algn="l" rtl="0">
              <a:lnSpc>
                <a:spcPct val="90000"/>
              </a:lnSpc>
              <a:spcBef>
                <a:spcPts val="0"/>
              </a:spcBef>
              <a:spcAft>
                <a:spcPts val="0"/>
              </a:spcAft>
              <a:buNone/>
            </a:pPr>
            <a:endParaRPr>
              <a:latin typeface="Merriweather"/>
              <a:ea typeface="Merriweather"/>
              <a:cs typeface="Merriweather"/>
              <a:sym typeface="Merriweather"/>
            </a:endParaRPr>
          </a:p>
          <a:p>
            <a:pPr marL="228600" marR="0" lvl="0" indent="-228600" algn="l" rtl="0">
              <a:lnSpc>
                <a:spcPct val="90000"/>
              </a:lnSpc>
              <a:spcBef>
                <a:spcPts val="0"/>
              </a:spcBef>
              <a:spcAft>
                <a:spcPts val="0"/>
              </a:spcAft>
              <a:buClr>
                <a:srgbClr val="EDEDED"/>
              </a:buClr>
              <a:buSzPts val="2800"/>
              <a:buFont typeface="Merriweather"/>
              <a:buChar char="•"/>
            </a:pPr>
            <a:r>
              <a:rPr lang="en-US" sz="2800" i="0" u="sng" strike="noStrike" cap="none">
                <a:solidFill>
                  <a:srgbClr val="EDEDED"/>
                </a:solidFill>
                <a:latin typeface="Merriweather"/>
                <a:ea typeface="Merriweather"/>
                <a:cs typeface="Merriweather"/>
                <a:sym typeface="Merriweather"/>
              </a:rPr>
              <a:t>Relationship </a:t>
            </a:r>
            <a:r>
              <a:rPr lang="en-US" u="sng">
                <a:latin typeface="Merriweather"/>
                <a:ea typeface="Merriweather"/>
                <a:cs typeface="Merriweather"/>
                <a:sym typeface="Merriweather"/>
              </a:rPr>
              <a:t>Building </a:t>
            </a:r>
            <a:endParaRPr sz="2400" i="0" u="sng" strike="noStrike" cap="none">
              <a:solidFill>
                <a:srgbClr val="EDEDED"/>
              </a:solidFill>
              <a:latin typeface="Merriweather"/>
              <a:ea typeface="Merriweather"/>
              <a:cs typeface="Merriweather"/>
              <a:sym typeface="Merriweather"/>
            </a:endParaRPr>
          </a:p>
          <a:p>
            <a:pPr marL="1600200" marR="0" lvl="3" indent="-152400" algn="l" rtl="0">
              <a:lnSpc>
                <a:spcPct val="90000"/>
              </a:lnSpc>
              <a:spcBef>
                <a:spcPts val="0"/>
              </a:spcBef>
              <a:spcAft>
                <a:spcPts val="0"/>
              </a:spcAft>
              <a:buSzPts val="2400"/>
              <a:buFont typeface="Merriweather"/>
              <a:buChar char="•"/>
            </a:pPr>
            <a:r>
              <a:rPr lang="en-US" sz="2400">
                <a:latin typeface="Merriweather"/>
                <a:ea typeface="Merriweather"/>
                <a:cs typeface="Merriweather"/>
                <a:sym typeface="Merriweather"/>
              </a:rPr>
              <a:t>Perceived Quality</a:t>
            </a:r>
            <a:endParaRPr sz="2400">
              <a:latin typeface="Merriweather"/>
              <a:ea typeface="Merriweather"/>
              <a:cs typeface="Merriweather"/>
              <a:sym typeface="Merriweather"/>
            </a:endParaRPr>
          </a:p>
          <a:p>
            <a:pPr marL="1600200" marR="0" lvl="3" indent="-152400" algn="l" rtl="0">
              <a:lnSpc>
                <a:spcPct val="90000"/>
              </a:lnSpc>
              <a:spcBef>
                <a:spcPts val="0"/>
              </a:spcBef>
              <a:spcAft>
                <a:spcPts val="0"/>
              </a:spcAft>
              <a:buSzPts val="2400"/>
              <a:buFont typeface="Merriweather"/>
              <a:buChar char="•"/>
            </a:pPr>
            <a:r>
              <a:rPr lang="en-US" sz="2400">
                <a:latin typeface="Merriweather"/>
                <a:ea typeface="Merriweather"/>
                <a:cs typeface="Merriweather"/>
                <a:sym typeface="Merriweather"/>
              </a:rPr>
              <a:t>Student Satisfaction</a:t>
            </a:r>
            <a:endParaRPr sz="2400">
              <a:latin typeface="Merriweather"/>
              <a:ea typeface="Merriweather"/>
              <a:cs typeface="Merriweather"/>
              <a:sym typeface="Merriweather"/>
            </a:endParaRPr>
          </a:p>
          <a:p>
            <a:pPr marL="1600200" marR="0" lvl="3" indent="-152400" algn="l" rtl="0">
              <a:lnSpc>
                <a:spcPct val="90000"/>
              </a:lnSpc>
              <a:spcBef>
                <a:spcPts val="0"/>
              </a:spcBef>
              <a:spcAft>
                <a:spcPts val="0"/>
              </a:spcAft>
              <a:buSzPts val="2400"/>
              <a:buFont typeface="Merriweather"/>
              <a:buChar char="•"/>
            </a:pPr>
            <a:r>
              <a:rPr lang="en-US" sz="2400">
                <a:latin typeface="Merriweather"/>
                <a:ea typeface="Merriweather"/>
                <a:cs typeface="Merriweather"/>
                <a:sym typeface="Merriweather"/>
              </a:rPr>
              <a:t>Trust</a:t>
            </a:r>
            <a:endParaRPr sz="2400">
              <a:latin typeface="Merriweather"/>
              <a:ea typeface="Merriweather"/>
              <a:cs typeface="Merriweather"/>
              <a:sym typeface="Merriweather"/>
            </a:endParaRPr>
          </a:p>
          <a:p>
            <a:pPr marL="1600200" marR="0" lvl="3" indent="-152400" algn="l" rtl="0">
              <a:lnSpc>
                <a:spcPct val="90000"/>
              </a:lnSpc>
              <a:spcBef>
                <a:spcPts val="0"/>
              </a:spcBef>
              <a:spcAft>
                <a:spcPts val="0"/>
              </a:spcAft>
              <a:buSzPts val="2400"/>
              <a:buFont typeface="Merriweather"/>
              <a:buChar char="•"/>
            </a:pPr>
            <a:r>
              <a:rPr lang="en-US" sz="2400">
                <a:latin typeface="Merriweather"/>
                <a:ea typeface="Merriweather"/>
                <a:cs typeface="Merriweather"/>
                <a:sym typeface="Merriweather"/>
              </a:rPr>
              <a:t>Student “loyalty” = retention (Hennig-Thurau, Langer &amp; Hansen, 2001)</a:t>
            </a:r>
            <a:endParaRPr sz="2400">
              <a:latin typeface="Merriweather"/>
              <a:ea typeface="Merriweather"/>
              <a:cs typeface="Merriweather"/>
              <a:sym typeface="Merriweather"/>
            </a:endParaRPr>
          </a:p>
          <a:p>
            <a:pPr marL="228600" marR="0" lvl="0" indent="127000" algn="l" rtl="0">
              <a:lnSpc>
                <a:spcPct val="90000"/>
              </a:lnSpc>
              <a:spcBef>
                <a:spcPts val="0"/>
              </a:spcBef>
              <a:spcAft>
                <a:spcPts val="0"/>
              </a:spcAft>
              <a:buNone/>
            </a:pPr>
            <a:endParaRPr sz="2400">
              <a:latin typeface="Merriweather"/>
              <a:ea typeface="Merriweather"/>
              <a:cs typeface="Merriweather"/>
              <a:sym typeface="Merriweather"/>
            </a:endParaRPr>
          </a:p>
          <a:p>
            <a:pPr marL="0" lvl="0" indent="0" algn="l" rtl="0">
              <a:spcBef>
                <a:spcPts val="0"/>
              </a:spcBef>
              <a:spcAft>
                <a:spcPts val="0"/>
              </a:spcAft>
              <a:buNone/>
            </a:pPr>
            <a:endParaRPr sz="2400">
              <a:latin typeface="Merriweather"/>
              <a:ea typeface="Merriweather"/>
              <a:cs typeface="Merriweather"/>
              <a:sym typeface="Merriweathe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The Concept</a:t>
            </a:r>
            <a:endParaRPr sz="4800">
              <a:latin typeface="Merriweather"/>
              <a:ea typeface="Merriweather"/>
              <a:cs typeface="Merriweather"/>
              <a:sym typeface="Merriweather"/>
            </a:endParaRPr>
          </a:p>
        </p:txBody>
      </p:sp>
      <p:sp>
        <p:nvSpPr>
          <p:cNvPr id="237" name="Google Shape;237;p25"/>
          <p:cNvSpPr txBox="1">
            <a:spLocks noGrp="1"/>
          </p:cNvSpPr>
          <p:nvPr>
            <p:ph type="body" idx="1"/>
          </p:nvPr>
        </p:nvSpPr>
        <p:spPr>
          <a:xfrm>
            <a:off x="447300" y="1078050"/>
            <a:ext cx="11678700" cy="48723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None/>
            </a:pPr>
            <a:endParaRPr sz="2400">
              <a:latin typeface="Merriweather"/>
              <a:ea typeface="Merriweather"/>
              <a:cs typeface="Merriweather"/>
              <a:sym typeface="Merriweather"/>
            </a:endParaRPr>
          </a:p>
          <a:p>
            <a:pPr marL="228600" marR="0" lvl="0" indent="127000" algn="l" rtl="0">
              <a:lnSpc>
                <a:spcPct val="90000"/>
              </a:lnSpc>
              <a:spcBef>
                <a:spcPts val="0"/>
              </a:spcBef>
              <a:spcAft>
                <a:spcPts val="0"/>
              </a:spcAft>
              <a:buNone/>
            </a:pPr>
            <a:endParaRPr sz="2400">
              <a:latin typeface="Merriweather"/>
              <a:ea typeface="Merriweather"/>
              <a:cs typeface="Merriweather"/>
              <a:sym typeface="Merriweather"/>
            </a:endParaRPr>
          </a:p>
          <a:p>
            <a:pPr marL="228600" lvl="0" indent="-228600" algn="l" rtl="0">
              <a:spcBef>
                <a:spcPts val="0"/>
              </a:spcBef>
              <a:spcAft>
                <a:spcPts val="0"/>
              </a:spcAft>
              <a:buClr>
                <a:srgbClr val="EDEDED"/>
              </a:buClr>
              <a:buSzPts val="2800"/>
              <a:buFont typeface="Merriweather"/>
              <a:buChar char="•"/>
            </a:pPr>
            <a:r>
              <a:rPr lang="en-US" i="1">
                <a:latin typeface="Merriweather"/>
                <a:ea typeface="Merriweather"/>
                <a:cs typeface="Merriweather"/>
                <a:sym typeface="Merriweather"/>
              </a:rPr>
              <a:t>Relationship-Building</a:t>
            </a:r>
            <a:r>
              <a:rPr lang="en-US">
                <a:latin typeface="Merriweather"/>
                <a:ea typeface="Merriweather"/>
                <a:cs typeface="Merriweather"/>
                <a:sym typeface="Merriweather"/>
              </a:rPr>
              <a:t> - which improves perceptions of quality, satisfaction, trust, and loyalty --is often overlooked as a critical variable in student success….</a:t>
            </a:r>
            <a:r>
              <a:rPr lang="en-US" b="1" u="sng">
                <a:latin typeface="Merriweather"/>
                <a:ea typeface="Merriweather"/>
                <a:cs typeface="Merriweather"/>
                <a:sym typeface="Merriweather"/>
              </a:rPr>
              <a:t>yet</a:t>
            </a:r>
            <a:r>
              <a:rPr lang="en-US">
                <a:latin typeface="Merriweather"/>
                <a:ea typeface="Merriweather"/>
                <a:cs typeface="Merriweather"/>
                <a:sym typeface="Merriweather"/>
              </a:rPr>
              <a:t> satisfaction has a greater effect on students’ grades than obtaining grades has on student satisfaction (Kuh, Kinzie, Buckley, Bridges, &amp; Hayek, 2006).</a:t>
            </a:r>
            <a:endParaRPr>
              <a:latin typeface="Merriweather"/>
              <a:ea typeface="Merriweather"/>
              <a:cs typeface="Merriweather"/>
              <a:sym typeface="Merriweather"/>
            </a:endParaRPr>
          </a:p>
          <a:p>
            <a:pPr marL="228600" lvl="0" indent="0" algn="l" rtl="0">
              <a:spcBef>
                <a:spcPts val="0"/>
              </a:spcBef>
              <a:spcAft>
                <a:spcPts val="0"/>
              </a:spcAft>
              <a:buNone/>
            </a:pPr>
            <a:endParaRPr sz="2400">
              <a:latin typeface="Merriweather"/>
              <a:ea typeface="Merriweather"/>
              <a:cs typeface="Merriweather"/>
              <a:sym typeface="Merriweathe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327050" y="93800"/>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i="0" u="none" strike="noStrike" cap="none">
                <a:solidFill>
                  <a:srgbClr val="EDEDED"/>
                </a:solidFill>
                <a:latin typeface="Merriweather"/>
                <a:ea typeface="Merriweather"/>
                <a:cs typeface="Merriweather"/>
                <a:sym typeface="Merriweather"/>
              </a:rPr>
              <a:t>The </a:t>
            </a:r>
            <a:r>
              <a:rPr lang="en-US" sz="4800">
                <a:latin typeface="Merriweather"/>
                <a:ea typeface="Merriweather"/>
                <a:cs typeface="Merriweather"/>
                <a:sym typeface="Merriweather"/>
              </a:rPr>
              <a:t>Intervention</a:t>
            </a:r>
            <a:endParaRPr sz="4800">
              <a:latin typeface="Merriweather"/>
              <a:ea typeface="Merriweather"/>
              <a:cs typeface="Merriweather"/>
              <a:sym typeface="Merriweather"/>
            </a:endParaRPr>
          </a:p>
        </p:txBody>
      </p:sp>
      <p:pic>
        <p:nvPicPr>
          <p:cNvPr id="243" name="Google Shape;243;p26"/>
          <p:cNvPicPr preferRelativeResize="0"/>
          <p:nvPr/>
        </p:nvPicPr>
        <p:blipFill>
          <a:blip r:embed="rId3">
            <a:alphaModFix/>
          </a:blip>
          <a:stretch>
            <a:fillRect/>
          </a:stretch>
        </p:blipFill>
        <p:spPr>
          <a:xfrm>
            <a:off x="4016650" y="3579120"/>
            <a:ext cx="5698000" cy="2398475"/>
          </a:xfrm>
          <a:prstGeom prst="rect">
            <a:avLst/>
          </a:prstGeom>
          <a:noFill/>
          <a:ln>
            <a:noFill/>
          </a:ln>
        </p:spPr>
      </p:pic>
      <p:pic>
        <p:nvPicPr>
          <p:cNvPr id="244" name="Google Shape;244;p26"/>
          <p:cNvPicPr preferRelativeResize="0"/>
          <p:nvPr/>
        </p:nvPicPr>
        <p:blipFill>
          <a:blip r:embed="rId4">
            <a:alphaModFix/>
          </a:blip>
          <a:stretch>
            <a:fillRect/>
          </a:stretch>
        </p:blipFill>
        <p:spPr>
          <a:xfrm>
            <a:off x="109224" y="1088050"/>
            <a:ext cx="11973549" cy="2604650"/>
          </a:xfrm>
          <a:prstGeom prst="rect">
            <a:avLst/>
          </a:prstGeom>
          <a:noFill/>
          <a:ln>
            <a:noFill/>
          </a:ln>
        </p:spPr>
      </p:pic>
      <p:sp>
        <p:nvSpPr>
          <p:cNvPr id="245" name="Google Shape;245;p26"/>
          <p:cNvSpPr txBox="1"/>
          <p:nvPr/>
        </p:nvSpPr>
        <p:spPr>
          <a:xfrm>
            <a:off x="142200" y="4184750"/>
            <a:ext cx="3492900" cy="24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erriweather"/>
                <a:ea typeface="Merriweather"/>
                <a:cs typeface="Merriweather"/>
                <a:sym typeface="Merriweather"/>
              </a:rPr>
              <a:t>The SUNY Canton Criminal Justice Department designed and implemented a program aimed at communication collaboration between faculty and enrolled students through the college’s online learning platform --Bb. </a:t>
            </a:r>
            <a:endParaRPr sz="1800">
              <a:solidFill>
                <a:schemeClr val="lt1"/>
              </a:solidFill>
              <a:latin typeface="Merriweather"/>
              <a:ea typeface="Merriweather"/>
              <a:cs typeface="Merriweather"/>
              <a:sym typeface="Merriweather"/>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title"/>
          </p:nvPr>
        </p:nvSpPr>
        <p:spPr>
          <a:xfrm>
            <a:off x="113800" y="365125"/>
            <a:ext cx="11240100" cy="132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EDED"/>
              </a:buClr>
              <a:buFont typeface="Calibri"/>
              <a:buNone/>
            </a:pPr>
            <a:r>
              <a:rPr lang="en-US" sz="4800">
                <a:latin typeface="Merriweather"/>
                <a:ea typeface="Merriweather"/>
                <a:cs typeface="Merriweather"/>
                <a:sym typeface="Merriweather"/>
              </a:rPr>
              <a:t>Relationship-Building</a:t>
            </a:r>
            <a:r>
              <a:rPr lang="en-US" sz="4800" i="0" u="none" strike="noStrike" cap="none">
                <a:solidFill>
                  <a:srgbClr val="EDEDED"/>
                </a:solidFill>
                <a:latin typeface="Merriweather"/>
                <a:ea typeface="Merriweather"/>
                <a:cs typeface="Merriweather"/>
                <a:sym typeface="Merriweather"/>
              </a:rPr>
              <a:t> Through </a:t>
            </a:r>
            <a:r>
              <a:rPr lang="en-US" sz="4800">
                <a:latin typeface="Merriweather"/>
                <a:ea typeface="Merriweather"/>
                <a:cs typeface="Merriweather"/>
                <a:sym typeface="Merriweather"/>
              </a:rPr>
              <a:t>Bb</a:t>
            </a:r>
            <a:endParaRPr sz="4800">
              <a:latin typeface="Merriweather"/>
              <a:ea typeface="Merriweather"/>
              <a:cs typeface="Merriweather"/>
              <a:sym typeface="Merriweather"/>
            </a:endParaRPr>
          </a:p>
        </p:txBody>
      </p:sp>
      <p:sp>
        <p:nvSpPr>
          <p:cNvPr id="251" name="Google Shape;251;p27"/>
          <p:cNvSpPr txBox="1">
            <a:spLocks noGrp="1"/>
          </p:cNvSpPr>
          <p:nvPr>
            <p:ph type="body" idx="1"/>
          </p:nvPr>
        </p:nvSpPr>
        <p:spPr>
          <a:xfrm>
            <a:off x="268100" y="1534475"/>
            <a:ext cx="79818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rgbClr val="EDEDED"/>
              </a:buClr>
              <a:buSzPts val="2800"/>
              <a:buFont typeface="Merriweather"/>
              <a:buChar char="•"/>
            </a:pPr>
            <a:r>
              <a:rPr lang="en-US">
                <a:latin typeface="Merriweather"/>
                <a:ea typeface="Merriweather"/>
                <a:cs typeface="Merriweather"/>
                <a:sym typeface="Merriweather"/>
              </a:rPr>
              <a:t>Through cooperation with the SUNY Canton Online Learning Team all fall 2018 criminal justice students enrolled in one of the four departmental degree programs were registered in a newly created BlackBoard </a:t>
            </a:r>
            <a:r>
              <a:rPr lang="en-US" b="1" i="1">
                <a:latin typeface="Merriweather"/>
                <a:ea typeface="Merriweather"/>
                <a:cs typeface="Merriweather"/>
                <a:sym typeface="Merriweather"/>
              </a:rPr>
              <a:t>course</a:t>
            </a:r>
            <a:r>
              <a:rPr lang="en-US">
                <a:latin typeface="Merriweather"/>
                <a:ea typeface="Merriweather"/>
                <a:cs typeface="Merriweather"/>
                <a:sym typeface="Merriweather"/>
              </a:rPr>
              <a:t> titled “Criminal Justice Students.” Criminal Justice Department faculty were then added with instructor privileges for the creation of groups to align advisor with semester advisee listing.  </a:t>
            </a:r>
            <a:endParaRPr>
              <a:latin typeface="Merriweather"/>
              <a:ea typeface="Merriweather"/>
              <a:cs typeface="Merriweather"/>
              <a:sym typeface="Merriweather"/>
            </a:endParaRPr>
          </a:p>
        </p:txBody>
      </p:sp>
      <p:pic>
        <p:nvPicPr>
          <p:cNvPr id="252" name="Google Shape;252;p27"/>
          <p:cNvPicPr preferRelativeResize="0"/>
          <p:nvPr/>
        </p:nvPicPr>
        <p:blipFill rotWithShape="1">
          <a:blip r:embed="rId3">
            <a:alphaModFix/>
          </a:blip>
          <a:srcRect/>
          <a:stretch/>
        </p:blipFill>
        <p:spPr>
          <a:xfrm>
            <a:off x="9523474" y="4834525"/>
            <a:ext cx="997200" cy="351300"/>
          </a:xfrm>
          <a:prstGeom prst="rect">
            <a:avLst/>
          </a:prstGeom>
          <a:noFill/>
          <a:ln>
            <a:noFill/>
          </a:ln>
        </p:spPr>
      </p:pic>
      <p:pic>
        <p:nvPicPr>
          <p:cNvPr id="253" name="Google Shape;253;p27"/>
          <p:cNvPicPr preferRelativeResize="0"/>
          <p:nvPr/>
        </p:nvPicPr>
        <p:blipFill>
          <a:blip r:embed="rId4">
            <a:alphaModFix/>
          </a:blip>
          <a:stretch>
            <a:fillRect/>
          </a:stretch>
        </p:blipFill>
        <p:spPr>
          <a:xfrm>
            <a:off x="8374675" y="2390275"/>
            <a:ext cx="3294700" cy="207745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Widescreen</PresentationFormat>
  <Paragraphs>201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Bree Serif</vt:lpstr>
      <vt:lpstr>Permanent Marker</vt:lpstr>
      <vt:lpstr>Calibri</vt:lpstr>
      <vt:lpstr>Merriweather</vt:lpstr>
      <vt:lpstr>Arial</vt:lpstr>
      <vt:lpstr>Depth</vt:lpstr>
      <vt:lpstr>Creating Connections for Student Retention</vt:lpstr>
      <vt:lpstr>The Institution</vt:lpstr>
      <vt:lpstr>The Department</vt:lpstr>
      <vt:lpstr>The Problem(s)</vt:lpstr>
      <vt:lpstr>The Problem(s)</vt:lpstr>
      <vt:lpstr>The Concept</vt:lpstr>
      <vt:lpstr>The Concept</vt:lpstr>
      <vt:lpstr>The Intervention</vt:lpstr>
      <vt:lpstr>Relationship-Building Through Bb</vt:lpstr>
      <vt:lpstr>Relationship-Building Through Bb</vt:lpstr>
      <vt:lpstr>Relationship-Building Through Bb</vt:lpstr>
      <vt:lpstr>Relationship-Building Through Bb</vt:lpstr>
      <vt:lpstr>Relationship-Building Through Bb</vt:lpstr>
      <vt:lpstr>Relationships</vt:lpstr>
      <vt:lpstr>Relationship-Building Tools</vt:lpstr>
      <vt:lpstr>Announcements</vt:lpstr>
      <vt:lpstr>Email and Course Messages</vt:lpstr>
      <vt:lpstr>Bb App and Notifications</vt:lpstr>
      <vt:lpstr>Content</vt:lpstr>
      <vt:lpstr>Groups</vt:lpstr>
      <vt:lpstr>Groups (the Faculty View)</vt:lpstr>
      <vt:lpstr>Results</vt:lpstr>
      <vt:lpstr>Next Steps</vt:lpstr>
      <vt:lpstr>Limitations  (and other considerations)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Connections for Student Retention</dc:title>
  <dc:creator>Currier, Michelle</dc:creator>
  <cp:lastModifiedBy>Currier, Michelle</cp:lastModifiedBy>
  <cp:revision>1</cp:revision>
  <dcterms:modified xsi:type="dcterms:W3CDTF">2019-05-28T12:33:25Z</dcterms:modified>
</cp:coreProperties>
</file>