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9"/>
  </p:notesMasterIdLst>
  <p:sldIdLst>
    <p:sldId id="289" r:id="rId5"/>
    <p:sldId id="281" r:id="rId6"/>
    <p:sldId id="319" r:id="rId7"/>
    <p:sldId id="296" r:id="rId8"/>
    <p:sldId id="369" r:id="rId9"/>
    <p:sldId id="365" r:id="rId10"/>
    <p:sldId id="314" r:id="rId11"/>
    <p:sldId id="315" r:id="rId12"/>
    <p:sldId id="302" r:id="rId13"/>
    <p:sldId id="277" r:id="rId14"/>
    <p:sldId id="340" r:id="rId15"/>
    <p:sldId id="257" r:id="rId16"/>
    <p:sldId id="339" r:id="rId17"/>
    <p:sldId id="342" r:id="rId18"/>
    <p:sldId id="335" r:id="rId19"/>
    <p:sldId id="345" r:id="rId20"/>
    <p:sldId id="346" r:id="rId21"/>
    <p:sldId id="343" r:id="rId22"/>
    <p:sldId id="348" r:id="rId23"/>
    <p:sldId id="349" r:id="rId24"/>
    <p:sldId id="350" r:id="rId25"/>
    <p:sldId id="353" r:id="rId26"/>
    <p:sldId id="368" r:id="rId27"/>
    <p:sldId id="351" r:id="rId28"/>
    <p:sldId id="352" r:id="rId29"/>
    <p:sldId id="354" r:id="rId30"/>
    <p:sldId id="366" r:id="rId31"/>
    <p:sldId id="355" r:id="rId32"/>
    <p:sldId id="356" r:id="rId33"/>
    <p:sldId id="358" r:id="rId34"/>
    <p:sldId id="367" r:id="rId35"/>
    <p:sldId id="361" r:id="rId36"/>
    <p:sldId id="362" r:id="rId37"/>
    <p:sldId id="3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7E19F2-920A-4683-AEF5-E9E59993BD7A}">
          <p14:sldIdLst>
            <p14:sldId id="289"/>
            <p14:sldId id="281"/>
            <p14:sldId id="319"/>
            <p14:sldId id="296"/>
            <p14:sldId id="369"/>
            <p14:sldId id="365"/>
            <p14:sldId id="314"/>
            <p14:sldId id="315"/>
            <p14:sldId id="302"/>
            <p14:sldId id="277"/>
            <p14:sldId id="340"/>
            <p14:sldId id="257"/>
            <p14:sldId id="339"/>
            <p14:sldId id="342"/>
            <p14:sldId id="335"/>
            <p14:sldId id="345"/>
            <p14:sldId id="346"/>
            <p14:sldId id="343"/>
            <p14:sldId id="348"/>
            <p14:sldId id="349"/>
            <p14:sldId id="350"/>
            <p14:sldId id="353"/>
            <p14:sldId id="368"/>
            <p14:sldId id="351"/>
            <p14:sldId id="352"/>
            <p14:sldId id="354"/>
            <p14:sldId id="366"/>
            <p14:sldId id="355"/>
            <p14:sldId id="356"/>
            <p14:sldId id="358"/>
          </p14:sldIdLst>
        </p14:section>
        <p14:section name="Untitled Section" id="{925AC094-599F-4BAF-A4CA-AD45B4DD8570}">
          <p14:sldIdLst>
            <p14:sldId id="367"/>
          </p14:sldIdLst>
        </p14:section>
        <p14:section name="Untitled Section" id="{65D16F5D-4CE9-4202-B001-721CAA31BE51}">
          <p14:sldIdLst>
            <p14:sldId id="361"/>
            <p14:sldId id="36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5" userDrawn="1">
          <p15:clr>
            <a:srgbClr val="A4A3A4"/>
          </p15:clr>
        </p15:guide>
        <p15:guide id="3" pos="409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2D8183"/>
    <a:srgbClr val="248CD2"/>
    <a:srgbClr val="0D3047"/>
    <a:srgbClr val="0B2B41"/>
    <a:srgbClr val="114263"/>
    <a:srgbClr val="401918"/>
    <a:srgbClr val="AB678E"/>
    <a:srgbClr val="B2606E"/>
    <a:srgbClr val="CA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>
        <p:scale>
          <a:sx n="66" d="100"/>
          <a:sy n="66" d="100"/>
        </p:scale>
        <p:origin x="600" y="32"/>
      </p:cViewPr>
      <p:guideLst>
        <p:guide orient="horz" pos="2160"/>
        <p:guide pos="3865"/>
        <p:guide pos="409"/>
        <p:guide orient="horz" pos="432"/>
        <p:guide pos="7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41.058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53.031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562 86 0,'-27'0'391,"-26"0"-360,26 0 266,1 0-156,-1 0-110,0-27-31,0 1 16,1 26-16,-1-27 15,0 27-15,0 0 16,1 0-16,-1 0 16,0 0-16,0 0 15,1 0 595,-28 0-595,27 0 1,1 0-16,26 27 469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54.549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56.380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57.817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59.856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429 107 0,'-27'0'313,"0"0"-297,0 0 46,1 0 32,-1 0-94,0 0 0,-26 0 15,26 0-15,0 0 16,0 0 0,1 0-16,-1 0 62,0 0 141,0 0-187,1 0 0,26-27 234,0 0-250,0 1 15,0-1 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9:01.283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9:03.361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0,'27'0'344,"-1"0"-313,1 0-16,0 0 1,0 0-16,-1 0 0,1 0 16,27 0-1,-28 0-15,1 0 16,0 0-16,0 0 109,-1 0 204,1 0-298,0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9:07.681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9:09.464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0,'27'0'766,"0"0"-751,-1 0-15,1 0 16,0 0-16,0 0 16,26 0-16,-26 0 62,-1 0-62,1 0 16,0 0-16,0 0 15,-1 0 17,28 0-17,-27 0-15,-1 0 16,1 0-16,0 0 16,0 0 93,-1 0-93,1 0 15,27 0-16,-28 0 1,1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3:00:58.170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4A6CD9-DB4B-42D6-B959-DADB55F1E9A9}" emma:medium="tactile" emma:mode="ink">
          <msink:context xmlns:msink="http://schemas.microsoft.com/ink/2010/main" type="inkDrawing" rotatedBoundingBox="9891,1822 11575,1771 11577,1834 9893,1885" shapeName="Other"/>
        </emma:interpretation>
      </emma:emma>
    </inkml:annotationXML>
    <inkml:trace contextRef="#ctx0" brushRef="#br0">482 53 0,'-27'0'343,"0"0"-327,1 0 0,-1 0-16,0 0 15,0 0 79,1 0 15,-28 0-93,28 0-16,-1 0 16,0 0-16,0 0 15,1 0 1,-1 0-16,0 0 15,-26 0-15,79-26 125,1 26-125,0 0 0,0 0 16,26-27-16,-26 27 16,80 0-16,-54 0 15,-26 0-15,26 0 16,1 0-16,53 0 16,-80 0-16,26 0 15,-26 0-15,0 0 0,-1 0 16,28 0-16,-28 0 15,1 0 1,0 0-16,0 0 16,26 0-16,-26 0 15,0 0-15,-1 0 16,1 0-16,0 0 16,0 0-16,-1 0 0,1 0 46,0 0 454,0 0-500,-1 0 16,1 0 0,0 0-16,-1 0 15,28 0 63,-27 0-78,-1 0 16,1 0-16,0 0 31,0 0-31,-1 0 47,1 0-31,0 0-16,26 0 15,-26 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43.110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0,'26'0'297,"1"0"-219,0 0-63,0 0-15,-1 0 16,1 0 0,26 0-1,-26 0-15,0 0 16,0 0-1,-1 0 48,1 0-47,0 0 62,-27 27 203,27 0-281,26 0 16,-26-1-16,0-26 15,-1 27-15,-26 0 16,27-27-16,0 0 15,0 53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44.473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55 0 0,'-27'0'438,"0"0"-360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46.961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54 0 0,'-27'0'500,"1"0"-375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49.035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616 0 0,'-27'0'344,"0"0"-344,0 0 16,1 0-1,-1 0-15,0 0 0,1 0 16,-28 0-16,54 27 16,-27-27-1,27 27 17,-26-27 14,-1 0-46,0 0 16,0 0 0,1 0 327,-1 0-343,-27 0 16,28 0-16,-1 0 16,0 0-16,0 0 15,1 0 392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7:51.215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0,'27'0'390,"0"0"-374,0 0-16,-1 0 78,1 0-62,0 0-16,0 0 15,-1 0-15,1 0 16,0 0-1,-1 0 32,55 0 360,-55 0-392,1 0-15,0 0 16,0 0 62,26 0-62,1 0-1,-28 0-15,1 0 0,0 0 47,0 0 62,-1 0-30,28 0-64,-28 0-15,28 0 16,-27 0-16,-1 0 15,1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07.487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6B339C-C445-4E61-91C5-D022AB35C94E}" emma:medium="tactile" emma:mode="ink">
          <msink:context xmlns:msink="http://schemas.microsoft.com/ink/2010/main" type="writingRegion" rotatedBoundingBox="11143,1965 8510,1376 8743,333 11376,922"/>
        </emma:interpretation>
      </emma:emma>
    </inkml:annotationXML>
    <inkml:traceGroup>
      <inkml:annotationXML>
        <emma:emma xmlns:emma="http://www.w3.org/2003/04/emma" version="1.0">
          <emma:interpretation id="{7F61E4C6-8C77-4356-BC72-5BE43C9CD4EA}" emma:medium="tactile" emma:mode="ink">
            <msink:context xmlns:msink="http://schemas.microsoft.com/ink/2010/main" type="paragraph" rotatedBoundingBox="11143,1965 8510,1376 8743,333 11376,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CD72A-9E24-45C0-B59D-E900E706144F}" emma:medium="tactile" emma:mode="ink">
              <msink:context xmlns:msink="http://schemas.microsoft.com/ink/2010/main" type="line" rotatedBoundingBox="11143,1965 8510,1376 8743,333 11376,922"/>
            </emma:interpretation>
          </emma:emma>
        </inkml:annotationXML>
        <inkml:traceGroup>
          <inkml:annotationXML>
            <emma:emma xmlns:emma="http://www.w3.org/2003/04/emma" version="1.0">
              <emma:interpretation id="{FE6F4015-B400-481E-8678-3D6F811EBFF6}" emma:medium="tactile" emma:mode="ink">
                <msink:context xmlns:msink="http://schemas.microsoft.com/ink/2010/main" type="inkWord" rotatedBoundingBox="11143,1965 8510,1376 8743,333 11376,9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1338 750 0</inkml:trace>
          <inkml:trace contextRef="#ctx0" brushRef="#br0" timeOffset="119935.9885">1365 296 0,'-27'0'344,"0"0"-328,1 0 265,-1 0-281,0 0 16,0 0-1,1 0-15,-1 0 16,-27 0-16,28 0 250,-1 0-188,0 0-62,1 0 16,-1-27-16,0 27 16,-26 0-16,26 0 15,0 0 1,0 0 78,1 0 203,-1 0-282,-27 0 1,54-27 31</inkml:trace>
          <inkml:trace contextRef="#ctx0" brushRef="#br0" timeOffset="14854.511">376 135 0,'26'0'297,"1"0"-281,0 0-1,0 0-15,-1 0 63,28 0 15,-28 0-78,1 0 16,0 0-1,0 0-15,-1 0 16,1 0-16,0 0 15,0 0-15,-1 0 32,1 0-32,0 0 0,0 0 93,-1 0-77,1 0-16,0 0 16,26 0-1,-26 0-15,0 0 16,-1 0-16,1 0 78,0 0-62,0 0 62,-54 0 437,-27 0-483,28 0-32,-1 0 15,0 0-15,1 0 16,-1 0-16,-27 0 16,1 0-1,26 0-15,0 0 16,1 0-16,-1 0 15,0 0 1,0 0-16,1 0 16,-28 0-16,27 0 0,1 0 125,-1 0-94,0 0 0,1-26-31,-1 26 16,0 0-16,27-27 15,-27 27-15,1 0 0,-1-27 16,0 27-16,0 0 16,1 0 15,-28 0 125,27 0-109,1 0-47,-1 0 16,0 0-16,0 0 15,54 0 204,0 0-203,-27-27-16,27 27 15,-1 0-15,28 0 16,-27 0 31,-1 0-32,1 0 1,0 0 0,0 0 62,-1 0-16,1 0 79,0 0-141,0 0 16,-1 0-16,1 0 15,0 0-15,-1 0 16,28 0-1,-27 0 32,-27 27 16,26-27-48,1 0 1,-27 27-16,27-27 16,0 0-16,-1 27 15,1-27 1,27 0 0,-28 0-16,-26 26 0,27-26 15,0 0 16,0 0-15,-1 0 15,1 0 32,0 0-48,-1 0-15,1 0 16,0 0-16,0 0 16,-1 0-16,1 0 15,0 0-15,0 0 16,26 0-16,-53 27 109,0-54 782,0 1-860,0-1 0,0-27-15,0-26-16,54 0 16,-54 53-16,0 1 0,0-1 15,0 0-15,0 0 16,0 1-16,0-1 16,0 54 343,0-1-343,0 1 77,0 0-30,0 0 15,0-1-62,-27 1-16,0 0 0,27-1 15,-27 1-15,27 0 16,0 0-16,0-1 15,0 1 329,-26-27 734,-1 0-1015,27 27 15,-27-27 31,27 27 141,0-1-234,0 1-16,0 0 0,0 0 16,0-1-1,0 1-15,-27-27 110,-26 0-95,26 0 1,0 54-1,-53-28 1,-27 1-16,0 0 16,54-1-16,26 1 0,0 0 15,1-27-15,-1 0 16,-27 0-16,28 0 31,-1 0 250,0 0-234,1 0-31,-1 0 0,0 0-1,0 0 1,-26 0-16,26 0 0,0-27 15,1 27-15,-1 0 16,0 0 0,0 0-16,1 0 15,-1 0-15,0 0 16,0 0 0,1 0-16</inkml:trace>
          <inkml:trace contextRef="#ctx0" brushRef="#br0" timeOffset="116313.0074">1365-25 0,'-27'0'407,"-26"0"-392,26 0-15,-27 0 16,1 0-16,26 0 15,0 0 1,1 0-16,-1 0 16,0 0-16,1 0 0,-28 0 109,27 0-31,1 0 0,-1 0-31,0 0-47,0 0 16,1 0-16,-1 0 15,-27 0-15,28 0 16,-1 0-16,0 0 63,0 0 171,1 0-218,-1 0-16,0 0 15,-53 0-15,53 0 16,-26 0-16,-1 0 15,28 0-15,-28 0 16,27 0-16,1 0 16,-1 0-16,0 0 15,0 0-15</inkml:trace>
          <inkml:trace contextRef="#ctx0" brushRef="#br0" timeOffset="-41469.2565">1258 216 0,'0'-27'375,"-27"0"-343,0 27-32,1 0 15,-1 0 1,-27 0-16,54-27 31,-26 27 47,26-26-62,-27-1 218,0 27-218,1 0-16,-1-27 16,0 27 93,27-53-31,-53 53-31,26 0 31,0 0-62,0 0-1,1 0-15,-1 0 16,0 0-16,0 0 16,1 0 62,-1 0-47,0 0-15,0 0-16,1 0 0,-1 0 15,0 0 1,1 0 234,-1 0-235,0 0-15,0 0 16,1 0 62,-1 0-15,0 0-48,-26 0-15,26 0 16,0 0-16,0 0 16,1 0-1,-1 0-15,0 0 16,0 0-1,-26 0-15,26 0 0,27 26 266,54-26-250,-28 0-1,1 0-15,0 0 16,0 0 0,-1 0 374</inkml:trace>
          <inkml:trace contextRef="#ctx0" brushRef="#br0" timeOffset="-1344.4702">295-212 0,'27'0'468,"0"0"-436,0 0-17,26 0 1,-26 0 46,0 0 16,-1 0-62,1 0-16,-27 27 0,27-27 16,-1 0-16,1 0 15,0 0 17,0 0 14,-1 0-30,1 0-16,0 0 31,0 0-31,-1 0 16,1 0 31,27 0-32,-28 0-15,1 0 0,0 0 16,0 0 0,-1 0-1,1 0 1,0 0 15,-1 0 32,28 0-48,-27 0 1,-1 0-16,-26 26 16,0 1 46,27-27-31,-27 27-31,0 26 16,0-26 0,0 0 15,0-1 31</inkml:trace>
          <inkml:trace contextRef="#ctx0" brushRef="#br0" timeOffset="102285.9798">1258-105 0,'-27'0'454,"0"0"-454,1 0 15,-1 0-15,0 0 16,0 0-16,1 0 47,-1 0 218,0 0-233,1 0-17,-1 0-15,0 0 16,0 0-16,1 0 15,-1 0-15,0 0 16,0 0-16,27 26 344,-26-26-329,-1 0 1,0 0-16,0 0 16,1 0-1,-1 0-15,0 0 16,-80 27 0,27 0-16,27 0 0,-28-27 15,55 0-15,-1 0 16,0 0-16,0 0 15,1 26-15,-1-26 16,54 0 328</inkml:trace>
          <inkml:trace contextRef="#ctx0" brushRef="#br0" timeOffset="108279.5768">1071-132 0,'26'27'437,"1"-27"-390,0 0-16,0 0 47</inkml:trace>
          <inkml:trace contextRef="#ctx0" brushRef="#br0" timeOffset="-5685.9596">322-212 0,'27'0'250,"0"0"-250,-1 0 16,1 0-1,0 0-15,0 0 16,-1 0 47,28 0-48,-28 0 32,1 0 47,0 0-94,0 0 15,-1 0-15,-26 27 16,27-27-16,27 0 31,-28 0 1,1 0-32,0 0 15,0 0-15,-1 26 31,1-26-31,0 0 16,26 0 0,-26 0-1,-27 27 1,27-27 0,-27 27 46</inkml:trace>
          <inkml:trace contextRef="#ctx0" brushRef="#br0" timeOffset="111955.1207">750 216 0,'-27'0'468,"0"0"-452,1 0-16,-1 0 31,0 0 63,0 0-16,1 0-31,-28 0-31,28 0-1,-1 0 1,0 0-16,0 0 16,1 0-1</inkml:trace>
          <inkml:trace contextRef="#ctx0" brushRef="#br0" timeOffset="123028.0542">2568 884 0,'-27'0'422,"1"0"-422,-28 0 16,27 0 125,27-27-126,-26 27 16,-1-26 32,0 26-63,0 0 16,1-27-1,-55 0-15,28-26 0,-1 26 16,1 27-16,26-27 15,1 27-15,-1 0 16,0 0-16,0 0 16,1 0-16,-1-27 15,0 27-15,27-26 94</inkml:trace>
          <inkml:trace contextRef="#ctx0" brushRef="#br0" timeOffset="127319.8306">1659-159 0,'-27'0'453,"0"-26"-438,1 26 1,-1-27 0,0 27-16,1 0 0,-28 0 15,1 0 1,-54-27-16,53 0 0,1 1 16,-1 26-16,-26 0 15,53 0-15,1 0 16,-1 0-16,0 0 15,0 0-15,1-27 16,52 27 422,1 0-438,27 0 15</inkml:trace>
          <inkml:trace contextRef="#ctx0" brushRef="#br0" timeOffset="166944.1942">1525 162 0,'0'27'438,"0"0"-423,0-1 1,0 1 31,0 0-16,-26-27 16,-1 0-47,0 0 16,0 0-1,1 0-15,-1 0 16,-27 0-16,28 0 15,-1 0-15,0 0 16,0 0-16,1 0 16,-1 27 312,0-27-328,0 0 15,1 0 1,-1 0-16,0 0 16,1 0-1,-1 0 392,0 0-64,0 0-327,-26 0-16,26 0 16,0 0-16,1 0 15,-1 0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47.799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11 0,'27'0'485,"26"0"-470,-26 0-15,0 0 16,0 0 15,-1 0 47,1 0-15,0 0-63,0 0 15,26 0-15,-26 0 16,0 0 0,-1 0 93,1 0-109,0 0 16,0 0-16,26 0 15,-26 0 1,-1 0 0,1 0-1,-27 27-15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2-14T02:58:49.588"/>
    </inkml:context>
    <inkml:brush xml:id="br0">
      <inkml:brushProperty name="width" value="0.35" units="cm"/>
      <inkml:brushProperty name="height" value="0.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27F2C-CFE5-413F-86A4-5D4580FE34A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9785-E54F-4936-8AA0-B76CB8C99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75" y="0"/>
            <a:ext cx="3522380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1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6676569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61" y="1291772"/>
            <a:ext cx="4379977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9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1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7" y="5054600"/>
            <a:ext cx="676276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8158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1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1"/>
            </a:lvl1pPr>
          </a:lstStyle>
          <a:p>
            <a:pPr marL="228630" lvl="0" indent="-22863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" y="0"/>
            <a:ext cx="8087305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51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1"/>
            </a:lvl1pPr>
          </a:lstStyle>
          <a:p>
            <a:pPr marL="285785" marR="0" lvl="0" indent="-285785" algn="ctr" defTabSz="91451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3" y="2139696"/>
            <a:ext cx="5578996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93" y="3653107"/>
            <a:ext cx="3695205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93" y="4392161"/>
            <a:ext cx="3695205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93" y="5131215"/>
            <a:ext cx="3695205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93" y="5870268"/>
            <a:ext cx="3695205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1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1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1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1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61" y="1291772"/>
            <a:ext cx="4379977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9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1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7" y="5054600"/>
            <a:ext cx="676276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17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5" y="0"/>
            <a:ext cx="3522380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61" y="1291772"/>
            <a:ext cx="4379977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9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1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7" y="5054600"/>
            <a:ext cx="676276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8158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8158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3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8158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5" indent="0">
              <a:buNone/>
              <a:defRPr sz="2000" b="1"/>
            </a:lvl2pPr>
            <a:lvl3pPr marL="914513" indent="0">
              <a:buNone/>
              <a:defRPr sz="1801" b="1"/>
            </a:lvl3pPr>
            <a:lvl4pPr marL="1371774" indent="0">
              <a:buNone/>
              <a:defRPr sz="1600" b="1"/>
            </a:lvl4pPr>
            <a:lvl5pPr marL="1829031" indent="0">
              <a:buNone/>
              <a:defRPr sz="1600" b="1"/>
            </a:lvl5pPr>
            <a:lvl6pPr marL="2286286" indent="0">
              <a:buNone/>
              <a:defRPr sz="1600" b="1"/>
            </a:lvl6pPr>
            <a:lvl7pPr marL="2743542" indent="0">
              <a:buNone/>
              <a:defRPr sz="1600" b="1"/>
            </a:lvl7pPr>
            <a:lvl8pPr marL="3200804" indent="0">
              <a:buNone/>
              <a:defRPr sz="1600" b="1"/>
            </a:lvl8pPr>
            <a:lvl9pPr marL="365805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5" indent="0">
              <a:buNone/>
              <a:defRPr sz="2000" b="1"/>
            </a:lvl2pPr>
            <a:lvl3pPr marL="914513" indent="0">
              <a:buNone/>
              <a:defRPr sz="1801" b="1"/>
            </a:lvl3pPr>
            <a:lvl4pPr marL="1371774" indent="0">
              <a:buNone/>
              <a:defRPr sz="1600" b="1"/>
            </a:lvl4pPr>
            <a:lvl5pPr marL="1829031" indent="0">
              <a:buNone/>
              <a:defRPr sz="1600" b="1"/>
            </a:lvl5pPr>
            <a:lvl6pPr marL="2286286" indent="0">
              <a:buNone/>
              <a:defRPr sz="1600" b="1"/>
            </a:lvl6pPr>
            <a:lvl7pPr marL="2743542" indent="0">
              <a:buNone/>
              <a:defRPr sz="1600" b="1"/>
            </a:lvl7pPr>
            <a:lvl8pPr marL="3200804" indent="0">
              <a:buNone/>
              <a:defRPr sz="1600" b="1"/>
            </a:lvl8pPr>
            <a:lvl9pPr marL="365805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6"/>
            <a:ext cx="533214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5" indent="0">
              <a:buNone/>
              <a:defRPr sz="1401"/>
            </a:lvl2pPr>
            <a:lvl3pPr marL="914513" indent="0">
              <a:buNone/>
              <a:defRPr sz="1200"/>
            </a:lvl3pPr>
            <a:lvl4pPr marL="1371774" indent="0">
              <a:buNone/>
              <a:defRPr sz="1001"/>
            </a:lvl4pPr>
            <a:lvl5pPr marL="1829031" indent="0">
              <a:buNone/>
              <a:defRPr sz="1001"/>
            </a:lvl5pPr>
            <a:lvl6pPr marL="2286286" indent="0">
              <a:buNone/>
              <a:defRPr sz="1001"/>
            </a:lvl6pPr>
            <a:lvl7pPr marL="2743542" indent="0">
              <a:buNone/>
              <a:defRPr sz="1001"/>
            </a:lvl7pPr>
            <a:lvl8pPr marL="3200804" indent="0">
              <a:buNone/>
              <a:defRPr sz="1001"/>
            </a:lvl8pPr>
            <a:lvl9pPr marL="3658058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05" y="987425"/>
            <a:ext cx="626586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9" y="0"/>
            <a:ext cx="3522380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1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61" y="1291772"/>
            <a:ext cx="4379977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9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1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5" indent="0">
              <a:buNone/>
              <a:defRPr sz="1401"/>
            </a:lvl2pPr>
            <a:lvl3pPr marL="914513" indent="0">
              <a:buNone/>
              <a:defRPr sz="1200"/>
            </a:lvl3pPr>
            <a:lvl4pPr marL="1371774" indent="0">
              <a:buNone/>
              <a:defRPr sz="1001"/>
            </a:lvl4pPr>
            <a:lvl5pPr marL="1829031" indent="0">
              <a:buNone/>
              <a:defRPr sz="1001"/>
            </a:lvl5pPr>
            <a:lvl6pPr marL="2286286" indent="0">
              <a:buNone/>
              <a:defRPr sz="1001"/>
            </a:lvl6pPr>
            <a:lvl7pPr marL="2743542" indent="0">
              <a:buNone/>
              <a:defRPr sz="1001"/>
            </a:lvl7pPr>
            <a:lvl8pPr marL="3200804" indent="0">
              <a:buNone/>
              <a:defRPr sz="1001"/>
            </a:lvl8pPr>
            <a:lvl9pPr marL="3658058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04" y="457201"/>
            <a:ext cx="617220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55" indent="0">
              <a:buNone/>
              <a:defRPr sz="2800"/>
            </a:lvl2pPr>
            <a:lvl3pPr marL="914513" indent="0">
              <a:buNone/>
              <a:defRPr sz="2400"/>
            </a:lvl3pPr>
            <a:lvl4pPr marL="1371774" indent="0">
              <a:buNone/>
              <a:defRPr sz="2000"/>
            </a:lvl4pPr>
            <a:lvl5pPr marL="1829031" indent="0">
              <a:buNone/>
              <a:defRPr sz="2000"/>
            </a:lvl5pPr>
            <a:lvl6pPr marL="2286286" indent="0">
              <a:buNone/>
              <a:defRPr sz="2000"/>
            </a:lvl6pPr>
            <a:lvl7pPr marL="2743542" indent="0">
              <a:buNone/>
              <a:defRPr sz="2000"/>
            </a:lvl7pPr>
            <a:lvl8pPr marL="3200804" indent="0">
              <a:buNone/>
              <a:defRPr sz="2000"/>
            </a:lvl8pPr>
            <a:lvl9pPr marL="365805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2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7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98" y="4553291"/>
            <a:ext cx="5049509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2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5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5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30" lvl="0" indent="-22863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4" y="0"/>
            <a:ext cx="5355876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9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1" dirty="0" smtClean="0"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1" dirty="0" smtClean="0"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0" y="557440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8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3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2062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3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6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6" lvl="0" indent="-285785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6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49" y="184793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2062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49" y="404853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2062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1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10815865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1" y="6189348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5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30" indent="-228630" algn="l" defTabSz="91451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88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43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00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59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7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1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5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3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1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2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4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10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6.xml"/><Relationship Id="rId18" Type="http://schemas.openxmlformats.org/officeDocument/2006/relationships/image" Target="../media/image16.emf"/><Relationship Id="rId26" Type="http://schemas.openxmlformats.org/officeDocument/2006/relationships/customXml" Target="../ink/ink14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customXml" Target="../ink/ink19.xml"/><Relationship Id="rId7" Type="http://schemas.openxmlformats.org/officeDocument/2006/relationships/customXml" Target="../ink/ink3.xml"/><Relationship Id="rId12" Type="http://schemas.openxmlformats.org/officeDocument/2006/relationships/image" Target="../media/image13.emf"/><Relationship Id="rId17" Type="http://schemas.openxmlformats.org/officeDocument/2006/relationships/customXml" Target="../ink/ink8.xml"/><Relationship Id="rId25" Type="http://schemas.openxmlformats.org/officeDocument/2006/relationships/customXml" Target="../ink/ink13.xml"/><Relationship Id="rId33" Type="http://schemas.openxmlformats.org/officeDocument/2006/relationships/image" Target="../media/image21.emf"/><Relationship Id="rId2" Type="http://schemas.openxmlformats.org/officeDocument/2006/relationships/image" Target="../media/image8.emf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customXml" Target="../ink/ink18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5.xml"/><Relationship Id="rId10" Type="http://schemas.openxmlformats.org/officeDocument/2006/relationships/image" Target="../media/image12.emf"/><Relationship Id="rId19" Type="http://schemas.openxmlformats.org/officeDocument/2006/relationships/customXml" Target="../ink/ink9.xml"/><Relationship Id="rId31" Type="http://schemas.openxmlformats.org/officeDocument/2006/relationships/customXml" Target="../ink/ink17.xml"/><Relationship Id="rId4" Type="http://schemas.openxmlformats.org/officeDocument/2006/relationships/image" Target="../media/image90.emf"/><Relationship Id="rId9" Type="http://schemas.openxmlformats.org/officeDocument/2006/relationships/customXml" Target="../ink/ink4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image" Target="../media/image19.emf"/><Relationship Id="rId30" Type="http://schemas.openxmlformats.org/officeDocument/2006/relationships/image" Target="../media/image20.emf"/><Relationship Id="rId35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1" y="5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5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875" y="4758733"/>
            <a:ext cx="7113068" cy="162823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Michele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Campagna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Westchester Community College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SUNY Student Success Summit</a:t>
            </a:r>
            <a:endParaRPr lang="en-US" sz="2601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28-30,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6" y="3846517"/>
            <a:ext cx="7113071" cy="94741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FYE and Guided Pathways: A Synergistic Relationship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 descr="decorative element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5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HELPING STUDENTS </a:t>
            </a:r>
            <a:r>
              <a:rPr lang="en-US" b="1" dirty="0" smtClean="0"/>
              <a:t>CLARIFY THEIR </a:t>
            </a:r>
            <a:r>
              <a:rPr lang="en-US" b="1" dirty="0"/>
              <a:t>PATHS</a:t>
            </a:r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22" y="4553290"/>
            <a:ext cx="5533484" cy="521209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FYE &amp;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GUIDED PATHWAYS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know thyself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08" y="1295958"/>
            <a:ext cx="7632834" cy="49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230182"/>
            <a:ext cx="10815865" cy="83099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“Know Thyself”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9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604012" y="5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685" y="888425"/>
            <a:ext cx="8574930" cy="5332697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High school outreach (pre-advising)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Help students develop an early understanding of onboarding processes and their purpose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rogram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maps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teach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students about degree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career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paths, transfer options, and paths to completion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Mandatory pre-orientation and/or orientation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 incoming students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Introduce academic, career, and social experiences, processes,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an “academic identity”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5" y="166699"/>
            <a:ext cx="9450839" cy="689961"/>
          </a:xfrm>
          <a:solidFill>
            <a:schemeClr val="accent4">
              <a:lumMod val="50000"/>
              <a:alpha val="72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FYE Strategies for Clarifying Paths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604012" y="5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4303" t="281" r="36988" b="-281"/>
          <a:stretch/>
        </p:blipFill>
        <p:spPr>
          <a:xfrm>
            <a:off x="8123723" y="5"/>
            <a:ext cx="4068277" cy="6858000"/>
          </a:xfrm>
          <a:prstGeom prst="rect">
            <a:avLst/>
          </a:prstGeom>
        </p:spPr>
      </p:pic>
      <p:grpSp>
        <p:nvGrpSpPr>
          <p:cNvPr id="26" name="Group 25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20928" y="5"/>
            <a:ext cx="7388299" cy="6858000"/>
            <a:chOff x="1826589" y="0"/>
            <a:chExt cx="7388298" cy="6858000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677" y="922261"/>
            <a:ext cx="8526814" cy="3820226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Non-cognitive and career assessments</a:t>
            </a:r>
          </a:p>
          <a:p>
            <a:pPr marL="228630" indent="-22863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Self-assessments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intake processes for students 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their values, interests, and abilities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Assigned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academic advisors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 all students with a point-person as they transition to the institution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Team approach to address ratios (faculty advisor, professional academic advisor,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coach, career counselor)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" y="169106"/>
            <a:ext cx="8661568" cy="689961"/>
          </a:xfrm>
          <a:solidFill>
            <a:schemeClr val="accent4">
              <a:lumMod val="50000"/>
              <a:alpha val="72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FYE Strategies for Clarifying Paths </a:t>
            </a:r>
          </a:p>
        </p:txBody>
      </p:sp>
    </p:spTree>
    <p:extLst>
      <p:ext uri="{BB962C8B-B14F-4D97-AF65-F5344CB8AC3E}">
        <p14:creationId xmlns:p14="http://schemas.microsoft.com/office/powerpoint/2010/main" val="3758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136" y="5556904"/>
            <a:ext cx="6076530" cy="591260"/>
          </a:xfrm>
        </p:spPr>
        <p:txBody>
          <a:bodyPr/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FYE &amp; 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GUIDED PATHWAYS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6" y="4081468"/>
            <a:ext cx="5745892" cy="1139964"/>
          </a:xfrm>
        </p:spPr>
        <p:txBody>
          <a:bodyPr/>
          <a:lstStyle/>
          <a:p>
            <a:pPr algn="ctr"/>
            <a:r>
              <a:rPr lang="en-GB" sz="4400" b="1" dirty="0"/>
              <a:t>HELPING STUDENTS GET ON THEIR PATHS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3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398" y="445554"/>
            <a:ext cx="10537371" cy="58213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always wanted to be somebody, but I should’ve been more specific.”</a:t>
            </a:r>
          </a:p>
          <a:p>
            <a:pPr algn="ctr"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—Lily Tomlin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383575" y="16332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16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1E692D4-6AEA-4652-A7AE-A02328258A55}"/>
              </a:ext>
            </a:extLst>
          </p:cNvPr>
          <p:cNvSpPr/>
          <p:nvPr/>
        </p:nvSpPr>
        <p:spPr>
          <a:xfrm>
            <a:off x="4494427" y="36535"/>
            <a:ext cx="6596788" cy="6817609"/>
          </a:xfrm>
          <a:prstGeom prst="parallelogram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2050" name="Picture 2" descr="Image result for college students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r="62813"/>
          <a:stretch/>
        </p:blipFill>
        <p:spPr bwMode="auto">
          <a:xfrm>
            <a:off x="8799799" y="26428"/>
            <a:ext cx="338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grpSp>
        <p:nvGrpSpPr>
          <p:cNvPr id="17" name="Group 16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534588" y="-3867"/>
            <a:ext cx="6650185" cy="6858000"/>
            <a:chOff x="1826589" y="0"/>
            <a:chExt cx="7388298" cy="6858000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7" y="186795"/>
            <a:ext cx="8844539" cy="75994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for Entering Paths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663" y="1216022"/>
            <a:ext cx="8547136" cy="5368565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Bridge K12 to Higher Education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Establish strong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K12 and higher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partnerships to assure early remediation in the final year of high school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Redesign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traditional remediation as an accelerated route to programs of study to encourage early exploration of academic and career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(ex: math and English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pathways)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85" indent="-285785"/>
            <a:endParaRPr lang="en-US" sz="3001" dirty="0"/>
          </a:p>
        </p:txBody>
      </p:sp>
    </p:spTree>
    <p:extLst>
      <p:ext uri="{BB962C8B-B14F-4D97-AF65-F5344CB8AC3E}">
        <p14:creationId xmlns:p14="http://schemas.microsoft.com/office/powerpoint/2010/main" val="30597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5355" y="124307"/>
            <a:ext cx="8118708" cy="7419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Early Program Entry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38350" y="905985"/>
            <a:ext cx="8553650" cy="5046037"/>
          </a:xfrm>
        </p:spPr>
        <p:txBody>
          <a:bodyPr>
            <a:noAutofit/>
          </a:bodyPr>
          <a:lstStyle/>
          <a:p>
            <a:r>
              <a:rPr lang="en-US" sz="3001" dirty="0">
                <a:latin typeface="Calibri" panose="020F0502020204030204" pitchFamily="34" charset="0"/>
                <a:cs typeface="Calibri" panose="020F0502020204030204" pitchFamily="34" charset="0"/>
              </a:rPr>
              <a:t>CCRC’s research found a strong correlation between early program entry (</a:t>
            </a:r>
            <a:r>
              <a:rPr lang="en-US" sz="3001" i="1" dirty="0">
                <a:latin typeface="Calibri" panose="020F0502020204030204" pitchFamily="34" charset="0"/>
                <a:cs typeface="Calibri" panose="020F0502020204030204" pitchFamily="34" charset="0"/>
              </a:rPr>
              <a:t>passing three courses in a program area</a:t>
            </a:r>
            <a:r>
              <a:rPr lang="en-US" sz="3001" dirty="0">
                <a:latin typeface="Calibri" panose="020F0502020204030204" pitchFamily="34" charset="0"/>
                <a:cs typeface="Calibri" panose="020F0502020204030204" pitchFamily="34" charset="0"/>
              </a:rPr>
              <a:t>) and completion or transfer.</a:t>
            </a:r>
          </a:p>
          <a:p>
            <a:r>
              <a:rPr lang="en-US" sz="3001" dirty="0">
                <a:latin typeface="Calibri" panose="020F0502020204030204" pitchFamily="34" charset="0"/>
                <a:cs typeface="Calibri" panose="020F0502020204030204" pitchFamily="34" charset="0"/>
              </a:rPr>
              <a:t>More than half who entered a program in their first year earned a credential or transferred within 5 years. </a:t>
            </a:r>
          </a:p>
          <a:p>
            <a:r>
              <a:rPr lang="en-US" sz="3001" dirty="0">
                <a:latin typeface="Calibri" panose="020F0502020204030204" pitchFamily="34" charset="0"/>
                <a:cs typeface="Calibri" panose="020F0502020204030204" pitchFamily="34" charset="0"/>
              </a:rPr>
              <a:t>For those who did not enter a program until their third year, the success rate was around 20%</a:t>
            </a:r>
          </a:p>
          <a:p>
            <a:r>
              <a:rPr lang="en-US" sz="3001" dirty="0">
                <a:latin typeface="Calibri" panose="020F0502020204030204" pitchFamily="34" charset="0"/>
                <a:cs typeface="Calibri" panose="020F0502020204030204" pitchFamily="34" charset="0"/>
              </a:rPr>
              <a:t>Students who earned at least 8 college credits in a program area within the first year were 20% more likely than those who did not to earn a credential or transfer within seven years.</a:t>
            </a:r>
          </a:p>
        </p:txBody>
      </p:sp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3465095" cy="6858000"/>
          </a:xfrm>
        </p:spPr>
      </p:pic>
    </p:spTree>
    <p:extLst>
      <p:ext uri="{BB962C8B-B14F-4D97-AF65-F5344CB8AC3E}">
        <p14:creationId xmlns:p14="http://schemas.microsoft.com/office/powerpoint/2010/main" val="406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604012" y="5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7037" t="-524" r="40698" b="1055"/>
          <a:stretch/>
        </p:blipFill>
        <p:spPr>
          <a:xfrm>
            <a:off x="9254598" y="27381"/>
            <a:ext cx="2955244" cy="68306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pSp>
        <p:nvGrpSpPr>
          <p:cNvPr id="26" name="Group 25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537882" y="5"/>
            <a:ext cx="6650185" cy="6858000"/>
            <a:chOff x="1826589" y="0"/>
            <a:chExt cx="7388298" cy="6858000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18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25" name="Group 24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1616757" y="66789"/>
            <a:ext cx="7388299" cy="6858000"/>
            <a:chOff x="1826589" y="0"/>
            <a:chExt cx="7388298" cy="6858000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24" y="1025481"/>
            <a:ext cx="8497403" cy="3509285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First-Year Experience Programs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Peer leaders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learning communities, co-curricular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programs,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applied learning experiences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First-Year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Seminar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Holistic curriculum with academic, personal, career, and social learning outcomes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Aligned to degree plans or meta majors to enable students explore paths and determine fit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 in a learning community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Educational planning assignments and activities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" y="169106"/>
            <a:ext cx="8430562" cy="689961"/>
          </a:xfrm>
          <a:solidFill>
            <a:schemeClr val="accent4">
              <a:lumMod val="50000"/>
              <a:alpha val="72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FYE Strategies for Entering Paths</a:t>
            </a:r>
          </a:p>
        </p:txBody>
      </p:sp>
    </p:spTree>
    <p:extLst>
      <p:ext uri="{BB962C8B-B14F-4D97-AF65-F5344CB8AC3E}">
        <p14:creationId xmlns:p14="http://schemas.microsoft.com/office/powerpoint/2010/main" val="1780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383575" y="16332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19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college students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-1" r="62309" b="588"/>
          <a:stretch/>
        </p:blipFill>
        <p:spPr bwMode="auto">
          <a:xfrm>
            <a:off x="9553078" y="36533"/>
            <a:ext cx="2812460" cy="68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1E692D4-6AEA-4652-A7AE-A02328258A55}"/>
              </a:ext>
            </a:extLst>
          </p:cNvPr>
          <p:cNvSpPr/>
          <p:nvPr/>
        </p:nvSpPr>
        <p:spPr>
          <a:xfrm>
            <a:off x="4194683" y="12"/>
            <a:ext cx="6596788" cy="6817609"/>
          </a:xfrm>
          <a:prstGeom prst="parallelogram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120085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73" y="147220"/>
            <a:ext cx="8556695" cy="75994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for Entering Paths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673" y="1280161"/>
            <a:ext cx="8556695" cy="4938212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Create On-Ramps to Meta Majors and Degree Plans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contextualize instruction to build academic and nonacademic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foundational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skills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coursework in gateway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 integration and contextualization throughout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college-level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85" indent="-285785"/>
            <a:endParaRPr lang="en-US" sz="3001" dirty="0"/>
          </a:p>
        </p:txBody>
      </p:sp>
    </p:spTree>
    <p:extLst>
      <p:ext uri="{BB962C8B-B14F-4D97-AF65-F5344CB8AC3E}">
        <p14:creationId xmlns:p14="http://schemas.microsoft.com/office/powerpoint/2010/main" val="42096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181" y="1175393"/>
            <a:ext cx="6671086" cy="50432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Like FYE, Guided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advocates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comprehensive academic programs and services to improve student learning and success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Began as a community college movement, yet many four-year campuses have adopted its principles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Focuses on moving from narrow interventions to scalable, sustainable, and systemic institutional change </a:t>
            </a:r>
          </a:p>
          <a:p>
            <a:pPr marL="0" indent="0">
              <a:buNone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51" y="1106914"/>
            <a:ext cx="4976812" cy="5111749"/>
          </a:xfr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185557" y="130636"/>
            <a:ext cx="11818711" cy="745268"/>
          </a:xfrm>
          <a:prstGeom prst="rect">
            <a:avLst/>
          </a:prstGeom>
          <a:solidFill>
            <a:schemeClr val="accent4">
              <a:lumMod val="50000"/>
              <a:alpha val="72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383575" y="16332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20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1E692D4-6AEA-4652-A7AE-A02328258A55}"/>
              </a:ext>
            </a:extLst>
          </p:cNvPr>
          <p:cNvSpPr/>
          <p:nvPr/>
        </p:nvSpPr>
        <p:spPr>
          <a:xfrm>
            <a:off x="4494427" y="36535"/>
            <a:ext cx="6596788" cy="6817609"/>
          </a:xfrm>
          <a:prstGeom prst="parallelogram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grpSp>
        <p:nvGrpSpPr>
          <p:cNvPr id="17" name="Group 16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4342552" y="-3867"/>
            <a:ext cx="6650185" cy="6858000"/>
            <a:chOff x="1826589" y="0"/>
            <a:chExt cx="7388298" cy="6858000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3076" name="Picture 4" descr="Image result for college students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351" r="52697" b="-351"/>
          <a:stretch/>
        </p:blipFill>
        <p:spPr bwMode="auto">
          <a:xfrm>
            <a:off x="9148288" y="-3867"/>
            <a:ext cx="3043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grpSp>
        <p:nvGrpSpPr>
          <p:cNvPr id="24" name="Group 23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531478" y="-170546"/>
            <a:ext cx="6659088" cy="6858000"/>
            <a:chOff x="1826589" y="0"/>
            <a:chExt cx="7111060" cy="6858000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3" y="57583"/>
            <a:ext cx="8735218" cy="75994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for Entering Paths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663" y="993906"/>
            <a:ext cx="8130940" cy="5224475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Establish Transfer Pathways and Educate Students on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Opportunities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1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Optimize applicability of community college credits to university majors </a:t>
            </a: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Establish transfer agreements that create pathways and options for students to attain baccalaureate degrees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62" indent="-288962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informing students of transfer opportunities during onboarding and in their first year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1" dirty="0"/>
          </a:p>
        </p:txBody>
      </p:sp>
    </p:spTree>
    <p:extLst>
      <p:ext uri="{BB962C8B-B14F-4D97-AF65-F5344CB8AC3E}">
        <p14:creationId xmlns:p14="http://schemas.microsoft.com/office/powerpoint/2010/main" val="17110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eople laughing at a laptop screen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pic>
        <p:nvPicPr>
          <p:cNvPr id="5" name="Picture Placeholder 4" descr="group of students at graduatio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1" y="5"/>
            <a:ext cx="5727700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465" y="5454415"/>
            <a:ext cx="6323324" cy="680981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FYE &amp; </a:t>
            </a: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PATHWAYS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65" y="3976110"/>
            <a:ext cx="6845643" cy="82296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HELPING STUDENTS STAY ON THEIR PATHS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aiting on a line mem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02" y="1295405"/>
            <a:ext cx="6323797" cy="477961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339"/>
            <a:ext cx="12192000" cy="8302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your advising office look like this?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071" y="1348910"/>
            <a:ext cx="3571481" cy="476811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676" y="273661"/>
            <a:ext cx="1081586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Advising ≠ Registration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401854" y="5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2964" r="15850"/>
          <a:stretch/>
        </p:blipFill>
        <p:spPr>
          <a:xfrm>
            <a:off x="8408319" y="5"/>
            <a:ext cx="3801979" cy="6858000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24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162212" y="9630"/>
            <a:ext cx="6659088" cy="6858000"/>
            <a:chOff x="1826589" y="0"/>
            <a:chExt cx="7111060" cy="6858000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65034" y="194981"/>
            <a:ext cx="8689655" cy="727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for Staying on Paths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033" y="1088676"/>
            <a:ext cx="7646934" cy="5129705"/>
          </a:xfrm>
        </p:spPr>
        <p:txBody>
          <a:bodyPr>
            <a:noAutofit/>
          </a:bodyPr>
          <a:lstStyle/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Strong intrusive and developmental advising processes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Case management 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Embed academic advising into students’ pathway experience by connecting advising to the curriculum and institutional policies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 technology 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help students make informed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choices and to clarify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transfer and career opportunities at the end of their chosen college path</a:t>
            </a:r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31619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401854" y="5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6203" r="25595"/>
          <a:stretch/>
        </p:blipFill>
        <p:spPr>
          <a:xfrm>
            <a:off x="9031681" y="5"/>
            <a:ext cx="3147461" cy="6858000"/>
          </a:xfrm>
          <a:prstGeom prst="rect">
            <a:avLst/>
          </a:prstGeom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25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24" name="Group 23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478870" y="5"/>
            <a:ext cx="6659088" cy="6858000"/>
            <a:chOff x="1826589" y="0"/>
            <a:chExt cx="7111060" cy="6858000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65034" y="194981"/>
            <a:ext cx="8689655" cy="727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for Staying on Paths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034" y="1088677"/>
            <a:ext cx="8070455" cy="4856288"/>
          </a:xfrm>
        </p:spPr>
        <p:txBody>
          <a:bodyPr>
            <a:noAutofit/>
          </a:bodyPr>
          <a:lstStyle/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Ensure students develop an academic plan with predictable schedules 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intake processes and 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mbed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academic and non-academic supports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analytics to monitor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who are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 and off track and intervene when needed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Utilize alerts and referrals 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institutional policies and practices that may create obstacles for students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1" y="5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849" y="5582518"/>
            <a:ext cx="5998272" cy="681803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FYE &amp; </a:t>
            </a: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PATHWAYS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35" y="4099580"/>
            <a:ext cx="6314300" cy="82296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ENSURING STUDENTS ARE LEARNING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52" b="124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383575" y="16332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35" r="33010"/>
          <a:stretch/>
        </p:blipFill>
        <p:spPr>
          <a:xfrm>
            <a:off x="8684289" y="-16324"/>
            <a:ext cx="3507721" cy="6858000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28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8" name="Group 17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897847" y="-16324"/>
            <a:ext cx="7388299" cy="6858000"/>
            <a:chOff x="1826589" y="0"/>
            <a:chExt cx="7388298" cy="6858000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65034" y="194981"/>
            <a:ext cx="8619095" cy="727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to Ensure Learning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192" y="1088677"/>
            <a:ext cx="8471006" cy="3820226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Curricular Approaches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Establish program-level learning outcomes aligned with the requirements for success in employment and further education in a given field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Align pathway courses and expected learning outcomes to ensure they provide foundational knowledge and skills 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Apply the results of learning outcomes assessment to improve the effectiveness of teaching across programs and pathways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1" dirty="0"/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168747" y="6100993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976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383575" y="16332"/>
            <a:ext cx="7388299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1820" r="9635"/>
          <a:stretch/>
        </p:blipFill>
        <p:spPr>
          <a:xfrm>
            <a:off x="8189258" y="5"/>
            <a:ext cx="3984859" cy="6858000"/>
          </a:xfrm>
          <a:prstGeom prst="rect">
            <a:avLst/>
          </a:prstGeom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5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1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1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>
                <a:solidFill>
                  <a:schemeClr val="bg1"/>
                </a:solidFill>
              </a:rPr>
              <a:pPr algn="ctr"/>
              <a:t>29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7" name="Group 16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358732" y="-25947"/>
            <a:ext cx="6650185" cy="6858000"/>
            <a:chOff x="1826589" y="0"/>
            <a:chExt cx="7388298" cy="6858000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65034" y="194981"/>
            <a:ext cx="8436215" cy="727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cs typeface="Calibri" panose="020F0502020204030204" pitchFamily="34" charset="0"/>
              </a:rPr>
              <a:t>FYE Strategies to Ensure Learning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375" y="1191548"/>
            <a:ext cx="8254091" cy="3820226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Co-curricular Approaches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Integrate service learning and other applied learning experiences to enhance instruction and career education in courses across programs of study 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Complement classroom learning with out-of-classroom experiences that enrich student’s understanding of the curricula</a:t>
            </a:r>
          </a:p>
          <a:p>
            <a:pPr marL="231806" indent="-231806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1" dirty="0"/>
          </a:p>
        </p:txBody>
      </p:sp>
    </p:spTree>
    <p:extLst>
      <p:ext uri="{BB962C8B-B14F-4D97-AF65-F5344CB8AC3E}">
        <p14:creationId xmlns:p14="http://schemas.microsoft.com/office/powerpoint/2010/main" val="2707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108" name="Picture 12" descr="Image result for college students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3" r="22107"/>
          <a:stretch/>
        </p:blipFill>
        <p:spPr bwMode="auto">
          <a:xfrm>
            <a:off x="9764786" y="5"/>
            <a:ext cx="2427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4179030" y="5"/>
            <a:ext cx="6650185" cy="6858000"/>
            <a:chOff x="1826589" y="0"/>
            <a:chExt cx="7388298" cy="6858000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1" y="221357"/>
            <a:ext cx="10125751" cy="68602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FYE &amp; Guided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475" y="1239382"/>
            <a:ext cx="9336350" cy="553196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Guided Pathways advocates for thoughtful and early major selection and planning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Considering that student-major mismatch can cause completion delays and student attrition, early major exploration is essential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FYE programs can bolster pathways programs by helping students choose their majors, complete educational plans, and explore careers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8" y="2938242"/>
            <a:ext cx="6596444" cy="981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7" y="4"/>
            <a:ext cx="1140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Middlesex Community College, Lowell, MA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45721" rIns="91440" bIns="4572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Sample Academic Map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97182" y="1028701"/>
            <a:ext cx="10815637" cy="5372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1" y="907820"/>
            <a:ext cx="11522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417" indent="-514417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Bailey, T. (2017). Guided Pathways at community colleges: From theory to practice.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Diversity &amp; Democracy, 20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(4). AAC&amp;U, p.2. </a:t>
            </a:r>
          </a:p>
          <a:p>
            <a:pPr marL="509654" indent="-509654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Bailey, T.,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Jaggars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S. S., &amp; Jenkins, D. (2015).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What we know about guided pathways.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 York, NY: Columbia University, Teachers College, Community College Research Center.</a:t>
            </a:r>
          </a:p>
          <a:p>
            <a:pPr marL="514417" indent="-514417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Cuseo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J.B., Thompson, A., Campagna, M., &amp;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Fecas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V. (2016).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Thriving in College and Beyond: Research-Based Strategies for Academic Success and Personal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Kendall Hunt,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Dubuque:IA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68396" indent="-568396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Jenkins, D., &amp; Cho, S. W. (2012).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Get with the program: Accelerating community college students’ entry into and completion of programs of study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(CCRC Working Paper No. 32). New York, NY: CCRC.</a:t>
            </a:r>
          </a:p>
          <a:p>
            <a:pPr marL="568396" indent="-568396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Jenkins, D., &amp; Cho, S. W. (2014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). Get with the program… and finish it: Building guided pathways to accelerate student completion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(CCRC Working Paper No. 66). New York, NY: Columbia University, Teachers College, Community College Research Center</a:t>
            </a:r>
            <a:r>
              <a:rPr lang="en-US" sz="2400" dirty="0"/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96" indent="-568396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Jenkins, D., &amp; Weiss, M. J. (2011).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Charting pathways to completion for low-income community college students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(CCRC Working Paper No. 34). New York, NY: CCRC.</a:t>
            </a:r>
          </a:p>
        </p:txBody>
      </p:sp>
    </p:spTree>
    <p:extLst>
      <p:ext uri="{BB962C8B-B14F-4D97-AF65-F5344CB8AC3E}">
        <p14:creationId xmlns:p14="http://schemas.microsoft.com/office/powerpoint/2010/main" val="3090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97182" y="1028701"/>
            <a:ext cx="10815637" cy="5372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1" y="1028701"/>
            <a:ext cx="11522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96" indent="-568396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Kopko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E.M., Ramos, M., Karp, M.,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Mechur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J. (2018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). Why do some community college students use institutional resources differently than others in program selection and planning?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(CCRC Working Paper No. 101). New York, NY: Columbia University, Teachers College, Community College Research Center</a:t>
            </a:r>
            <a:r>
              <a:rPr lang="en-US" sz="2400" dirty="0"/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8396" indent="-568396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Shapiro, D.,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Dundar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Huie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Wakhungu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P.K., Yuan, X., Nathan, A. &amp;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Bhimdiwali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A. (2017, December).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Completing College: A National View of Student Completion Rates – Fall 2011 Cohort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(Signature Report No. 14). Herndon, VA: National Student Clearinghouse Research Center.</a:t>
            </a:r>
          </a:p>
          <a:p>
            <a:pPr marL="568396" indent="-568396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Wergin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J. (2006). Forward. In L. 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Braskamp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L. C.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Trautvetter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&amp; K. Ward (Eds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.), Putting students first: How colleges develop students purposefully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(pp.1-18). San Francisco, CA: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Jossey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Bass.</a:t>
            </a:r>
          </a:p>
          <a:p>
            <a:pPr marL="568396" indent="-568396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"/>
            <a:ext cx="12192000" cy="6858000"/>
          </a:xfrm>
        </p:spPr>
      </p:pic>
      <p:sp>
        <p:nvSpPr>
          <p:cNvPr id="52" name="Rectangle 51" descr="decorative element">
            <a:extLst>
              <a:ext uri="{FF2B5EF4-FFF2-40B4-BE49-F238E27FC236}">
                <a16:creationId xmlns:a16="http://schemas.microsoft.com/office/drawing/2014/main" id="{31664CF3-C0D1-4769-8E59-8694AF07951A}"/>
              </a:ext>
            </a:extLst>
          </p:cNvPr>
          <p:cNvSpPr/>
          <p:nvPr/>
        </p:nvSpPr>
        <p:spPr>
          <a:xfrm>
            <a:off x="-2886" y="-1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3" y="2142271"/>
            <a:ext cx="5578996" cy="879929"/>
          </a:xfrm>
        </p:spPr>
        <p:txBody>
          <a:bodyPr/>
          <a:lstStyle/>
          <a:p>
            <a:r>
              <a:rPr lang="en-US" b="0" dirty="0"/>
              <a:t>THANK YOU</a:t>
            </a:r>
            <a:endParaRPr lang="en-GB" b="0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6346" y="5168218"/>
            <a:ext cx="3695205" cy="276999"/>
          </a:xfrm>
        </p:spPr>
        <p:txBody>
          <a:bodyPr/>
          <a:lstStyle/>
          <a:p>
            <a:endParaRPr lang="en-GB" sz="3200" dirty="0"/>
          </a:p>
        </p:txBody>
      </p: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7291" y="4257404"/>
            <a:ext cx="469813" cy="469812"/>
          </a:xfrm>
        </p:spPr>
      </p:pic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/>
      </p:pic>
      <p:cxnSp>
        <p:nvCxnSpPr>
          <p:cNvPr id="131" name="Straight Connector 130" descr="decorative element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5" y="4143059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 descr="decorative element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69300" y="4866957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 descr="decorative element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5" y="5616259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 descr="decorative element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6" y="2930327"/>
            <a:ext cx="469806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 dirty="0"/>
            </a:p>
          </p:txBody>
        </p:sp>
      </p:grp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1"/>
            <a:ext cx="2570830" cy="6858002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1" dirty="0"/>
            </a:p>
          </p:txBody>
        </p:sp>
      </p:grpSp>
      <p:sp>
        <p:nvSpPr>
          <p:cNvPr id="118" name="Text Placeholder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 txBox="1">
            <a:spLocks/>
          </p:cNvSpPr>
          <p:nvPr/>
        </p:nvSpPr>
        <p:spPr>
          <a:xfrm>
            <a:off x="1511475" y="3795255"/>
            <a:ext cx="4097579" cy="287244"/>
          </a:xfrm>
          <a:prstGeom prst="rect">
            <a:avLst/>
          </a:prstGeom>
        </p:spPr>
        <p:txBody>
          <a:bodyPr vert="horz" lIns="0" tIns="45721" rIns="91440" bIns="45721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/>
              <a:t>Dr.</a:t>
            </a:r>
            <a:r>
              <a:rPr lang="en-GB" sz="3200" dirty="0"/>
              <a:t> Michele Campagna</a:t>
            </a:r>
          </a:p>
        </p:txBody>
      </p:sp>
      <p:sp>
        <p:nvSpPr>
          <p:cNvPr id="124" name="Text Placeholder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 txBox="1">
            <a:spLocks/>
          </p:cNvSpPr>
          <p:nvPr/>
        </p:nvSpPr>
        <p:spPr>
          <a:xfrm>
            <a:off x="1511484" y="5813670"/>
            <a:ext cx="3695205" cy="276999"/>
          </a:xfrm>
          <a:prstGeom prst="rect">
            <a:avLst/>
          </a:prstGeom>
        </p:spPr>
        <p:txBody>
          <a:bodyPr vert="horz" lIns="0" tIns="45721" rIns="91440" bIns="45721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125" name="Text Placeholder 85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 txBox="1">
            <a:spLocks/>
          </p:cNvSpPr>
          <p:nvPr/>
        </p:nvSpPr>
        <p:spPr>
          <a:xfrm>
            <a:off x="1511474" y="4471923"/>
            <a:ext cx="5758996" cy="349628"/>
          </a:xfrm>
          <a:prstGeom prst="rect">
            <a:avLst/>
          </a:prstGeom>
        </p:spPr>
        <p:txBody>
          <a:bodyPr vert="horz" lIns="0" tIns="45721" rIns="91440" bIns="45721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Michele.Campagna@sunywcc.edu</a:t>
            </a:r>
            <a:endParaRPr lang="en-GB" sz="3200" dirty="0"/>
          </a:p>
        </p:txBody>
      </p:sp>
      <p:cxnSp>
        <p:nvCxnSpPr>
          <p:cNvPr id="126" name="Straight Connector 125" descr="decorative element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645549" y="627373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924" y="1091269"/>
            <a:ext cx="8452309" cy="5265598"/>
          </a:xfrm>
        </p:spPr>
        <p:txBody>
          <a:bodyPr>
            <a:normAutofit/>
          </a:bodyPr>
          <a:lstStyle/>
          <a:p>
            <a:pPr marL="227043" indent="-22704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“Cafeteria model” of disconnected courses, degrees, and support services Unclear paths to degree completion</a:t>
            </a:r>
          </a:p>
          <a:p>
            <a:pPr marL="227043" indent="-22704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Attrition, excessive credits, or delayed completion,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particularly for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first generation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and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students of color</a:t>
            </a:r>
          </a:p>
          <a:p>
            <a:pPr marL="227043" indent="-22704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Depleted financial aid for community college students, complicating their ability to transfer</a:t>
            </a:r>
          </a:p>
          <a:p>
            <a:pPr marL="227043" indent="-22704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Students may be underprepared to transfer, enter a career, or continue to graduate studies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125128"/>
            <a:ext cx="11789163" cy="750773"/>
          </a:xfrm>
          <a:solidFill>
            <a:schemeClr val="accent4">
              <a:lumMod val="50000"/>
              <a:alpha val="72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Rationale for Guided Pathways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231" y="1177179"/>
            <a:ext cx="7561941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1" dirty="0"/>
              <a:t/>
            </a:r>
            <a:br>
              <a:rPr lang="en-US" sz="1801" dirty="0"/>
            </a:br>
            <a:endParaRPr lang="en-GB" sz="1801" dirty="0"/>
          </a:p>
        </p:txBody>
      </p:sp>
      <p:pic>
        <p:nvPicPr>
          <p:cNvPr id="1028" name="Picture 4" descr="Image result for college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r="13272" b="31321"/>
          <a:stretch/>
        </p:blipFill>
        <p:spPr bwMode="auto">
          <a:xfrm>
            <a:off x="8614237" y="3513222"/>
            <a:ext cx="3467714" cy="27094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235" y="875911"/>
            <a:ext cx="3407156" cy="26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ademic advising college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32" y="1236407"/>
            <a:ext cx="4975439" cy="49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9431"/>
            <a:ext cx="12192000" cy="83099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many times have you had this conversation?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2" y="0"/>
            <a:ext cx="12191999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234241" y="269678"/>
              <a:ext cx="361" cy="361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0705" y="143328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234240" y="307837"/>
              <a:ext cx="221760" cy="77401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1240" y="181835"/>
                <a:ext cx="347760" cy="32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436199" y="384878"/>
              <a:ext cx="19801" cy="361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3196" y="258528"/>
                <a:ext cx="145807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3522961" y="356078"/>
              <a:ext cx="19440" cy="361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9961" y="229728"/>
                <a:ext cx="145440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3301561" y="356077"/>
              <a:ext cx="221760" cy="19801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8561" y="230071"/>
                <a:ext cx="347760" cy="271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3205080" y="356078"/>
              <a:ext cx="337321" cy="361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2080" y="229728"/>
                <a:ext cx="46332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3099241" y="221437"/>
              <a:ext cx="924480" cy="433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1241" y="203437"/>
                <a:ext cx="9604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3282121" y="342038"/>
              <a:ext cx="221760" cy="14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9121" y="216038"/>
                <a:ext cx="3477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3503521" y="356078"/>
              <a:ext cx="361" cy="36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40346" y="229728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/>
              <p14:cNvContentPartPr/>
              <p14:nvPr/>
            </p14:nvContentPartPr>
            <p14:xfrm>
              <a:off x="3301562" y="324758"/>
              <a:ext cx="202320" cy="32761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8562" y="198754"/>
                <a:ext cx="328320" cy="284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3272760" y="336999"/>
              <a:ext cx="361" cy="361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9224" y="210649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3417121" y="394599"/>
              <a:ext cx="361" cy="361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3585" y="268249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/>
              <p14:cNvContentPartPr/>
              <p14:nvPr/>
            </p14:nvContentPartPr>
            <p14:xfrm>
              <a:off x="3455640" y="365799"/>
              <a:ext cx="361" cy="361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104" y="239449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3301560" y="327277"/>
              <a:ext cx="154441" cy="38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38560" y="201277"/>
                <a:ext cx="280442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3301560" y="327278"/>
              <a:ext cx="361" cy="361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024" y="200928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/>
              <p14:cNvContentPartPr/>
              <p14:nvPr/>
            </p14:nvContentPartPr>
            <p14:xfrm>
              <a:off x="3291841" y="442839"/>
              <a:ext cx="154441" cy="361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28841" y="316489"/>
                <a:ext cx="280442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/>
              <p14:cNvContentPartPr/>
              <p14:nvPr/>
            </p14:nvContentPartPr>
            <p14:xfrm>
              <a:off x="3214801" y="433118"/>
              <a:ext cx="361" cy="361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1265" y="306768"/>
                <a:ext cx="12671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/>
              <p14:cNvContentPartPr/>
              <p14:nvPr/>
            </p14:nvContentPartPr>
            <p14:xfrm>
              <a:off x="3214800" y="433118"/>
              <a:ext cx="260281" cy="361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1800" y="306768"/>
                <a:ext cx="386281" cy="25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Ink 48"/>
              <p14:cNvContentPartPr/>
              <p14:nvPr/>
            </p14:nvContentPartPr>
            <p14:xfrm>
              <a:off x="3561480" y="654519"/>
              <a:ext cx="606601" cy="19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3480" y="636519"/>
                <a:ext cx="642601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302" r="4132"/>
          <a:stretch/>
        </p:blipFill>
        <p:spPr>
          <a:xfrm>
            <a:off x="5435871" y="938454"/>
            <a:ext cx="6756129" cy="56740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3633" y="1366787"/>
            <a:ext cx="5151924" cy="5159141"/>
          </a:xfrm>
        </p:spPr>
        <p:txBody>
          <a:bodyPr/>
          <a:lstStyle/>
          <a:p>
            <a:pPr marL="285785" indent="-285785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and their staff are sliced into departments, offices, ranks, and roles</a:t>
            </a:r>
          </a:p>
          <a:p>
            <a:pPr marL="285785" indent="-285785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barriers to student learning and success</a:t>
            </a:r>
          </a:p>
          <a:p>
            <a:pPr marL="285785" indent="-285785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of academic and student engagement needed for students develop holistic educational plans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384" y="239805"/>
            <a:ext cx="11511815" cy="69864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Need for a Holistic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23245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5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52" y="233638"/>
            <a:ext cx="6961157" cy="61808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09364" y="6052956"/>
            <a:ext cx="51308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1" dirty="0">
                <a:latin typeface="Calibri" panose="020F0502020204030204" pitchFamily="34" charset="0"/>
                <a:cs typeface="Calibri" panose="020F0502020204030204" pitchFamily="34" charset="0"/>
              </a:rPr>
              <a:t>EQUITY, SOCIAL MOBILITY, ECONOMIC HEALTH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79140" y="233638"/>
            <a:ext cx="4841506" cy="6461803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CLARIFYING THE PATH: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Mapping paths to student end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goals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ENTERING THE PATH: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Intake and academic advising,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STAYING ON THE PATH: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Intrusive academic advising and academic support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ENSURING LEARNING: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Learning with intentional outcomes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613" y="5758540"/>
            <a:ext cx="384048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>
                <a:latin typeface="Calibri" panose="020F0502020204030204" pitchFamily="34" charset="0"/>
                <a:cs typeface="Calibri" panose="020F0502020204030204" pitchFamily="34" charset="0"/>
              </a:rPr>
              <a:t>HOLISTIC STUDENT SUPPORTS</a:t>
            </a:r>
          </a:p>
        </p:txBody>
      </p:sp>
    </p:spTree>
    <p:extLst>
      <p:ext uri="{BB962C8B-B14F-4D97-AF65-F5344CB8AC3E}">
        <p14:creationId xmlns:p14="http://schemas.microsoft.com/office/powerpoint/2010/main" val="17517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fb0879af-3eba-417a-a55a-ffe6dcd6ca7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1435</Words>
  <Application>Microsoft Office PowerPoint</Application>
  <PresentationFormat>Widescreen</PresentationFormat>
  <Paragraphs>135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Times New Roman</vt:lpstr>
      <vt:lpstr>Office Theme</vt:lpstr>
      <vt:lpstr>FYE and Guided Pathways: A Synergistic Relationship</vt:lpstr>
      <vt:lpstr>PowerPoint Presentation</vt:lpstr>
      <vt:lpstr>FYE &amp; Guided Pathways</vt:lpstr>
      <vt:lpstr>Rationale for Guided Pathways</vt:lpstr>
      <vt:lpstr>How many times have you had this conversation?</vt:lpstr>
      <vt:lpstr>PowerPoint Presentation</vt:lpstr>
      <vt:lpstr>Need for a Holistic Approach</vt:lpstr>
      <vt:lpstr>PowerPoint Presentation</vt:lpstr>
      <vt:lpstr>CLARIFYING THE PATH: Mapping paths to student end goals   ENTERING THE PATH: Intake and academic advising,  STAYING ON THE PATH: Intrusive academic advising and academic support  ENSURING LEARNING: Learning with intentional outcomes </vt:lpstr>
      <vt:lpstr>HELPING STUDENTS CLARIFY THEIR PATHS</vt:lpstr>
      <vt:lpstr>“Know Thyself”  </vt:lpstr>
      <vt:lpstr>FYE Strategies for Clarifying Paths</vt:lpstr>
      <vt:lpstr>FYE Strategies for Clarifying Paths </vt:lpstr>
      <vt:lpstr>HELPING STUDENTS GET ON THEIR PATHS</vt:lpstr>
      <vt:lpstr>PowerPoint Presentation</vt:lpstr>
      <vt:lpstr>FYE Strategies for Entering Paths   </vt:lpstr>
      <vt:lpstr> Early Program Entry</vt:lpstr>
      <vt:lpstr>FYE Strategies for Entering Paths</vt:lpstr>
      <vt:lpstr>FYE Strategies for Entering Paths   </vt:lpstr>
      <vt:lpstr>FYE Strategies for Entering Paths   </vt:lpstr>
      <vt:lpstr>HELPING STUDENTS STAY ON THEIR PATHS</vt:lpstr>
      <vt:lpstr>Does your advising office look like this?</vt:lpstr>
      <vt:lpstr>Academic Advising ≠ Registration </vt:lpstr>
      <vt:lpstr>PowerPoint Presentation</vt:lpstr>
      <vt:lpstr>PowerPoint Presentation</vt:lpstr>
      <vt:lpstr>ENSURING STUDENTS ARE LEARNING</vt:lpstr>
      <vt:lpstr>PowerPoint Presentation</vt:lpstr>
      <vt:lpstr>PowerPoint Presentation</vt:lpstr>
      <vt:lpstr>PowerPoint Presentation</vt:lpstr>
      <vt:lpstr>PowerPoint Presentation</vt:lpstr>
      <vt:lpstr>Sample Academic Map</vt:lpstr>
      <vt:lpstr>References   </vt:lpstr>
      <vt:lpstr>References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2019-01-26T18:56:22Z</dcterms:created>
  <dcterms:modified xsi:type="dcterms:W3CDTF">2019-10-25T19:24:06Z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