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3"/>
  </p:notesMasterIdLst>
  <p:sldIdLst>
    <p:sldId id="256" r:id="rId2"/>
    <p:sldId id="276" r:id="rId3"/>
    <p:sldId id="257" r:id="rId4"/>
    <p:sldId id="258" r:id="rId5"/>
    <p:sldId id="259" r:id="rId6"/>
    <p:sldId id="279" r:id="rId7"/>
    <p:sldId id="264" r:id="rId8"/>
    <p:sldId id="281" r:id="rId9"/>
    <p:sldId id="289" r:id="rId10"/>
    <p:sldId id="288" r:id="rId11"/>
    <p:sldId id="293" r:id="rId12"/>
    <p:sldId id="292" r:id="rId13"/>
    <p:sldId id="291" r:id="rId14"/>
    <p:sldId id="295" r:id="rId15"/>
    <p:sldId id="294" r:id="rId16"/>
    <p:sldId id="262" r:id="rId17"/>
    <p:sldId id="260" r:id="rId18"/>
    <p:sldId id="261" r:id="rId19"/>
    <p:sldId id="263" r:id="rId20"/>
    <p:sldId id="265" r:id="rId21"/>
    <p:sldId id="275" r:id="rId2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34610" autoAdjust="0"/>
    <p:restoredTop sz="86447" autoAdjust="0"/>
  </p:normalViewPr>
  <p:slideViewPr>
    <p:cSldViewPr snapToGrid="0">
      <p:cViewPr>
        <p:scale>
          <a:sx n="125" d="100"/>
          <a:sy n="125" d="100"/>
        </p:scale>
        <p:origin x="-210" y="-6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cft.vanderbilt.edu/guides-sub-pages/blooms-taxonomy/"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Focus on week</a:t>
            </a:r>
            <a:r>
              <a:rPr lang="en-US" baseline="0" dirty="0" smtClean="0"/>
              <a:t> long, module specific discussions.</a:t>
            </a: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smtClean="0"/>
              <a:t>Using and Moving</a:t>
            </a:r>
            <a:r>
              <a:rPr lang="en-US" baseline="0" dirty="0" smtClean="0"/>
              <a:t> beyond the course materials</a:t>
            </a:r>
            <a:endParaRPr lang="en-US" dirty="0"/>
          </a:p>
        </p:txBody>
      </p:sp>
    </p:spTree>
    <p:extLst>
      <p:ext uri="{BB962C8B-B14F-4D97-AF65-F5344CB8AC3E}">
        <p14:creationId xmlns:p14="http://schemas.microsoft.com/office/powerpoint/2010/main" val="3106020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smtClean="0"/>
              <a:t>Encouraging Interactiv</a:t>
            </a:r>
            <a:r>
              <a:rPr lang="en-US" baseline="0" dirty="0" smtClean="0"/>
              <a:t>e Behavior and Metacognition</a:t>
            </a:r>
            <a:endParaRPr lang="en-US" dirty="0"/>
          </a:p>
        </p:txBody>
      </p:sp>
    </p:spTree>
    <p:extLst>
      <p:ext uri="{BB962C8B-B14F-4D97-AF65-F5344CB8AC3E}">
        <p14:creationId xmlns:p14="http://schemas.microsoft.com/office/powerpoint/2010/main" val="746477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smtClean="0"/>
              <a:t>Structuring a Discussion Strategy</a:t>
            </a:r>
            <a:endParaRPr lang="en-US" dirty="0"/>
          </a:p>
        </p:txBody>
      </p:sp>
    </p:spTree>
    <p:extLst>
      <p:ext uri="{BB962C8B-B14F-4D97-AF65-F5344CB8AC3E}">
        <p14:creationId xmlns:p14="http://schemas.microsoft.com/office/powerpoint/2010/main" val="4127337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smtClean="0"/>
              <a:t>Other Considerations</a:t>
            </a:r>
          </a:p>
          <a:p>
            <a:pPr marL="158750" indent="0">
              <a:buNone/>
            </a:pPr>
            <a:endParaRPr lang="en-US" dirty="0" smtClean="0"/>
          </a:p>
          <a:p>
            <a:pPr marL="158750" indent="0">
              <a:buNone/>
            </a:pPr>
            <a:r>
              <a:rPr lang="en-US" dirty="0" smtClean="0"/>
              <a:t>Negative Point Values exist outside the Rubric Proper</a:t>
            </a:r>
            <a:endParaRPr lang="en-US" dirty="0"/>
          </a:p>
        </p:txBody>
      </p:sp>
    </p:spTree>
    <p:extLst>
      <p:ext uri="{BB962C8B-B14F-4D97-AF65-F5344CB8AC3E}">
        <p14:creationId xmlns:p14="http://schemas.microsoft.com/office/powerpoint/2010/main" val="40254160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r>
              <a:rPr lang="en-US" dirty="0" smtClean="0"/>
              <a:t>Course specific</a:t>
            </a:r>
            <a:r>
              <a:rPr lang="en-US" baseline="0" dirty="0" smtClean="0"/>
              <a:t> discussions versus assignment level discussions.</a:t>
            </a:r>
          </a:p>
          <a:p>
            <a:pPr marL="158750" indent="0">
              <a:buNone/>
            </a:pPr>
            <a:endParaRPr lang="en-US" baseline="0" dirty="0" smtClean="0"/>
          </a:p>
          <a:p>
            <a:pPr marL="158750" indent="0">
              <a:buNone/>
            </a:pPr>
            <a:r>
              <a:rPr lang="en-US" baseline="0" dirty="0" smtClean="0"/>
              <a:t>Customization can take place in the discussion question, rather than the rubric.</a:t>
            </a:r>
            <a:endParaRPr lang="en-US" dirty="0"/>
          </a:p>
        </p:txBody>
      </p:sp>
    </p:spTree>
    <p:extLst>
      <p:ext uri="{BB962C8B-B14F-4D97-AF65-F5344CB8AC3E}">
        <p14:creationId xmlns:p14="http://schemas.microsoft.com/office/powerpoint/2010/main" val="868463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89624da6f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589624da6f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Examples</a:t>
            </a:r>
            <a:r>
              <a:rPr lang="en-US" baseline="0" dirty="0" smtClean="0"/>
              <a:t> of types of Rubrics</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Pure Qualification</a:t>
            </a: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589624da6f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589624da6f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Hybrid is a combination of Qualitative and</a:t>
            </a:r>
            <a:r>
              <a:rPr lang="en-US" baseline="0" dirty="0" smtClean="0"/>
              <a:t> Quantitative</a:t>
            </a: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589624da6f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589624da6f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Aligns with A+, A, B, C, D, E</a:t>
            </a: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589624da6f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589624da6f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Refer to not requiring</a:t>
            </a:r>
            <a:r>
              <a:rPr lang="en-US" baseline="0" dirty="0" smtClean="0"/>
              <a:t> all criteria to be worth the same amount.</a:t>
            </a: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786899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r>
              <a:rPr lang="en-US" dirty="0" smtClean="0"/>
              <a:t>Art from Todd</a:t>
            </a:r>
            <a:r>
              <a:rPr lang="en-US" baseline="0" dirty="0" smtClean="0"/>
              <a:t> </a:t>
            </a:r>
            <a:r>
              <a:rPr lang="en-US" baseline="0" dirty="0" err="1" smtClean="0"/>
              <a:t>Mclellan</a:t>
            </a:r>
            <a:endParaRPr lang="en-US" dirty="0"/>
          </a:p>
        </p:txBody>
      </p:sp>
    </p:spTree>
    <p:extLst>
      <p:ext uri="{BB962C8B-B14F-4D97-AF65-F5344CB8AC3E}">
        <p14:creationId xmlns:p14="http://schemas.microsoft.com/office/powerpoint/2010/main" val="907701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r>
              <a:rPr lang="en-US" dirty="0" smtClean="0"/>
              <a:t>Plug</a:t>
            </a:r>
            <a:r>
              <a:rPr lang="en-US" baseline="0" dirty="0" smtClean="0"/>
              <a:t> for Crafting an Engaging Discussion at 8:45 in HUM 2043.</a:t>
            </a:r>
          </a:p>
        </p:txBody>
      </p:sp>
    </p:spTree>
    <p:extLst>
      <p:ext uri="{BB962C8B-B14F-4D97-AF65-F5344CB8AC3E}">
        <p14:creationId xmlns:p14="http://schemas.microsoft.com/office/powerpoint/2010/main" val="343473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4a6c1b429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4a6c1b429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589624da6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589624da6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589624da6f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589624da6f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3310062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smtClean="0"/>
              <a:t>Apply a pedagogical model</a:t>
            </a:r>
            <a:r>
              <a:rPr lang="en-US" baseline="0" dirty="0" smtClean="0"/>
              <a:t> aimed toward accomplishing the learning outcomes you want from the discussion.</a:t>
            </a:r>
            <a:endParaRPr lang="en-US" dirty="0" smtClean="0"/>
          </a:p>
          <a:p>
            <a:pPr marL="158750" indent="0">
              <a:buNone/>
            </a:pPr>
            <a:endParaRPr lang="en-US" dirty="0" smtClean="0"/>
          </a:p>
          <a:p>
            <a:pPr marL="158750" indent="0">
              <a:buNone/>
            </a:pPr>
            <a:r>
              <a:rPr lang="en-US" dirty="0" smtClean="0"/>
              <a:t>Image from:</a:t>
            </a:r>
            <a:r>
              <a:rPr lang="en-US" baseline="0" dirty="0" smtClean="0"/>
              <a:t> </a:t>
            </a:r>
            <a:r>
              <a:rPr lang="en-US" dirty="0" smtClean="0">
                <a:hlinkClick r:id="rId3"/>
              </a:rPr>
              <a:t>https://cft.vanderbilt.edu/guides-sub-pages/blooms-taxonomy/</a:t>
            </a:r>
            <a:endParaRPr lang="en-US" dirty="0" smtClean="0"/>
          </a:p>
          <a:p>
            <a:pPr marL="158750" indent="0">
              <a:buNone/>
            </a:pPr>
            <a:endParaRPr lang="en-US" dirty="0"/>
          </a:p>
        </p:txBody>
      </p:sp>
    </p:spTree>
    <p:extLst>
      <p:ext uri="{BB962C8B-B14F-4D97-AF65-F5344CB8AC3E}">
        <p14:creationId xmlns:p14="http://schemas.microsoft.com/office/powerpoint/2010/main" val="1095354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smtClean="0"/>
              <a:t>Example Criteria for Learning Outcomes or Behaviors</a:t>
            </a:r>
          </a:p>
          <a:p>
            <a:pPr marL="158750" indent="0">
              <a:buNone/>
            </a:pPr>
            <a:endParaRPr lang="en-US" dirty="0" smtClean="0"/>
          </a:p>
          <a:p>
            <a:pPr marL="158750" indent="0">
              <a:buNone/>
            </a:pPr>
            <a:r>
              <a:rPr lang="en-US" dirty="0" smtClean="0"/>
              <a:t>The basics.</a:t>
            </a:r>
            <a:endParaRPr lang="en-US" dirty="0"/>
          </a:p>
        </p:txBody>
      </p:sp>
    </p:spTree>
    <p:extLst>
      <p:ext uri="{BB962C8B-B14F-4D97-AF65-F5344CB8AC3E}">
        <p14:creationId xmlns:p14="http://schemas.microsoft.com/office/powerpoint/2010/main" val="3284895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smtClean="0"/>
              <a:t>Demonstration</a:t>
            </a:r>
            <a:r>
              <a:rPr lang="en-US" baseline="0" dirty="0" smtClean="0"/>
              <a:t> of Higher Level Learning</a:t>
            </a:r>
          </a:p>
          <a:p>
            <a:pPr marL="158750" indent="0">
              <a:buNone/>
            </a:pPr>
            <a:endParaRPr lang="en-US" baseline="0" dirty="0" smtClean="0"/>
          </a:p>
          <a:p>
            <a:pPr marL="158750" indent="0">
              <a:buNone/>
            </a:pPr>
            <a:r>
              <a:rPr lang="en-US" dirty="0" smtClean="0"/>
              <a:t>My definition: Demonstration of knowledge that goes beyond</a:t>
            </a:r>
            <a:r>
              <a:rPr lang="en-US" baseline="0" dirty="0" smtClean="0"/>
              <a:t> what is directly provided by course materials or external sources.</a:t>
            </a:r>
            <a:endParaRPr lang="en-US" dirty="0"/>
          </a:p>
        </p:txBody>
      </p:sp>
    </p:spTree>
    <p:extLst>
      <p:ext uri="{BB962C8B-B14F-4D97-AF65-F5344CB8AC3E}">
        <p14:creationId xmlns:p14="http://schemas.microsoft.com/office/powerpoint/2010/main" val="4002110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5928D6-2798-4050-BD8F-C76B2D3829F3}"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4568316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5928D6-2798-4050-BD8F-C76B2D3829F3}"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76748988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5928D6-2798-4050-BD8F-C76B2D3829F3}"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450550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4280430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5928D6-2798-4050-BD8F-C76B2D3829F3}"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02235203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A5928D6-2798-4050-BD8F-C76B2D3829F3}"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00285310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5928D6-2798-4050-BD8F-C76B2D3829F3}" type="datetimeFigureOut">
              <a:rPr lang="en-US" smtClean="0"/>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97114731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5928D6-2798-4050-BD8F-C76B2D3829F3}" type="datetimeFigureOut">
              <a:rPr lang="en-US" smtClean="0"/>
              <a:t>5/29/2019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74740005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5928D6-2798-4050-BD8F-C76B2D3829F3}" type="datetimeFigureOut">
              <a:rPr lang="en-US" smtClean="0"/>
              <a:t>5/29/2019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851955553"/>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5928D6-2798-4050-BD8F-C76B2D3829F3}" type="datetimeFigureOut">
              <a:rPr lang="en-US" smtClean="0"/>
              <a:t>5/29/2019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236546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9A5928D6-2798-4050-BD8F-C76B2D3829F3}" type="datetimeFigureOut">
              <a:rPr lang="en-US" smtClean="0"/>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73966732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9A5928D6-2798-4050-BD8F-C76B2D3829F3}" type="datetimeFigureOut">
              <a:rPr lang="en-US" smtClean="0"/>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12792460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9A5928D6-2798-4050-BD8F-C76B2D3829F3}" type="datetimeFigureOut">
              <a:rPr lang="en-US" smtClean="0"/>
              <a:t>5/29/2019</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8597849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143000" y="194072"/>
            <a:ext cx="6858000" cy="1790700"/>
          </a:xfrm>
        </p:spPr>
        <p:txBody>
          <a:bodyPr/>
          <a:lstStyle/>
          <a:p>
            <a:pPr lvl="0"/>
            <a:r>
              <a:rPr lang="en-US" dirty="0" smtClean="0"/>
              <a:t>Innovative Rubrics for Online Discussions</a:t>
            </a:r>
            <a:endParaRPr lang="en-US" dirty="0"/>
          </a:p>
        </p:txBody>
      </p:sp>
      <p:sp>
        <p:nvSpPr>
          <p:cNvPr id="7" name="Subtitle 6"/>
          <p:cNvSpPr>
            <a:spLocks noGrp="1"/>
          </p:cNvSpPr>
          <p:nvPr>
            <p:ph type="subTitle" idx="1"/>
          </p:nvPr>
        </p:nvSpPr>
        <p:spPr>
          <a:xfrm>
            <a:off x="1143000" y="2282428"/>
            <a:ext cx="6858000" cy="1241822"/>
          </a:xfrm>
        </p:spPr>
        <p:txBody>
          <a:bodyPr/>
          <a:lstStyle/>
          <a:p>
            <a:r>
              <a:rPr lang="en-US" dirty="0" smtClean="0"/>
              <a:t>Douglas Hemphill</a:t>
            </a:r>
          </a:p>
          <a:p>
            <a:r>
              <a:rPr lang="en-US" dirty="0" smtClean="0"/>
              <a:t>Instructional Designer</a:t>
            </a:r>
          </a:p>
          <a:p>
            <a:r>
              <a:rPr lang="en-US" dirty="0" smtClean="0"/>
              <a:t>SUNY Oswego</a:t>
            </a:r>
            <a:endParaRPr lang="en-US"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3525" y="3322439"/>
            <a:ext cx="3333750" cy="169545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31253"/>
    </mc:Choice>
    <mc:Fallback>
      <p:transition spd="slow" advTm="31253"/>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Construct New </a:t>
            </a:r>
            <a:r>
              <a:rPr lang="en-US" dirty="0" smtClean="0"/>
              <a:t>Knowledge (Learning Outcome)</a:t>
            </a:r>
            <a:endParaRPr lang="en-US" dirty="0"/>
          </a:p>
        </p:txBody>
      </p:sp>
      <p:sp>
        <p:nvSpPr>
          <p:cNvPr id="3" name="Text Placeholder 2"/>
          <p:cNvSpPr>
            <a:spLocks noGrp="1"/>
          </p:cNvSpPr>
          <p:nvPr>
            <p:ph type="body" idx="1"/>
          </p:nvPr>
        </p:nvSpPr>
        <p:spPr/>
        <p:txBody>
          <a:bodyPr/>
          <a:lstStyle/>
          <a:p>
            <a:r>
              <a:rPr lang="en-US" dirty="0" smtClean="0"/>
              <a:t>Response goes beyond simply answering the</a:t>
            </a:r>
            <a:r>
              <a:rPr lang="en-US" dirty="0"/>
              <a:t> </a:t>
            </a:r>
            <a:r>
              <a:rPr lang="en-US" dirty="0" smtClean="0"/>
              <a:t>prompt and attempts to stimulate further thought and discussion.</a:t>
            </a:r>
          </a:p>
          <a:p>
            <a:endParaRPr lang="en-US" dirty="0" smtClean="0"/>
          </a:p>
          <a:p>
            <a:r>
              <a:rPr lang="en-US" dirty="0" smtClean="0"/>
              <a:t>The post shows </a:t>
            </a:r>
            <a:r>
              <a:rPr lang="en-US" dirty="0"/>
              <a:t>original thought that goes far beyond the </a:t>
            </a:r>
            <a:r>
              <a:rPr lang="en-US" dirty="0" smtClean="0"/>
              <a:t>obvious and explores the implications of the discussion question.</a:t>
            </a:r>
            <a:endParaRPr lang="en-US" dirty="0"/>
          </a:p>
        </p:txBody>
      </p:sp>
    </p:spTree>
    <p:extLst>
      <p:ext uri="{BB962C8B-B14F-4D97-AF65-F5344CB8AC3E}">
        <p14:creationId xmlns:p14="http://schemas.microsoft.com/office/powerpoint/2010/main" val="2691624696"/>
      </p:ext>
    </p:extLst>
  </p:cSld>
  <p:clrMapOvr>
    <a:masterClrMapping/>
  </p:clrMapOvr>
  <mc:AlternateContent xmlns:mc="http://schemas.openxmlformats.org/markup-compatibility/2006">
    <mc:Choice xmlns:p14="http://schemas.microsoft.com/office/powerpoint/2010/main" Requires="p14">
      <p:transition spd="slow" p14:dur="2000" advTm="24462"/>
    </mc:Choice>
    <mc:Fallback>
      <p:transition spd="slow" advTm="24462"/>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 Citations (Learning Outcome and Desired Behavior)</a:t>
            </a:r>
            <a:endParaRPr lang="en-US" dirty="0"/>
          </a:p>
        </p:txBody>
      </p:sp>
      <p:sp>
        <p:nvSpPr>
          <p:cNvPr id="3" name="Text Placeholder 2"/>
          <p:cNvSpPr>
            <a:spLocks noGrp="1"/>
          </p:cNvSpPr>
          <p:nvPr>
            <p:ph type="body" idx="1"/>
          </p:nvPr>
        </p:nvSpPr>
        <p:spPr/>
        <p:txBody>
          <a:bodyPr/>
          <a:lstStyle/>
          <a:p>
            <a:endParaRPr lang="en-US" dirty="0" smtClean="0"/>
          </a:p>
          <a:p>
            <a:endParaRPr lang="en-US" dirty="0"/>
          </a:p>
          <a:p>
            <a:r>
              <a:rPr lang="en-US" dirty="0" smtClean="0"/>
              <a:t>Sources </a:t>
            </a:r>
            <a:r>
              <a:rPr lang="en-US" dirty="0"/>
              <a:t>are appropriately cited</a:t>
            </a:r>
            <a:r>
              <a:rPr lang="en-US" dirty="0" smtClean="0"/>
              <a:t>.</a:t>
            </a:r>
          </a:p>
          <a:p>
            <a:endParaRPr lang="en-US" dirty="0" smtClean="0"/>
          </a:p>
          <a:p>
            <a:r>
              <a:rPr lang="en-US" dirty="0" smtClean="0"/>
              <a:t>Sources are integrated in a way that support’s a students point.</a:t>
            </a:r>
          </a:p>
          <a:p>
            <a:endParaRPr lang="en-US" dirty="0" smtClean="0"/>
          </a:p>
          <a:p>
            <a:r>
              <a:rPr lang="en-US" dirty="0" smtClean="0"/>
              <a:t>External source choices show student’s efforts to go beyond the supplied course materials.</a:t>
            </a:r>
            <a:endParaRPr lang="en-US" dirty="0"/>
          </a:p>
        </p:txBody>
      </p:sp>
    </p:spTree>
    <p:extLst>
      <p:ext uri="{BB962C8B-B14F-4D97-AF65-F5344CB8AC3E}">
        <p14:creationId xmlns:p14="http://schemas.microsoft.com/office/powerpoint/2010/main" val="1288197627"/>
      </p:ext>
    </p:extLst>
  </p:cSld>
  <p:clrMapOvr>
    <a:masterClrMapping/>
  </p:clrMapOvr>
  <mc:AlternateContent xmlns:mc="http://schemas.openxmlformats.org/markup-compatibility/2006">
    <mc:Choice xmlns:p14="http://schemas.microsoft.com/office/powerpoint/2010/main" Requires="p14">
      <p:transition spd="slow" p14:dur="2000" advTm="15626"/>
    </mc:Choice>
    <mc:Fallback>
      <p:transition spd="slow" advTm="15626"/>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Ask </a:t>
            </a:r>
            <a:r>
              <a:rPr lang="en-US" dirty="0" smtClean="0"/>
              <a:t>Questions (Desired Behavior)</a:t>
            </a:r>
            <a:endParaRPr lang="en-US" dirty="0"/>
          </a:p>
        </p:txBody>
      </p:sp>
      <p:sp>
        <p:nvSpPr>
          <p:cNvPr id="3" name="Text Placeholder 2"/>
          <p:cNvSpPr>
            <a:spLocks noGrp="1"/>
          </p:cNvSpPr>
          <p:nvPr>
            <p:ph type="body" idx="1"/>
          </p:nvPr>
        </p:nvSpPr>
        <p:spPr/>
        <p:txBody>
          <a:bodyPr/>
          <a:lstStyle/>
          <a:p>
            <a:r>
              <a:rPr lang="en-US" dirty="0"/>
              <a:t>The student actively stimulates and sustains inquiry by asking thoughtful questions</a:t>
            </a:r>
            <a:r>
              <a:rPr lang="en-US" dirty="0" smtClean="0"/>
              <a:t>.</a:t>
            </a:r>
          </a:p>
          <a:p>
            <a:endParaRPr lang="en-US" dirty="0" smtClean="0"/>
          </a:p>
          <a:p>
            <a:r>
              <a:rPr lang="en-US" dirty="0" smtClean="0"/>
              <a:t>The student generates questions that explore concepts not answered within the course materials.</a:t>
            </a:r>
          </a:p>
          <a:p>
            <a:endParaRPr lang="en-US" dirty="0" smtClean="0"/>
          </a:p>
          <a:p>
            <a:r>
              <a:rPr lang="en-US" dirty="0" smtClean="0"/>
              <a:t>The student generates questions which will help other student’s in understanding of course materials.</a:t>
            </a:r>
            <a:endParaRPr lang="en-US" dirty="0"/>
          </a:p>
        </p:txBody>
      </p:sp>
    </p:spTree>
    <p:extLst>
      <p:ext uri="{BB962C8B-B14F-4D97-AF65-F5344CB8AC3E}">
        <p14:creationId xmlns:p14="http://schemas.microsoft.com/office/powerpoint/2010/main" val="2629062313"/>
      </p:ext>
    </p:extLst>
  </p:cSld>
  <p:clrMapOvr>
    <a:masterClrMapping/>
  </p:clrMapOvr>
  <mc:AlternateContent xmlns:mc="http://schemas.openxmlformats.org/markup-compatibility/2006">
    <mc:Choice xmlns:p14="http://schemas.microsoft.com/office/powerpoint/2010/main" Requires="p14">
      <p:transition spd="slow" p14:dur="2000" advTm="17409"/>
    </mc:Choice>
    <mc:Fallback>
      <p:transition spd="slow" advTm="17409"/>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Adversarial Concepts (Overall Strategy)</a:t>
            </a:r>
            <a:endParaRPr lang="en-US" dirty="0"/>
          </a:p>
        </p:txBody>
      </p:sp>
      <p:sp>
        <p:nvSpPr>
          <p:cNvPr id="3" name="Text Placeholder 2"/>
          <p:cNvSpPr>
            <a:spLocks noGrp="1"/>
          </p:cNvSpPr>
          <p:nvPr>
            <p:ph type="body" idx="1"/>
          </p:nvPr>
        </p:nvSpPr>
        <p:spPr/>
        <p:txBody>
          <a:bodyPr/>
          <a:lstStyle/>
          <a:p>
            <a:r>
              <a:rPr lang="en-US" dirty="0" smtClean="0"/>
              <a:t>Develop </a:t>
            </a:r>
            <a:r>
              <a:rPr lang="en-US" dirty="0"/>
              <a:t>Alternative </a:t>
            </a:r>
            <a:r>
              <a:rPr lang="en-US" dirty="0" smtClean="0"/>
              <a:t>Perspectives – The student is able to identify and address weaknesses in their own claims/statements/arguments and/or opinions.</a:t>
            </a:r>
          </a:p>
          <a:p>
            <a:endParaRPr lang="en-US" dirty="0" smtClean="0"/>
          </a:p>
          <a:p>
            <a:r>
              <a:rPr lang="en-US" dirty="0"/>
              <a:t>Evaluate and Challenge Alternative </a:t>
            </a:r>
            <a:r>
              <a:rPr lang="en-US" dirty="0" smtClean="0"/>
              <a:t>Positions - </a:t>
            </a:r>
            <a:r>
              <a:rPr lang="en-US" dirty="0"/>
              <a:t>The student is able to identify and </a:t>
            </a:r>
            <a:r>
              <a:rPr lang="en-US" dirty="0" smtClean="0"/>
              <a:t>expose </a:t>
            </a:r>
            <a:r>
              <a:rPr lang="en-US" dirty="0"/>
              <a:t>weaknesses in </a:t>
            </a:r>
            <a:r>
              <a:rPr lang="en-US" dirty="0" smtClean="0"/>
              <a:t>the </a:t>
            </a:r>
            <a:r>
              <a:rPr lang="en-US" dirty="0"/>
              <a:t>claims/statements/arguments and/or </a:t>
            </a:r>
            <a:r>
              <a:rPr lang="en-US" dirty="0" smtClean="0"/>
              <a:t>opinions of others.</a:t>
            </a:r>
          </a:p>
          <a:p>
            <a:endParaRPr lang="en-US" dirty="0" smtClean="0"/>
          </a:p>
          <a:p>
            <a:r>
              <a:rPr lang="en-US" dirty="0" smtClean="0"/>
              <a:t>Defend Positions –The student is able to adjust their </a:t>
            </a:r>
            <a:r>
              <a:rPr lang="en-US" dirty="0"/>
              <a:t>claims/statements/arguments and/or </a:t>
            </a:r>
            <a:r>
              <a:rPr lang="en-US" dirty="0" smtClean="0"/>
              <a:t>opinions in the face of scrutiny, either by reinforcement or refinement.</a:t>
            </a:r>
            <a:endParaRPr lang="en-US" dirty="0"/>
          </a:p>
          <a:p>
            <a:pPr marL="114300" indent="0">
              <a:buNone/>
            </a:pPr>
            <a:endParaRPr lang="en-US" dirty="0"/>
          </a:p>
        </p:txBody>
      </p:sp>
    </p:spTree>
    <p:extLst>
      <p:ext uri="{BB962C8B-B14F-4D97-AF65-F5344CB8AC3E}">
        <p14:creationId xmlns:p14="http://schemas.microsoft.com/office/powerpoint/2010/main" val="4244912143"/>
      </p:ext>
    </p:extLst>
  </p:cSld>
  <p:clrMapOvr>
    <a:masterClrMapping/>
  </p:clrMapOvr>
  <mc:AlternateContent xmlns:mc="http://schemas.openxmlformats.org/markup-compatibility/2006">
    <mc:Choice xmlns:p14="http://schemas.microsoft.com/office/powerpoint/2010/main" Requires="p14">
      <p:transition spd="slow" p14:dur="2000" advTm="30997"/>
    </mc:Choice>
    <mc:Fallback>
      <p:transition spd="slow" advTm="30997"/>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Rubric Considerations</a:t>
            </a:r>
            <a:endParaRPr lang="en-US" dirty="0"/>
          </a:p>
        </p:txBody>
      </p:sp>
      <p:sp>
        <p:nvSpPr>
          <p:cNvPr id="3" name="Text Placeholder 2"/>
          <p:cNvSpPr>
            <a:spLocks noGrp="1"/>
          </p:cNvSpPr>
          <p:nvPr>
            <p:ph type="body" idx="1"/>
          </p:nvPr>
        </p:nvSpPr>
        <p:spPr>
          <a:xfrm>
            <a:off x="311700" y="1152474"/>
            <a:ext cx="8520600" cy="3851325"/>
          </a:xfrm>
        </p:spPr>
        <p:txBody>
          <a:bodyPr/>
          <a:lstStyle/>
          <a:p>
            <a:r>
              <a:rPr lang="en-US" dirty="0"/>
              <a:t>Discrete Criteria versus Aggregate Criteria</a:t>
            </a:r>
          </a:p>
          <a:p>
            <a:endParaRPr lang="en-US" dirty="0" smtClean="0"/>
          </a:p>
          <a:p>
            <a:r>
              <a:rPr lang="en-US" dirty="0" smtClean="0"/>
              <a:t>Not every criteria has to be worth the same.</a:t>
            </a:r>
          </a:p>
          <a:p>
            <a:endParaRPr lang="en-US" dirty="0"/>
          </a:p>
          <a:p>
            <a:r>
              <a:rPr lang="en-US" dirty="0" smtClean="0"/>
              <a:t>Negative Point Values (Penalties)</a:t>
            </a:r>
          </a:p>
          <a:p>
            <a:pPr lvl="1"/>
            <a:r>
              <a:rPr lang="en-US" dirty="0" smtClean="0"/>
              <a:t>Poor naming conventions</a:t>
            </a:r>
          </a:p>
          <a:p>
            <a:pPr lvl="1"/>
            <a:r>
              <a:rPr lang="en-US" dirty="0" smtClean="0"/>
              <a:t>Inappropriate Behavior (Breach of Netiquette)</a:t>
            </a:r>
          </a:p>
          <a:p>
            <a:pPr lvl="1"/>
            <a:r>
              <a:rPr lang="en-US" dirty="0" smtClean="0"/>
              <a:t>Late Submissions</a:t>
            </a:r>
            <a:endParaRPr lang="en-US" dirty="0"/>
          </a:p>
        </p:txBody>
      </p:sp>
    </p:spTree>
    <p:extLst>
      <p:ext uri="{BB962C8B-B14F-4D97-AF65-F5344CB8AC3E}">
        <p14:creationId xmlns:p14="http://schemas.microsoft.com/office/powerpoint/2010/main" val="846917445"/>
      </p:ext>
    </p:extLst>
  </p:cSld>
  <p:clrMapOvr>
    <a:masterClrMapping/>
  </p:clrMapOvr>
  <mc:AlternateContent xmlns:mc="http://schemas.openxmlformats.org/markup-compatibility/2006">
    <mc:Choice xmlns:p14="http://schemas.microsoft.com/office/powerpoint/2010/main" Requires="p14">
      <p:transition spd="slow" p14:dur="2000" advTm="32903"/>
    </mc:Choice>
    <mc:Fallback>
      <p:transition spd="slow" advTm="32903"/>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Customized Rubrics versus Generic Rubrics</a:t>
            </a:r>
            <a:endParaRPr lang="en-US" dirty="0"/>
          </a:p>
        </p:txBody>
      </p:sp>
      <p:sp>
        <p:nvSpPr>
          <p:cNvPr id="3" name="Text Placeholder 2"/>
          <p:cNvSpPr>
            <a:spLocks noGrp="1"/>
          </p:cNvSpPr>
          <p:nvPr>
            <p:ph type="body" idx="1"/>
          </p:nvPr>
        </p:nvSpPr>
        <p:spPr>
          <a:xfrm>
            <a:off x="311700" y="1152474"/>
            <a:ext cx="8520600" cy="3749725"/>
          </a:xfrm>
        </p:spPr>
        <p:txBody>
          <a:bodyPr>
            <a:normAutofit/>
          </a:bodyPr>
          <a:lstStyle/>
          <a:p>
            <a:r>
              <a:rPr lang="en-US" dirty="0" smtClean="0"/>
              <a:t>Is there a reason to customize?</a:t>
            </a:r>
          </a:p>
          <a:p>
            <a:endParaRPr lang="en-US" dirty="0" smtClean="0"/>
          </a:p>
          <a:p>
            <a:r>
              <a:rPr lang="en-US" dirty="0" smtClean="0"/>
              <a:t>Minor customization can make management more complicated.</a:t>
            </a:r>
          </a:p>
          <a:p>
            <a:endParaRPr lang="en-US" dirty="0" smtClean="0"/>
          </a:p>
          <a:p>
            <a:r>
              <a:rPr lang="en-US" dirty="0" smtClean="0"/>
              <a:t>Large scale changes of a rubric format can cause student confusion.</a:t>
            </a:r>
          </a:p>
          <a:p>
            <a:endParaRPr lang="en-US" dirty="0" smtClean="0"/>
          </a:p>
          <a:p>
            <a:r>
              <a:rPr lang="en-US" dirty="0" smtClean="0"/>
              <a:t>Review the learning outcomes you desire from your discussions, then decide whether customization is appropriate.</a:t>
            </a:r>
          </a:p>
          <a:p>
            <a:endParaRPr lang="en-US" dirty="0" smtClean="0"/>
          </a:p>
          <a:p>
            <a:r>
              <a:rPr lang="en-US" dirty="0" smtClean="0"/>
              <a:t>For example, consider the expectations and outcomes desired from an “Ice Breaker Discussion” versus an academically focused discussion within a module.</a:t>
            </a:r>
            <a:endParaRPr lang="en-US" dirty="0"/>
          </a:p>
        </p:txBody>
      </p:sp>
    </p:spTree>
    <p:extLst>
      <p:ext uri="{BB962C8B-B14F-4D97-AF65-F5344CB8AC3E}">
        <p14:creationId xmlns:p14="http://schemas.microsoft.com/office/powerpoint/2010/main" val="777809496"/>
      </p:ext>
    </p:extLst>
  </p:cSld>
  <p:clrMapOvr>
    <a:masterClrMapping/>
  </p:clrMapOvr>
  <mc:AlternateContent xmlns:mc="http://schemas.openxmlformats.org/markup-compatibility/2006">
    <mc:Choice xmlns:p14="http://schemas.microsoft.com/office/powerpoint/2010/main" Requires="p14">
      <p:transition spd="slow" p14:dur="2000" advTm="35552"/>
    </mc:Choice>
    <mc:Fallback>
      <p:transition spd="slow" advTm="35552"/>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p:txBody>
          <a:bodyPr>
            <a:normAutofit fontScale="90000"/>
          </a:bodyPr>
          <a:lstStyle/>
          <a:p>
            <a:pPr lvl="0"/>
            <a:r>
              <a:rPr lang="en-US" smtClean="0"/>
              <a:t>Pure Qualitative</a:t>
            </a:r>
            <a:endParaRPr lang="en-US" dirty="0"/>
          </a:p>
        </p:txBody>
      </p:sp>
      <p:sp>
        <p:nvSpPr>
          <p:cNvPr id="92" name="Google Shape;92;p19"/>
          <p:cNvSpPr txBox="1">
            <a:spLocks noGrp="1"/>
          </p:cNvSpPr>
          <p:nvPr>
            <p:ph type="body" idx="1"/>
          </p:nvPr>
        </p:nvSpPr>
        <p:spPr/>
        <p:txBody>
          <a:bodyPr>
            <a:normAutofit lnSpcReduction="10000"/>
          </a:bodyPr>
          <a:lstStyle/>
          <a:p>
            <a:r>
              <a:rPr lang="en-US" dirty="0" smtClean="0"/>
              <a:t>A detailed rubric that allows a discussion to be evaluated based on a student’s work throughout a module, rather on their individual posts.</a:t>
            </a:r>
          </a:p>
          <a:p>
            <a:r>
              <a:rPr lang="en-US" dirty="0" smtClean="0"/>
              <a:t>The focus is on the quality over the number of posts, though the number of posts could be part of the score calculation.</a:t>
            </a:r>
          </a:p>
          <a:p>
            <a:pPr lvl="1"/>
            <a:r>
              <a:rPr lang="en-US" dirty="0" smtClean="0"/>
              <a:t>Quality of Posts</a:t>
            </a:r>
          </a:p>
          <a:p>
            <a:pPr lvl="1"/>
            <a:r>
              <a:rPr lang="en-US" dirty="0" smtClean="0"/>
              <a:t>Grammar and Spelling</a:t>
            </a:r>
          </a:p>
          <a:p>
            <a:pPr lvl="1"/>
            <a:r>
              <a:rPr lang="en-US" dirty="0" smtClean="0"/>
              <a:t>Number of Posts</a:t>
            </a:r>
          </a:p>
          <a:p>
            <a:pPr lvl="1"/>
            <a:r>
              <a:rPr lang="en-US" dirty="0" smtClean="0"/>
              <a:t>Activity</a:t>
            </a:r>
          </a:p>
          <a:p>
            <a:pPr lvl="1"/>
            <a:r>
              <a:rPr lang="en-US" dirty="0" smtClean="0"/>
              <a:t>Conciseness</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Tm="14542"/>
    </mc:Choice>
    <mc:Fallback>
      <p:transition spd="slow" advTm="14542"/>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p:txBody>
          <a:bodyPr>
            <a:normAutofit fontScale="90000"/>
          </a:bodyPr>
          <a:lstStyle/>
          <a:p>
            <a:pPr lvl="0"/>
            <a:r>
              <a:rPr lang="en-US" smtClean="0"/>
              <a:t>Simple Hybrid</a:t>
            </a:r>
            <a:endParaRPr lang="en-US" dirty="0"/>
          </a:p>
        </p:txBody>
      </p:sp>
      <p:sp>
        <p:nvSpPr>
          <p:cNvPr id="5" name="Text Placeholder 4"/>
          <p:cNvSpPr>
            <a:spLocks noGrp="1"/>
          </p:cNvSpPr>
          <p:nvPr>
            <p:ph type="body" idx="1"/>
          </p:nvPr>
        </p:nvSpPr>
        <p:spPr>
          <a:xfrm>
            <a:off x="311700" y="1152474"/>
            <a:ext cx="8520600" cy="3753157"/>
          </a:xfrm>
        </p:spPr>
        <p:txBody>
          <a:bodyPr>
            <a:normAutofit fontScale="85000" lnSpcReduction="10000"/>
          </a:bodyPr>
          <a:lstStyle/>
          <a:p>
            <a:pPr>
              <a:lnSpc>
                <a:spcPct val="100000"/>
              </a:lnSpc>
            </a:pPr>
            <a:r>
              <a:rPr lang="en-US" dirty="0" smtClean="0"/>
              <a:t>Provides for individual grading of posts within a single discussion.</a:t>
            </a:r>
          </a:p>
          <a:p>
            <a:pPr>
              <a:lnSpc>
                <a:spcPct val="100000"/>
              </a:lnSpc>
            </a:pPr>
            <a:r>
              <a:rPr lang="en-US" dirty="0" smtClean="0"/>
              <a:t>Any number of posts can be required.</a:t>
            </a:r>
          </a:p>
          <a:p>
            <a:pPr>
              <a:lnSpc>
                <a:spcPct val="100000"/>
              </a:lnSpc>
            </a:pPr>
            <a:r>
              <a:rPr lang="en-US" dirty="0" smtClean="0"/>
              <a:t>This </a:t>
            </a:r>
            <a:r>
              <a:rPr lang="en-US" dirty="0"/>
              <a:t>rubric is based on a 4 point </a:t>
            </a:r>
            <a:r>
              <a:rPr lang="en-US" dirty="0" smtClean="0"/>
              <a:t>scale, </a:t>
            </a:r>
            <a:r>
              <a:rPr lang="en-US" dirty="0"/>
              <a:t>which is easy to understand but can be somewhat harsh</a:t>
            </a:r>
            <a:r>
              <a:rPr lang="en-US" dirty="0" smtClean="0"/>
              <a:t>.</a:t>
            </a:r>
          </a:p>
          <a:p>
            <a:pPr lvl="1">
              <a:lnSpc>
                <a:spcPct val="100000"/>
              </a:lnSpc>
              <a:spcBef>
                <a:spcPts val="0"/>
              </a:spcBef>
            </a:pPr>
            <a:r>
              <a:rPr lang="en-US" dirty="0"/>
              <a:t>4 - The comment is accurate, original, and relevant; it teaches us something new, and is well written. Four point comments add substantial teaching presence to the course, and stimulate additional thought about the issue under discussion</a:t>
            </a:r>
            <a:r>
              <a:rPr lang="en-US" dirty="0" smtClean="0"/>
              <a:t>.</a:t>
            </a:r>
          </a:p>
          <a:p>
            <a:pPr lvl="1">
              <a:lnSpc>
                <a:spcPct val="100000"/>
              </a:lnSpc>
              <a:spcBef>
                <a:spcPts val="0"/>
              </a:spcBef>
            </a:pPr>
            <a:r>
              <a:rPr lang="en-US" dirty="0"/>
              <a:t>3 - The comment lacks at least one of the above qualities, but is above average in quality. A three point comment makes a significant contribution to our understanding of the issue being discussed</a:t>
            </a:r>
            <a:r>
              <a:rPr lang="en-US" dirty="0" smtClean="0"/>
              <a:t>.</a:t>
            </a:r>
          </a:p>
          <a:p>
            <a:pPr lvl="1">
              <a:lnSpc>
                <a:spcPct val="100000"/>
              </a:lnSpc>
              <a:spcBef>
                <a:spcPts val="0"/>
              </a:spcBef>
            </a:pPr>
            <a:r>
              <a:rPr lang="en-US" dirty="0"/>
              <a:t>2 - The comment lacks two or three of the required qualities. Comments which are based upon personal opinion or personal experience often fall within this category</a:t>
            </a:r>
            <a:r>
              <a:rPr lang="en-US" dirty="0" smtClean="0"/>
              <a:t>.</a:t>
            </a:r>
          </a:p>
          <a:p>
            <a:pPr lvl="1">
              <a:lnSpc>
                <a:spcPct val="100000"/>
              </a:lnSpc>
              <a:spcBef>
                <a:spcPts val="0"/>
              </a:spcBef>
            </a:pPr>
            <a:r>
              <a:rPr lang="en-US" dirty="0"/>
              <a:t>1 - The comment presents little or no new information. However, one point comments may provide important social presence and contribute to a collegial atmosphere.</a:t>
            </a:r>
          </a:p>
          <a:p>
            <a:pPr lvl="1">
              <a:lnSpc>
                <a:spcPct val="100000"/>
              </a:lnSpc>
              <a:spcBef>
                <a:spcPts val="0"/>
              </a:spcBef>
            </a:pPr>
            <a:r>
              <a:rPr lang="en-US" dirty="0" smtClean="0"/>
              <a:t>0 - </a:t>
            </a:r>
            <a:r>
              <a:rPr lang="en-US" dirty="0"/>
              <a:t>No post was made, or the comment adds no value to the discussion. Includes most “I agree” comments</a:t>
            </a:r>
            <a:r>
              <a:rPr lang="en-US" dirty="0" smtClean="0"/>
              <a:t>.</a:t>
            </a:r>
          </a:p>
        </p:txBody>
      </p:sp>
    </p:spTree>
  </p:cSld>
  <p:clrMapOvr>
    <a:masterClrMapping/>
  </p:clrMapOvr>
  <mc:AlternateContent xmlns:mc="http://schemas.openxmlformats.org/markup-compatibility/2006">
    <mc:Choice xmlns:p14="http://schemas.microsoft.com/office/powerpoint/2010/main" Requires="p14">
      <p:transition spd="slow" p14:dur="2000" advTm="20037"/>
    </mc:Choice>
    <mc:Fallback>
      <p:transition spd="slow" advTm="20037"/>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title"/>
          </p:nvPr>
        </p:nvSpPr>
        <p:spPr/>
        <p:txBody>
          <a:bodyPr>
            <a:normAutofit fontScale="90000"/>
          </a:bodyPr>
          <a:lstStyle/>
          <a:p>
            <a:pPr lvl="0"/>
            <a:r>
              <a:rPr lang="en-US" smtClean="0"/>
              <a:t>Simple Hybrid – Friendlier Scoring</a:t>
            </a:r>
            <a:endParaRPr lang="en-US" dirty="0"/>
          </a:p>
        </p:txBody>
      </p:sp>
      <p:sp>
        <p:nvSpPr>
          <p:cNvPr id="8" name="Text Placeholder 4"/>
          <p:cNvSpPr>
            <a:spLocks noGrp="1"/>
          </p:cNvSpPr>
          <p:nvPr>
            <p:ph type="body" idx="1"/>
          </p:nvPr>
        </p:nvSpPr>
        <p:spPr>
          <a:xfrm>
            <a:off x="311700" y="1152474"/>
            <a:ext cx="8520600" cy="3839655"/>
          </a:xfrm>
        </p:spPr>
        <p:txBody>
          <a:bodyPr>
            <a:normAutofit fontScale="92500" lnSpcReduction="20000"/>
          </a:bodyPr>
          <a:lstStyle/>
          <a:p>
            <a:pPr>
              <a:lnSpc>
                <a:spcPct val="100000"/>
              </a:lnSpc>
            </a:pPr>
            <a:r>
              <a:rPr lang="en-US" dirty="0" smtClean="0"/>
              <a:t>Similar to the previous, but on a modified 10 point scale.</a:t>
            </a:r>
          </a:p>
          <a:p>
            <a:pPr lvl="1">
              <a:lnSpc>
                <a:spcPct val="100000"/>
              </a:lnSpc>
              <a:spcBef>
                <a:spcPts val="0"/>
              </a:spcBef>
            </a:pPr>
            <a:r>
              <a:rPr lang="en-US" dirty="0"/>
              <a:t>10 - The comment is accurate, original, and relevant; it teaches us something new, and is well written. Four point comments add substantial teaching presence to the course, and stimulate additional thought about the issue under discussion</a:t>
            </a:r>
            <a:r>
              <a:rPr lang="en-US" dirty="0" smtClean="0"/>
              <a:t>.</a:t>
            </a:r>
          </a:p>
          <a:p>
            <a:pPr lvl="1">
              <a:lnSpc>
                <a:spcPct val="100000"/>
              </a:lnSpc>
              <a:spcBef>
                <a:spcPts val="0"/>
              </a:spcBef>
            </a:pPr>
            <a:r>
              <a:rPr lang="en-US" dirty="0"/>
              <a:t>9</a:t>
            </a:r>
            <a:r>
              <a:rPr lang="en-US" dirty="0" smtClean="0"/>
              <a:t> </a:t>
            </a:r>
            <a:r>
              <a:rPr lang="en-US" dirty="0"/>
              <a:t>- The comment maintains all of the above qualities, but not as well as it potentially could have. This comment still adds substantial teaching presence to the course, and stimulates additional thought about the issue under discussion</a:t>
            </a:r>
            <a:r>
              <a:rPr lang="en-US" dirty="0" smtClean="0"/>
              <a:t>.</a:t>
            </a:r>
          </a:p>
          <a:p>
            <a:pPr lvl="1">
              <a:lnSpc>
                <a:spcPct val="100000"/>
              </a:lnSpc>
              <a:spcBef>
                <a:spcPts val="0"/>
              </a:spcBef>
            </a:pPr>
            <a:r>
              <a:rPr lang="en-US" dirty="0"/>
              <a:t>8</a:t>
            </a:r>
            <a:r>
              <a:rPr lang="en-US" dirty="0" smtClean="0"/>
              <a:t> </a:t>
            </a:r>
            <a:r>
              <a:rPr lang="en-US" dirty="0"/>
              <a:t>- The comment lacks at least one of the above qualities, but is above average in quality. A three point comment makes a significant contribution to our understanding of the issue being discussed</a:t>
            </a:r>
            <a:r>
              <a:rPr lang="en-US" dirty="0" smtClean="0"/>
              <a:t>.</a:t>
            </a:r>
          </a:p>
          <a:p>
            <a:pPr lvl="1">
              <a:lnSpc>
                <a:spcPct val="100000"/>
              </a:lnSpc>
              <a:spcBef>
                <a:spcPts val="0"/>
              </a:spcBef>
            </a:pPr>
            <a:r>
              <a:rPr lang="en-US" dirty="0" smtClean="0"/>
              <a:t>7 </a:t>
            </a:r>
            <a:r>
              <a:rPr lang="en-US" dirty="0"/>
              <a:t>- The comment lacks two or three of the required qualities. Comments which are based upon personal opinion or personal experience often fall within this category</a:t>
            </a:r>
            <a:r>
              <a:rPr lang="en-US" dirty="0" smtClean="0"/>
              <a:t>.</a:t>
            </a:r>
          </a:p>
          <a:p>
            <a:pPr lvl="1">
              <a:lnSpc>
                <a:spcPct val="100000"/>
              </a:lnSpc>
              <a:spcBef>
                <a:spcPts val="0"/>
              </a:spcBef>
            </a:pPr>
            <a:r>
              <a:rPr lang="en-US" dirty="0" smtClean="0"/>
              <a:t>6 </a:t>
            </a:r>
            <a:r>
              <a:rPr lang="en-US" dirty="0"/>
              <a:t>- The comment presents little or no new information. However, one point comments may provide important social presence and contribute to a collegial atmosphere.</a:t>
            </a:r>
          </a:p>
          <a:p>
            <a:pPr lvl="1">
              <a:lnSpc>
                <a:spcPct val="100000"/>
              </a:lnSpc>
              <a:spcBef>
                <a:spcPts val="0"/>
              </a:spcBef>
            </a:pPr>
            <a:r>
              <a:rPr lang="en-US" dirty="0" smtClean="0"/>
              <a:t>0 - </a:t>
            </a:r>
            <a:r>
              <a:rPr lang="en-US" dirty="0"/>
              <a:t>No post was made, or the comment adds no value to the discussion. Includes most “I agree” comments</a:t>
            </a:r>
            <a:r>
              <a:rPr lang="en-US" dirty="0" smtClean="0"/>
              <a:t>.</a:t>
            </a:r>
          </a:p>
        </p:txBody>
      </p:sp>
    </p:spTree>
  </p:cSld>
  <p:clrMapOvr>
    <a:masterClrMapping/>
  </p:clrMapOvr>
  <mc:AlternateContent xmlns:mc="http://schemas.openxmlformats.org/markup-compatibility/2006">
    <mc:Choice xmlns:p14="http://schemas.microsoft.com/office/powerpoint/2010/main" Requires="p14">
      <p:transition spd="slow" p14:dur="2000" advTm="9574"/>
    </mc:Choice>
    <mc:Fallback>
      <p:transition spd="slow" advTm="9574"/>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0"/>
          <p:cNvSpPr txBox="1">
            <a:spLocks noGrp="1"/>
          </p:cNvSpPr>
          <p:nvPr>
            <p:ph type="title"/>
          </p:nvPr>
        </p:nvSpPr>
        <p:spPr/>
        <p:txBody>
          <a:bodyPr>
            <a:normAutofit fontScale="90000"/>
          </a:bodyPr>
          <a:lstStyle/>
          <a:p>
            <a:pPr lvl="0"/>
            <a:r>
              <a:rPr lang="en-US" smtClean="0"/>
              <a:t>First Post Worth More</a:t>
            </a:r>
            <a:endParaRPr lang="en-US" dirty="0"/>
          </a:p>
        </p:txBody>
      </p:sp>
      <p:sp>
        <p:nvSpPr>
          <p:cNvPr id="5" name="Text Placeholder 4"/>
          <p:cNvSpPr>
            <a:spLocks noGrp="1"/>
          </p:cNvSpPr>
          <p:nvPr>
            <p:ph type="body" idx="1"/>
          </p:nvPr>
        </p:nvSpPr>
        <p:spPr>
          <a:xfrm>
            <a:off x="311700" y="1152474"/>
            <a:ext cx="8520600" cy="3852011"/>
          </a:xfrm>
        </p:spPr>
        <p:txBody>
          <a:bodyPr>
            <a:normAutofit fontScale="92500" lnSpcReduction="10000"/>
          </a:bodyPr>
          <a:lstStyle/>
          <a:p>
            <a:r>
              <a:rPr lang="en-US" dirty="0"/>
              <a:t>In this example, while a student is expected to make three posts, the student's first post is worth more than their response posts</a:t>
            </a:r>
            <a:r>
              <a:rPr lang="en-US" dirty="0" smtClean="0"/>
              <a:t>.</a:t>
            </a:r>
          </a:p>
          <a:p>
            <a:pPr lvl="1"/>
            <a:r>
              <a:rPr lang="en-US" dirty="0"/>
              <a:t>3 - The comment is accurate, original, and relevant; it teaches us something new, and is well written. Four point comments add substantial teaching presence to the course, and stimulate additional thought about the issue under discussion</a:t>
            </a:r>
            <a:r>
              <a:rPr lang="en-US" dirty="0" smtClean="0"/>
              <a:t>.</a:t>
            </a:r>
          </a:p>
          <a:p>
            <a:pPr lvl="1"/>
            <a:r>
              <a:rPr lang="en-US" dirty="0"/>
              <a:t>2 - The comment maintains all of the above qualities, but not as well as it potentially could have. This comment still adds substantial teaching presence to the course, and stimulates additional thought about the issue under discussion</a:t>
            </a:r>
            <a:r>
              <a:rPr lang="en-US" dirty="0" smtClean="0"/>
              <a:t>.</a:t>
            </a:r>
          </a:p>
          <a:p>
            <a:pPr lvl="1"/>
            <a:r>
              <a:rPr lang="en-US" dirty="0"/>
              <a:t>1 - The comment presents little or no new information. However, one point comments may provide important social presence and contribute to a collegial atmosphere</a:t>
            </a:r>
            <a:r>
              <a:rPr lang="en-US" dirty="0" smtClean="0"/>
              <a:t>.</a:t>
            </a:r>
          </a:p>
          <a:p>
            <a:pPr lvl="1"/>
            <a:r>
              <a:rPr lang="en-US" dirty="0"/>
              <a:t>0 - No post was made, or the comment adds no value to the discussion. Includes most “I agree” comments.</a:t>
            </a:r>
          </a:p>
        </p:txBody>
      </p:sp>
    </p:spTree>
  </p:cSld>
  <p:clrMapOvr>
    <a:masterClrMapping/>
  </p:clrMapOvr>
  <mc:AlternateContent xmlns:mc="http://schemas.openxmlformats.org/markup-compatibility/2006">
    <mc:Choice xmlns:p14="http://schemas.microsoft.com/office/powerpoint/2010/main" Requires="p14">
      <p:transition spd="slow" p14:dur="2000" advTm="66"/>
    </mc:Choice>
    <mc:Fallback>
      <p:transition spd="slow" advTm="66"/>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300356"/>
            <a:ext cx="7886700" cy="994172"/>
          </a:xfrm>
        </p:spPr>
        <p:txBody>
          <a:bodyPr>
            <a:normAutofit fontScale="90000"/>
          </a:bodyPr>
          <a:lstStyle/>
          <a:p>
            <a:r>
              <a:rPr lang="en-US" dirty="0" smtClean="0"/>
              <a:t>Deconstructing the </a:t>
            </a:r>
            <a:br>
              <a:rPr lang="en-US" dirty="0" smtClean="0"/>
            </a:br>
            <a:r>
              <a:rPr lang="en-US" dirty="0" smtClean="0"/>
              <a:t>Discussion</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0338" y="0"/>
            <a:ext cx="3863662" cy="5143500"/>
          </a:xfrm>
          <a:prstGeom prst="rect">
            <a:avLst/>
          </a:prstGeom>
        </p:spPr>
      </p:pic>
    </p:spTree>
    <p:extLst>
      <p:ext uri="{BB962C8B-B14F-4D97-AF65-F5344CB8AC3E}">
        <p14:creationId xmlns:p14="http://schemas.microsoft.com/office/powerpoint/2010/main" val="2845901720"/>
      </p:ext>
    </p:extLst>
  </p:cSld>
  <p:clrMapOvr>
    <a:masterClrMapping/>
  </p:clrMapOvr>
  <mc:AlternateContent xmlns:mc="http://schemas.openxmlformats.org/markup-compatibility/2006">
    <mc:Choice xmlns:p14="http://schemas.microsoft.com/office/powerpoint/2010/main" Requires="p14">
      <p:transition spd="slow" p14:dur="2000" advTm="14352"/>
    </mc:Choice>
    <mc:Fallback>
      <p:transition spd="slow" advTm="14352"/>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Addative Rubric</a:t>
            </a:r>
            <a:endParaRPr lang="en-US" dirty="0"/>
          </a:p>
        </p:txBody>
      </p:sp>
      <p:sp>
        <p:nvSpPr>
          <p:cNvPr id="7" name="Text Placeholder 6"/>
          <p:cNvSpPr>
            <a:spLocks noGrp="1"/>
          </p:cNvSpPr>
          <p:nvPr>
            <p:ph type="body" idx="1"/>
          </p:nvPr>
        </p:nvSpPr>
        <p:spPr/>
        <p:txBody>
          <a:bodyPr/>
          <a:lstStyle/>
          <a:p>
            <a:r>
              <a:rPr lang="en-US" dirty="0" smtClean="0"/>
              <a:t>Take the required posts and use one of the other rubric models.</a:t>
            </a:r>
          </a:p>
          <a:p>
            <a:endParaRPr lang="en-US" dirty="0" smtClean="0"/>
          </a:p>
          <a:p>
            <a:r>
              <a:rPr lang="en-US" dirty="0" smtClean="0"/>
              <a:t>Once the initial requirements have been met, each additional post will be worth additional posts, up to the maximum possible point value.</a:t>
            </a:r>
          </a:p>
          <a:p>
            <a:endParaRPr lang="en-US" dirty="0" smtClean="0"/>
          </a:p>
          <a:p>
            <a:r>
              <a:rPr lang="en-US" dirty="0" smtClean="0"/>
              <a:t>Encourages posting beyond the minimal requirements.</a:t>
            </a:r>
            <a:endParaRPr lang="en-US" dirty="0"/>
          </a:p>
        </p:txBody>
      </p:sp>
    </p:spTree>
    <p:extLst>
      <p:ext uri="{BB962C8B-B14F-4D97-AF65-F5344CB8AC3E}">
        <p14:creationId xmlns:p14="http://schemas.microsoft.com/office/powerpoint/2010/main" val="854382867"/>
      </p:ext>
    </p:extLst>
  </p:cSld>
  <p:clrMapOvr>
    <a:masterClrMapping/>
  </p:clrMapOvr>
  <mc:AlternateContent xmlns:mc="http://schemas.openxmlformats.org/markup-compatibility/2006">
    <mc:Choice xmlns:p14="http://schemas.microsoft.com/office/powerpoint/2010/main" Requires="p14">
      <p:transition spd="slow" p14:dur="2000" advTm="471"/>
    </mc:Choice>
    <mc:Fallback>
      <p:transition spd="slow" advTm="471"/>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0" y="736600"/>
            <a:ext cx="6858000" cy="816372"/>
          </a:xfrm>
        </p:spPr>
        <p:txBody>
          <a:bodyPr/>
          <a:lstStyle/>
          <a:p>
            <a:r>
              <a:rPr lang="en-US" dirty="0" smtClean="0"/>
              <a:t>Rubric Examples</a:t>
            </a:r>
            <a:endParaRPr lang="en-US" dirty="0"/>
          </a:p>
        </p:txBody>
      </p:sp>
      <p:sp>
        <p:nvSpPr>
          <p:cNvPr id="5" name="Subtitle 4"/>
          <p:cNvSpPr>
            <a:spLocks noGrp="1"/>
          </p:cNvSpPr>
          <p:nvPr>
            <p:ph type="subTitle" idx="1"/>
          </p:nvPr>
        </p:nvSpPr>
        <p:spPr>
          <a:xfrm>
            <a:off x="317500" y="3552428"/>
            <a:ext cx="3949700" cy="422672"/>
          </a:xfrm>
        </p:spPr>
        <p:txBody>
          <a:bodyPr/>
          <a:lstStyle/>
          <a:p>
            <a:r>
              <a:rPr lang="en-US" dirty="0" smtClean="0"/>
              <a:t>https://tinyurl.com/RUBRICCIT2019</a:t>
            </a:r>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45150" y="2251472"/>
            <a:ext cx="2857500" cy="2857500"/>
          </a:xfrm>
          <a:prstGeom prst="rect">
            <a:avLst/>
          </a:prstGeom>
        </p:spPr>
      </p:pic>
    </p:spTree>
    <p:extLst>
      <p:ext uri="{BB962C8B-B14F-4D97-AF65-F5344CB8AC3E}">
        <p14:creationId xmlns:p14="http://schemas.microsoft.com/office/powerpoint/2010/main" val="1728871679"/>
      </p:ext>
    </p:extLst>
  </p:cSld>
  <p:clrMapOvr>
    <a:masterClrMapping/>
  </p:clrMapOvr>
  <mc:AlternateContent xmlns:mc="http://schemas.openxmlformats.org/markup-compatibility/2006">
    <mc:Choice xmlns:p14="http://schemas.microsoft.com/office/powerpoint/2010/main" Requires="p14">
      <p:transition spd="slow" p14:dur="2000" advTm="5361"/>
    </mc:Choice>
    <mc:Fallback>
      <p:transition spd="slow" advTm="5361"/>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p:txBody>
          <a:bodyPr>
            <a:normAutofit fontScale="90000"/>
          </a:bodyPr>
          <a:lstStyle/>
          <a:p>
            <a:pPr lvl="0"/>
            <a:r>
              <a:rPr lang="en-US" smtClean="0"/>
              <a:t>What is the Purpose of a Discussion</a:t>
            </a:r>
            <a:endParaRPr lang="en-US"/>
          </a:p>
        </p:txBody>
      </p:sp>
      <p:sp>
        <p:nvSpPr>
          <p:cNvPr id="16" name="Text Placeholder 15"/>
          <p:cNvSpPr>
            <a:spLocks noGrp="1"/>
          </p:cNvSpPr>
          <p:nvPr>
            <p:ph type="body" idx="1"/>
          </p:nvPr>
        </p:nvSpPr>
        <p:spPr/>
        <p:txBody>
          <a:bodyPr>
            <a:normAutofit/>
          </a:bodyPr>
          <a:lstStyle/>
          <a:p>
            <a:r>
              <a:rPr lang="en-US" dirty="0"/>
              <a:t>Developing a Student Sense of Community</a:t>
            </a:r>
          </a:p>
          <a:p>
            <a:endParaRPr lang="en-US" dirty="0" smtClean="0"/>
          </a:p>
          <a:p>
            <a:r>
              <a:rPr lang="en-US" dirty="0" smtClean="0"/>
              <a:t>Develop </a:t>
            </a:r>
            <a:r>
              <a:rPr lang="en-US" dirty="0"/>
              <a:t>Communication </a:t>
            </a:r>
            <a:r>
              <a:rPr lang="en-US" dirty="0" smtClean="0"/>
              <a:t>Skills</a:t>
            </a:r>
          </a:p>
          <a:p>
            <a:endParaRPr lang="en-US" dirty="0" smtClean="0"/>
          </a:p>
          <a:p>
            <a:r>
              <a:rPr lang="en-US" dirty="0" smtClean="0"/>
              <a:t>Analyzing Student Learning</a:t>
            </a:r>
            <a:endParaRPr lang="en-US" dirty="0"/>
          </a:p>
        </p:txBody>
      </p:sp>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84425" y="2712861"/>
            <a:ext cx="4375150" cy="243063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11833"/>
    </mc:Choice>
    <mc:Fallback>
      <p:transition spd="slow" advTm="11833"/>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p:txBody>
          <a:bodyPr>
            <a:normAutofit fontScale="90000"/>
          </a:bodyPr>
          <a:lstStyle/>
          <a:p>
            <a:pPr lvl="0"/>
            <a:r>
              <a:rPr lang="en-US" smtClean="0"/>
              <a:t>What is the purpose of a rubric?</a:t>
            </a:r>
            <a:endParaRPr lang="en-US"/>
          </a:p>
        </p:txBody>
      </p:sp>
      <p:sp>
        <p:nvSpPr>
          <p:cNvPr id="68" name="Google Shape;68;p15"/>
          <p:cNvSpPr txBox="1">
            <a:spLocks noGrp="1"/>
          </p:cNvSpPr>
          <p:nvPr>
            <p:ph type="body" idx="1"/>
          </p:nvPr>
        </p:nvSpPr>
        <p:spPr/>
        <p:txBody>
          <a:bodyPr/>
          <a:lstStyle/>
          <a:p>
            <a:r>
              <a:rPr lang="en-US" dirty="0" smtClean="0"/>
              <a:t>Meant to communicate expectations.</a:t>
            </a:r>
          </a:p>
          <a:p>
            <a:endParaRPr lang="en-US" dirty="0" smtClean="0"/>
          </a:p>
          <a:p>
            <a:r>
              <a:rPr lang="en-US" dirty="0" smtClean="0"/>
              <a:t>Provides consistent criteria for grading.</a:t>
            </a:r>
          </a:p>
          <a:p>
            <a:endParaRPr lang="en-US" dirty="0" smtClean="0"/>
          </a:p>
          <a:p>
            <a:r>
              <a:rPr lang="en-US" dirty="0" smtClean="0"/>
              <a:t>Provides feedback to student.</a:t>
            </a:r>
          </a:p>
          <a:p>
            <a:endParaRPr lang="en-US" dirty="0" smtClean="0"/>
          </a:p>
          <a:p>
            <a:r>
              <a:rPr lang="en-US" dirty="0"/>
              <a:t>A scoring guide used to </a:t>
            </a:r>
            <a:r>
              <a:rPr lang="en-US" strike="sngStrike" dirty="0"/>
              <a:t>evaluate</a:t>
            </a:r>
            <a:r>
              <a:rPr lang="en-US" dirty="0"/>
              <a:t> </a:t>
            </a:r>
            <a:r>
              <a:rPr lang="en-US" b="1" i="1" dirty="0"/>
              <a:t>elevate</a:t>
            </a:r>
            <a:r>
              <a:rPr lang="en-US" dirty="0"/>
              <a:t> the quality of student </a:t>
            </a:r>
            <a:r>
              <a:rPr lang="en-US" dirty="0" smtClean="0"/>
              <a:t>posts via modeling desired behavior.</a:t>
            </a:r>
            <a:endParaRPr lang="en-US" dirty="0"/>
          </a:p>
          <a:p>
            <a:endParaRPr lang="en-US" dirty="0"/>
          </a:p>
        </p:txBody>
      </p:sp>
      <p:pic>
        <p:nvPicPr>
          <p:cNvPr id="10" name="Google Shape;55;p13"/>
          <p:cNvPicPr preferRelativeResize="0"/>
          <p:nvPr/>
        </p:nvPicPr>
        <p:blipFill>
          <a:blip r:embed="rId3">
            <a:alphaModFix/>
          </a:blip>
          <a:stretch>
            <a:fillRect/>
          </a:stretch>
        </p:blipFill>
        <p:spPr>
          <a:xfrm>
            <a:off x="6455076" y="445025"/>
            <a:ext cx="2041525" cy="2041525"/>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advTm="18319"/>
    </mc:Choice>
    <mc:Fallback>
      <p:transition spd="slow" advTm="18319"/>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p:txBody>
          <a:bodyPr>
            <a:normAutofit fontScale="90000"/>
          </a:bodyPr>
          <a:lstStyle/>
          <a:p>
            <a:pPr lvl="0"/>
            <a:r>
              <a:rPr lang="en-US" dirty="0" smtClean="0"/>
              <a:t>Quantitative versus Qualitative</a:t>
            </a:r>
            <a:endParaRPr lang="en-US" dirty="0"/>
          </a:p>
        </p:txBody>
      </p:sp>
      <p:sp>
        <p:nvSpPr>
          <p:cNvPr id="74" name="Google Shape;74;p16"/>
          <p:cNvSpPr txBox="1">
            <a:spLocks noGrp="1"/>
          </p:cNvSpPr>
          <p:nvPr>
            <p:ph type="body" idx="1"/>
          </p:nvPr>
        </p:nvSpPr>
        <p:spPr/>
        <p:txBody>
          <a:bodyPr/>
          <a:lstStyle/>
          <a:p>
            <a:r>
              <a:rPr lang="en-US" dirty="0" smtClean="0"/>
              <a:t>Quantitative – How Much</a:t>
            </a:r>
          </a:p>
          <a:p>
            <a:r>
              <a:rPr lang="en-US" dirty="0" smtClean="0"/>
              <a:t>Qualitative – How Good</a:t>
            </a:r>
            <a:endParaRPr lang="en-US" dirty="0"/>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27148" b="20481"/>
          <a:stretch/>
        </p:blipFill>
        <p:spPr>
          <a:xfrm>
            <a:off x="1837479" y="2517775"/>
            <a:ext cx="5469042" cy="2147462"/>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11524"/>
    </mc:Choice>
    <mc:Fallback>
      <p:transition spd="slow" advTm="11524"/>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Quantitative</a:t>
            </a:r>
          </a:p>
        </p:txBody>
      </p:sp>
      <p:sp>
        <p:nvSpPr>
          <p:cNvPr id="3" name="Text Placeholder 2"/>
          <p:cNvSpPr>
            <a:spLocks noGrp="1"/>
          </p:cNvSpPr>
          <p:nvPr>
            <p:ph type="body" idx="1"/>
          </p:nvPr>
        </p:nvSpPr>
        <p:spPr/>
        <p:txBody>
          <a:bodyPr/>
          <a:lstStyle/>
          <a:p>
            <a:r>
              <a:rPr lang="en-US" dirty="0" smtClean="0"/>
              <a:t>Measuring the level of participation.</a:t>
            </a:r>
          </a:p>
          <a:p>
            <a:r>
              <a:rPr lang="en-US" dirty="0" smtClean="0"/>
              <a:t>How often do students post?</a:t>
            </a:r>
          </a:p>
          <a:p>
            <a:pPr lvl="1"/>
            <a:r>
              <a:rPr lang="en-US" dirty="0" smtClean="0"/>
              <a:t>How many primary posts, how many responses?</a:t>
            </a:r>
            <a:br>
              <a:rPr lang="en-US" dirty="0" smtClean="0"/>
            </a:br>
            <a:endParaRPr lang="en-US" dirty="0" smtClean="0"/>
          </a:p>
          <a:p>
            <a:r>
              <a:rPr lang="en-US" dirty="0" smtClean="0"/>
              <a:t>How should student activity be spread out?</a:t>
            </a:r>
          </a:p>
          <a:p>
            <a:pPr lvl="1"/>
            <a:r>
              <a:rPr lang="en-US" dirty="0" smtClean="0"/>
              <a:t>The problem of the last day post.</a:t>
            </a:r>
          </a:p>
          <a:p>
            <a:pPr lvl="1"/>
            <a:r>
              <a:rPr lang="en-US" dirty="0" smtClean="0"/>
              <a:t>The seven day model:</a:t>
            </a:r>
          </a:p>
        </p:txBody>
      </p:sp>
      <p:graphicFrame>
        <p:nvGraphicFramePr>
          <p:cNvPr id="4" name="Table 3"/>
          <p:cNvGraphicFramePr>
            <a:graphicFrameLocks noGrp="1"/>
          </p:cNvGraphicFramePr>
          <p:nvPr>
            <p:extLst>
              <p:ext uri="{D42A27DB-BD31-4B8C-83A1-F6EECF244321}">
                <p14:modId xmlns:p14="http://schemas.microsoft.com/office/powerpoint/2010/main" val="2916981919"/>
              </p:ext>
            </p:extLst>
          </p:nvPr>
        </p:nvGraphicFramePr>
        <p:xfrm>
          <a:off x="917849" y="3864403"/>
          <a:ext cx="7308301" cy="1112520"/>
        </p:xfrm>
        <a:graphic>
          <a:graphicData uri="http://schemas.openxmlformats.org/drawingml/2006/table">
            <a:tbl>
              <a:tblPr firstRow="1" bandRow="1">
                <a:tableStyleId>{5C22544A-7EE6-4342-B048-85BDC9FD1C3A}</a:tableStyleId>
              </a:tblPr>
              <a:tblGrid>
                <a:gridCol w="1044043">
                  <a:extLst>
                    <a:ext uri="{9D8B030D-6E8A-4147-A177-3AD203B41FA5}">
                      <a16:colId xmlns:a16="http://schemas.microsoft.com/office/drawing/2014/main" val="3348555842"/>
                    </a:ext>
                  </a:extLst>
                </a:gridCol>
                <a:gridCol w="1044043">
                  <a:extLst>
                    <a:ext uri="{9D8B030D-6E8A-4147-A177-3AD203B41FA5}">
                      <a16:colId xmlns:a16="http://schemas.microsoft.com/office/drawing/2014/main" val="3416338659"/>
                    </a:ext>
                  </a:extLst>
                </a:gridCol>
                <a:gridCol w="1044043">
                  <a:extLst>
                    <a:ext uri="{9D8B030D-6E8A-4147-A177-3AD203B41FA5}">
                      <a16:colId xmlns:a16="http://schemas.microsoft.com/office/drawing/2014/main" val="2738032645"/>
                    </a:ext>
                  </a:extLst>
                </a:gridCol>
                <a:gridCol w="1044043">
                  <a:extLst>
                    <a:ext uri="{9D8B030D-6E8A-4147-A177-3AD203B41FA5}">
                      <a16:colId xmlns:a16="http://schemas.microsoft.com/office/drawing/2014/main" val="2393333370"/>
                    </a:ext>
                  </a:extLst>
                </a:gridCol>
                <a:gridCol w="1044043">
                  <a:extLst>
                    <a:ext uri="{9D8B030D-6E8A-4147-A177-3AD203B41FA5}">
                      <a16:colId xmlns:a16="http://schemas.microsoft.com/office/drawing/2014/main" val="2485964577"/>
                    </a:ext>
                  </a:extLst>
                </a:gridCol>
                <a:gridCol w="1044043">
                  <a:extLst>
                    <a:ext uri="{9D8B030D-6E8A-4147-A177-3AD203B41FA5}">
                      <a16:colId xmlns:a16="http://schemas.microsoft.com/office/drawing/2014/main" val="1902191804"/>
                    </a:ext>
                  </a:extLst>
                </a:gridCol>
                <a:gridCol w="1044043">
                  <a:extLst>
                    <a:ext uri="{9D8B030D-6E8A-4147-A177-3AD203B41FA5}">
                      <a16:colId xmlns:a16="http://schemas.microsoft.com/office/drawing/2014/main" val="3616264333"/>
                    </a:ext>
                  </a:extLst>
                </a:gridCol>
              </a:tblGrid>
              <a:tr h="370840">
                <a:tc>
                  <a:txBody>
                    <a:bodyPr/>
                    <a:lstStyle/>
                    <a:p>
                      <a:r>
                        <a:rPr lang="en-US" dirty="0" smtClean="0"/>
                        <a:t>Sunday</a:t>
                      </a:r>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c>
                  <a:txBody>
                    <a:bodyPr/>
                    <a:lstStyle/>
                    <a:p>
                      <a:r>
                        <a:rPr lang="en-US" dirty="0" smtClean="0"/>
                        <a:t>Friday</a:t>
                      </a:r>
                      <a:endParaRPr lang="en-US" dirty="0"/>
                    </a:p>
                  </a:txBody>
                  <a:tcPr/>
                </a:tc>
                <a:tc>
                  <a:txBody>
                    <a:bodyPr/>
                    <a:lstStyle/>
                    <a:p>
                      <a:r>
                        <a:rPr lang="en-US" dirty="0" smtClean="0"/>
                        <a:t>Saturday</a:t>
                      </a:r>
                      <a:endParaRPr lang="en-US" dirty="0"/>
                    </a:p>
                  </a:txBody>
                  <a:tcPr/>
                </a:tc>
                <a:extLst>
                  <a:ext uri="{0D108BD9-81ED-4DB2-BD59-A6C34878D82A}">
                    <a16:rowId xmlns:a16="http://schemas.microsoft.com/office/drawing/2014/main" val="49036549"/>
                  </a:ext>
                </a:extLst>
              </a:tr>
              <a:tr h="370840">
                <a:tc gridSpan="4">
                  <a:txBody>
                    <a:bodyPr/>
                    <a:lstStyle/>
                    <a:p>
                      <a:r>
                        <a:rPr lang="en-US" dirty="0" smtClean="0"/>
                        <a:t>Post Period 1</a:t>
                      </a:r>
                      <a:endParaRPr lang="en-US" dirty="0"/>
                    </a:p>
                  </a:txBody>
                  <a:tcPr>
                    <a:solidFill>
                      <a:srgbClr val="92D050"/>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3">
                  <a:txBody>
                    <a:bodyPr/>
                    <a:lstStyle/>
                    <a:p>
                      <a:endParaRPr lang="en-US" dirty="0"/>
                    </a:p>
                  </a:txBody>
                  <a:tcPr>
                    <a:solidFill>
                      <a:schemeClr val="accent2"/>
                    </a:solidFill>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287026206"/>
                  </a:ext>
                </a:extLst>
              </a:tr>
              <a:tr h="370840">
                <a:tc gridSpan="3">
                  <a:txBody>
                    <a:bodyPr/>
                    <a:lstStyle/>
                    <a:p>
                      <a:endParaRPr lang="en-US" dirty="0"/>
                    </a:p>
                  </a:txBody>
                  <a:tcPr>
                    <a:solidFill>
                      <a:schemeClr val="accent2"/>
                    </a:solidFill>
                  </a:tcPr>
                </a:tc>
                <a:tc hMerge="1">
                  <a:txBody>
                    <a:bodyPr/>
                    <a:lstStyle/>
                    <a:p>
                      <a:endParaRPr lang="en-US"/>
                    </a:p>
                  </a:txBody>
                  <a:tcPr/>
                </a:tc>
                <a:tc hMerge="1">
                  <a:txBody>
                    <a:bodyPr/>
                    <a:lstStyle/>
                    <a:p>
                      <a:endParaRPr lang="en-US" dirty="0"/>
                    </a:p>
                  </a:txBody>
                  <a:tcPr/>
                </a:tc>
                <a:tc gridSpan="4">
                  <a:txBody>
                    <a:bodyPr/>
                    <a:lstStyle/>
                    <a:p>
                      <a:r>
                        <a:rPr lang="en-US" dirty="0" smtClean="0"/>
                        <a:t>Post Period</a:t>
                      </a:r>
                      <a:r>
                        <a:rPr lang="en-US" baseline="0" dirty="0" smtClean="0"/>
                        <a:t> 2</a:t>
                      </a:r>
                      <a:endParaRPr lang="en-US" dirty="0"/>
                    </a:p>
                  </a:txBody>
                  <a:tcPr>
                    <a:solidFill>
                      <a:srgbClr val="92D050"/>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440450448"/>
                  </a:ext>
                </a:extLst>
              </a:tr>
            </a:tbl>
          </a:graphicData>
        </a:graphic>
      </p:graphicFrame>
    </p:spTree>
    <p:extLst>
      <p:ext uri="{BB962C8B-B14F-4D97-AF65-F5344CB8AC3E}">
        <p14:creationId xmlns:p14="http://schemas.microsoft.com/office/powerpoint/2010/main" val="1707750165"/>
      </p:ext>
    </p:extLst>
  </p:cSld>
  <p:clrMapOvr>
    <a:masterClrMapping/>
  </p:clrMapOvr>
  <mc:AlternateContent xmlns:mc="http://schemas.openxmlformats.org/markup-compatibility/2006">
    <mc:Choice xmlns:p14="http://schemas.microsoft.com/office/powerpoint/2010/main" Requires="p14">
      <p:transition spd="slow" p14:dur="2000" advTm="47821"/>
    </mc:Choice>
    <mc:Fallback>
      <p:transition spd="slow" advTm="47821"/>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Pure Quantitative</a:t>
            </a:r>
            <a:endParaRPr lang="en-US" dirty="0"/>
          </a:p>
        </p:txBody>
      </p:sp>
      <p:sp>
        <p:nvSpPr>
          <p:cNvPr id="3" name="Text Placeholder 2"/>
          <p:cNvSpPr>
            <a:spLocks noGrp="1"/>
          </p:cNvSpPr>
          <p:nvPr>
            <p:ph type="body" idx="1"/>
          </p:nvPr>
        </p:nvSpPr>
        <p:spPr>
          <a:xfrm>
            <a:off x="311700" y="1152474"/>
            <a:ext cx="8520600" cy="3876725"/>
          </a:xfrm>
        </p:spPr>
        <p:txBody>
          <a:bodyPr>
            <a:normAutofit/>
          </a:bodyPr>
          <a:lstStyle/>
          <a:p>
            <a:r>
              <a:rPr lang="en-US" dirty="0" smtClean="0"/>
              <a:t>Very simply Rubric</a:t>
            </a:r>
            <a:r>
              <a:rPr lang="en-US" dirty="0"/>
              <a:t>.</a:t>
            </a:r>
            <a:endParaRPr lang="en-US" dirty="0" smtClean="0"/>
          </a:p>
          <a:p>
            <a:r>
              <a:rPr lang="en-US" dirty="0" smtClean="0"/>
              <a:t>Binary Grading – Acceptable vs. Not Acceptable: Outline criteria outside Rubric.</a:t>
            </a:r>
          </a:p>
          <a:p>
            <a:pPr lvl="1"/>
            <a:r>
              <a:rPr lang="en-US" dirty="0"/>
              <a:t>5 – acceptable posts.</a:t>
            </a:r>
          </a:p>
          <a:p>
            <a:pPr lvl="1"/>
            <a:r>
              <a:rPr lang="en-US" dirty="0"/>
              <a:t>4 – Four acceptable posts.</a:t>
            </a:r>
          </a:p>
          <a:p>
            <a:pPr lvl="1"/>
            <a:r>
              <a:rPr lang="en-US" dirty="0"/>
              <a:t>3 – Three acceptable posts.</a:t>
            </a:r>
          </a:p>
          <a:p>
            <a:pPr lvl="1"/>
            <a:r>
              <a:rPr lang="en-US" dirty="0"/>
              <a:t>2 – Two acceptable posts.</a:t>
            </a:r>
          </a:p>
          <a:p>
            <a:pPr lvl="1"/>
            <a:r>
              <a:rPr lang="en-US" dirty="0"/>
              <a:t>1 – One acceptable post.</a:t>
            </a:r>
          </a:p>
          <a:p>
            <a:pPr lvl="1"/>
            <a:r>
              <a:rPr lang="en-US" dirty="0" smtClean="0"/>
              <a:t>0 – No posts made.</a:t>
            </a:r>
          </a:p>
        </p:txBody>
      </p:sp>
    </p:spTree>
    <p:extLst>
      <p:ext uri="{BB962C8B-B14F-4D97-AF65-F5344CB8AC3E}">
        <p14:creationId xmlns:p14="http://schemas.microsoft.com/office/powerpoint/2010/main" val="3402420372"/>
      </p:ext>
    </p:extLst>
  </p:cSld>
  <p:clrMapOvr>
    <a:masterClrMapping/>
  </p:clrMapOvr>
  <mc:AlternateContent xmlns:mc="http://schemas.openxmlformats.org/markup-compatibility/2006">
    <mc:Choice xmlns:p14="http://schemas.microsoft.com/office/powerpoint/2010/main" Requires="p14">
      <p:transition spd="slow" p14:dur="2000" advTm="20988"/>
    </mc:Choice>
    <mc:Fallback>
      <p:transition spd="slow" advTm="20988"/>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Qualitative – Analyzing Student Learning</a:t>
            </a:r>
            <a:endParaRPr lang="en-US" dirty="0"/>
          </a:p>
        </p:txBody>
      </p:sp>
      <p:pic>
        <p:nvPicPr>
          <p:cNvPr id="1026" name="Picture 2" descr="Bloom's Taxonom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3381" y="1017725"/>
            <a:ext cx="6797238" cy="38273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9292467"/>
      </p:ext>
    </p:extLst>
  </p:cSld>
  <p:clrMapOvr>
    <a:masterClrMapping/>
  </p:clrMapOvr>
  <mc:AlternateContent xmlns:mc="http://schemas.openxmlformats.org/markup-compatibility/2006">
    <mc:Choice xmlns:p14="http://schemas.microsoft.com/office/powerpoint/2010/main" Requires="p14">
      <p:transition spd="slow" p14:dur="2000" advTm="16244"/>
    </mc:Choice>
    <mc:Fallback>
      <p:transition spd="slow" advTm="16244"/>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Reflect on Course </a:t>
            </a:r>
            <a:r>
              <a:rPr lang="en-US" dirty="0" smtClean="0"/>
              <a:t>Content (Learning Outcome)</a:t>
            </a:r>
            <a:endParaRPr lang="en-US" dirty="0"/>
          </a:p>
        </p:txBody>
      </p:sp>
      <p:sp>
        <p:nvSpPr>
          <p:cNvPr id="3" name="Text Placeholder 2"/>
          <p:cNvSpPr>
            <a:spLocks noGrp="1"/>
          </p:cNvSpPr>
          <p:nvPr>
            <p:ph type="body" idx="1"/>
          </p:nvPr>
        </p:nvSpPr>
        <p:spPr>
          <a:xfrm>
            <a:off x="311700" y="1152474"/>
            <a:ext cx="8520600" cy="3753157"/>
          </a:xfrm>
        </p:spPr>
        <p:txBody>
          <a:bodyPr>
            <a:normAutofit/>
          </a:bodyPr>
          <a:lstStyle/>
          <a:p>
            <a:r>
              <a:rPr lang="en-US" dirty="0" smtClean="0"/>
              <a:t>Information and knowledge used in the post are accurate.</a:t>
            </a:r>
          </a:p>
          <a:p>
            <a:r>
              <a:rPr lang="en-US" dirty="0"/>
              <a:t>It is very clear that the student understood course readings were understood by their incorporation into postings.</a:t>
            </a:r>
          </a:p>
          <a:p>
            <a:r>
              <a:rPr lang="en-US" dirty="0" smtClean="0"/>
              <a:t>The student demonstrates high level comprehension of the concepts from the course readings by connecting the appropriate reading concepts with the discussion question.</a:t>
            </a:r>
          </a:p>
          <a:p>
            <a:r>
              <a:rPr lang="en-US" dirty="0"/>
              <a:t>The student </a:t>
            </a:r>
            <a:r>
              <a:rPr lang="en-US" dirty="0" smtClean="0"/>
              <a:t>demonstrates mastery of significant </a:t>
            </a:r>
            <a:r>
              <a:rPr lang="en-US" dirty="0"/>
              <a:t>ideas relevant to the issue under discussion. This is indicated by correct use of terminology, precise selection of the pieces of information required to make a point, correct and appropriate use of examples and counterexamples, demonstrations of which distinctions are important to make, and explanations that are concise and to the </a:t>
            </a:r>
            <a:r>
              <a:rPr lang="en-US" dirty="0" smtClean="0"/>
              <a:t>point.</a:t>
            </a:r>
            <a:endParaRPr lang="en-US" dirty="0"/>
          </a:p>
          <a:p>
            <a:pPr marL="114300" indent="0">
              <a:buNone/>
            </a:pPr>
            <a:endParaRPr lang="en-US" dirty="0"/>
          </a:p>
        </p:txBody>
      </p:sp>
    </p:spTree>
    <p:extLst>
      <p:ext uri="{BB962C8B-B14F-4D97-AF65-F5344CB8AC3E}">
        <p14:creationId xmlns:p14="http://schemas.microsoft.com/office/powerpoint/2010/main" val="3452486207"/>
      </p:ext>
    </p:extLst>
  </p:cSld>
  <p:clrMapOvr>
    <a:masterClrMapping/>
  </p:clrMapOvr>
  <mc:AlternateContent xmlns:mc="http://schemas.openxmlformats.org/markup-compatibility/2006">
    <mc:Choice xmlns:p14="http://schemas.microsoft.com/office/powerpoint/2010/main" Requires="p14">
      <p:transition spd="slow" p14:dur="2000" advTm="35187"/>
    </mc:Choice>
    <mc:Fallback>
      <p:transition spd="slow" advTm="35187"/>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955</TotalTime>
  <Words>1501</Words>
  <Application>Microsoft Office PowerPoint</Application>
  <PresentationFormat>On-screen Show (16:9)</PresentationFormat>
  <Paragraphs>162</Paragraphs>
  <Slides>21</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Innovative Rubrics for Online Discussions</vt:lpstr>
      <vt:lpstr>Deconstructing the  Discussion</vt:lpstr>
      <vt:lpstr>What is the Purpose of a Discussion</vt:lpstr>
      <vt:lpstr>What is the purpose of a rubric?</vt:lpstr>
      <vt:lpstr>Quantitative versus Qualitative</vt:lpstr>
      <vt:lpstr>Quantitative</vt:lpstr>
      <vt:lpstr>Pure Quantitative</vt:lpstr>
      <vt:lpstr>Qualitative – Analyzing Student Learning</vt:lpstr>
      <vt:lpstr>Reflect on Course Content (Learning Outcome)</vt:lpstr>
      <vt:lpstr>Construct New Knowledge (Learning Outcome)</vt:lpstr>
      <vt:lpstr>Use Citations (Learning Outcome and Desired Behavior)</vt:lpstr>
      <vt:lpstr>Ask Questions (Desired Behavior)</vt:lpstr>
      <vt:lpstr>Adversarial Concepts (Overall Strategy)</vt:lpstr>
      <vt:lpstr>Other Rubric Considerations</vt:lpstr>
      <vt:lpstr>Customized Rubrics versus Generic Rubrics</vt:lpstr>
      <vt:lpstr>Pure Qualitative</vt:lpstr>
      <vt:lpstr>Simple Hybrid</vt:lpstr>
      <vt:lpstr>Simple Hybrid – Friendlier Scoring</vt:lpstr>
      <vt:lpstr>First Post Worth More</vt:lpstr>
      <vt:lpstr>Addative Rubric</vt:lpstr>
      <vt:lpstr>Rubric 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Innovative Rubrics for Online Discussions</dc:title>
  <dc:creator>Douglas W Hemphill</dc:creator>
  <cp:lastModifiedBy>Windows User</cp:lastModifiedBy>
  <cp:revision>32</cp:revision>
  <dcterms:modified xsi:type="dcterms:W3CDTF">2019-05-30T18:52:46Z</dcterms:modified>
</cp:coreProperties>
</file>