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2.xml" ContentType="application/vnd.openxmlformats-officedocument.drawingml.chartshapes+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4.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2" r:id="rId1"/>
  </p:sldMasterIdLst>
  <p:notesMasterIdLst>
    <p:notesMasterId r:id="rId17"/>
  </p:notesMasterIdLst>
  <p:sldIdLst>
    <p:sldId id="256" r:id="rId2"/>
    <p:sldId id="262" r:id="rId3"/>
    <p:sldId id="292" r:id="rId4"/>
    <p:sldId id="313" r:id="rId5"/>
    <p:sldId id="295" r:id="rId6"/>
    <p:sldId id="296" r:id="rId7"/>
    <p:sldId id="297" r:id="rId8"/>
    <p:sldId id="299" r:id="rId9"/>
    <p:sldId id="300" r:id="rId10"/>
    <p:sldId id="303" r:id="rId11"/>
    <p:sldId id="305" r:id="rId12"/>
    <p:sldId id="307" r:id="rId13"/>
    <p:sldId id="308" r:id="rId14"/>
    <p:sldId id="309" r:id="rId15"/>
    <p:sldId id="312"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3851"/>
    <a:srgbClr val="FFCC99"/>
    <a:srgbClr val="AFCDA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104" d="100"/>
          <a:sy n="104" d="100"/>
        </p:scale>
        <p:origin x="144" y="7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2.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6">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Non-White</c:v>
                </c:pt>
                <c:pt idx="1">
                  <c:v>1st Generation</c:v>
                </c:pt>
                <c:pt idx="2">
                  <c:v>Male</c:v>
                </c:pt>
              </c:strCache>
            </c:strRef>
          </c:cat>
          <c:val>
            <c:numRef>
              <c:f>Sheet1!$B$2:$B$4</c:f>
              <c:numCache>
                <c:formatCode>0%</c:formatCode>
                <c:ptCount val="3"/>
                <c:pt idx="0">
                  <c:v>0.42</c:v>
                </c:pt>
                <c:pt idx="1">
                  <c:v>0.4</c:v>
                </c:pt>
                <c:pt idx="2">
                  <c:v>0.35</c:v>
                </c:pt>
              </c:numCache>
            </c:numRef>
          </c:val>
          <c:extLst xmlns:c16r2="http://schemas.microsoft.com/office/drawing/2015/06/chart">
            <c:ext xmlns:c16="http://schemas.microsoft.com/office/drawing/2014/chart" uri="{C3380CC4-5D6E-409C-BE32-E72D297353CC}">
              <c16:uniqueId val="{00000000-79CE-4DB2-84A6-831F5C50BB54}"/>
            </c:ext>
          </c:extLst>
        </c:ser>
        <c:dLbls>
          <c:dLblPos val="outEnd"/>
          <c:showLegendKey val="0"/>
          <c:showVal val="1"/>
          <c:showCatName val="0"/>
          <c:showSerName val="0"/>
          <c:showPercent val="0"/>
          <c:showBubbleSize val="0"/>
        </c:dLbls>
        <c:gapWidth val="219"/>
        <c:overlap val="-27"/>
        <c:axId val="94049008"/>
        <c:axId val="94054496"/>
      </c:barChart>
      <c:catAx>
        <c:axId val="940490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crossAx val="94054496"/>
        <c:crosses val="autoZero"/>
        <c:auto val="1"/>
        <c:lblAlgn val="ctr"/>
        <c:lblOffset val="100"/>
        <c:noMultiLvlLbl val="0"/>
      </c:catAx>
      <c:valAx>
        <c:axId val="9405449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crossAx val="940490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6">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First-Year</c:v>
                </c:pt>
                <c:pt idx="1">
                  <c:v>Sophomores</c:v>
                </c:pt>
                <c:pt idx="2">
                  <c:v>Juniors </c:v>
                </c:pt>
                <c:pt idx="3">
                  <c:v>Seniors</c:v>
                </c:pt>
              </c:strCache>
            </c:strRef>
          </c:cat>
          <c:val>
            <c:numRef>
              <c:f>Sheet1!$B$2:$B$5</c:f>
              <c:numCache>
                <c:formatCode>0%</c:formatCode>
                <c:ptCount val="4"/>
                <c:pt idx="0">
                  <c:v>0.19</c:v>
                </c:pt>
                <c:pt idx="1">
                  <c:v>0.1</c:v>
                </c:pt>
                <c:pt idx="2">
                  <c:v>0.46</c:v>
                </c:pt>
                <c:pt idx="3">
                  <c:v>0.24</c:v>
                </c:pt>
              </c:numCache>
            </c:numRef>
          </c:val>
          <c:extLst xmlns:c16r2="http://schemas.microsoft.com/office/drawing/2015/06/chart">
            <c:ext xmlns:c16="http://schemas.microsoft.com/office/drawing/2014/chart" uri="{C3380CC4-5D6E-409C-BE32-E72D297353CC}">
              <c16:uniqueId val="{00000000-5520-4438-B8E6-A325B5D50D7E}"/>
            </c:ext>
          </c:extLst>
        </c:ser>
        <c:dLbls>
          <c:dLblPos val="outEnd"/>
          <c:showLegendKey val="0"/>
          <c:showVal val="1"/>
          <c:showCatName val="0"/>
          <c:showSerName val="0"/>
          <c:showPercent val="0"/>
          <c:showBubbleSize val="0"/>
        </c:dLbls>
        <c:gapWidth val="219"/>
        <c:overlap val="-27"/>
        <c:axId val="94052536"/>
        <c:axId val="94048616"/>
      </c:barChart>
      <c:catAx>
        <c:axId val="94052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crossAx val="94048616"/>
        <c:crosses val="autoZero"/>
        <c:auto val="1"/>
        <c:lblAlgn val="ctr"/>
        <c:lblOffset val="100"/>
        <c:noMultiLvlLbl val="0"/>
      </c:catAx>
      <c:valAx>
        <c:axId val="9404861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crossAx val="940525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r>
              <a:rPr lang="en-US" u="sng" dirty="0">
                <a:solidFill>
                  <a:schemeClr val="tx1"/>
                </a:solidFill>
              </a:rPr>
              <a:t>Average Rating on 4 point Likert Scale</a:t>
            </a:r>
          </a:p>
          <a:p>
            <a:pPr>
              <a:defRPr>
                <a:solidFill>
                  <a:schemeClr val="tx1"/>
                </a:solidFill>
              </a:defRPr>
            </a:pPr>
            <a:r>
              <a:rPr lang="en-US" sz="1600" u="none" dirty="0">
                <a:solidFill>
                  <a:schemeClr val="tx1"/>
                </a:solidFill>
              </a:rPr>
              <a:t>Critical Value = .11, </a:t>
            </a:r>
            <a:r>
              <a:rPr lang="en-US" sz="1600" i="1" u="none" dirty="0">
                <a:solidFill>
                  <a:schemeClr val="tx1"/>
                </a:solidFill>
              </a:rPr>
              <a:t>p </a:t>
            </a:r>
            <a:r>
              <a:rPr lang="en-US" sz="1600" i="0" u="none" dirty="0">
                <a:solidFill>
                  <a:schemeClr val="tx1"/>
                </a:solidFill>
              </a:rPr>
              <a:t>&lt;</a:t>
            </a:r>
            <a:r>
              <a:rPr lang="en-US" sz="1600" i="0" u="none" baseline="0" dirty="0">
                <a:solidFill>
                  <a:schemeClr val="tx1"/>
                </a:solidFill>
              </a:rPr>
              <a:t> .05</a:t>
            </a:r>
            <a:endParaRPr lang="en-US" sz="1600" u="none" dirty="0">
              <a:solidFill>
                <a:schemeClr val="tx1"/>
              </a:solidFill>
            </a:endParaRPr>
          </a:p>
        </c:rich>
      </c:tx>
      <c:layout>
        <c:manualLayout>
          <c:xMode val="edge"/>
          <c:yMode val="edge"/>
          <c:x val="0.30264000088224269"/>
          <c:y val="1.4285714285714285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Utility</c:v>
                </c:pt>
              </c:strCache>
            </c:strRef>
          </c:tx>
          <c:spPr>
            <a:solidFill>
              <a:schemeClr val="accent6">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Writing in Discipline</c:v>
                </c:pt>
                <c:pt idx="1">
                  <c:v>Oral Presentation</c:v>
                </c:pt>
                <c:pt idx="2">
                  <c:v>Inclusive Project</c:v>
                </c:pt>
                <c:pt idx="3">
                  <c:v>Reflective Writing</c:v>
                </c:pt>
                <c:pt idx="4">
                  <c:v>Formal Writing</c:v>
                </c:pt>
                <c:pt idx="5">
                  <c:v>Short Answer Tests</c:v>
                </c:pt>
                <c:pt idx="6">
                  <c:v>Mult. Choice Tests</c:v>
                </c:pt>
              </c:strCache>
            </c:strRef>
          </c:cat>
          <c:val>
            <c:numRef>
              <c:f>Sheet1!$B$2:$B$8</c:f>
              <c:numCache>
                <c:formatCode>General</c:formatCode>
                <c:ptCount val="7"/>
                <c:pt idx="0">
                  <c:v>2.78</c:v>
                </c:pt>
                <c:pt idx="1">
                  <c:v>2.72</c:v>
                </c:pt>
                <c:pt idx="2">
                  <c:v>2.59</c:v>
                </c:pt>
                <c:pt idx="3">
                  <c:v>2.5299999999999998</c:v>
                </c:pt>
                <c:pt idx="4">
                  <c:v>2.44</c:v>
                </c:pt>
                <c:pt idx="5">
                  <c:v>2.2799999999999998</c:v>
                </c:pt>
                <c:pt idx="6">
                  <c:v>2.1</c:v>
                </c:pt>
              </c:numCache>
            </c:numRef>
          </c:val>
          <c:extLst xmlns:c16r2="http://schemas.microsoft.com/office/drawing/2015/06/chart">
            <c:ext xmlns:c16="http://schemas.microsoft.com/office/drawing/2014/chart" uri="{C3380CC4-5D6E-409C-BE32-E72D297353CC}">
              <c16:uniqueId val="{00000000-ADCD-40E8-B405-C310CC74B2A3}"/>
            </c:ext>
          </c:extLst>
        </c:ser>
        <c:ser>
          <c:idx val="1"/>
          <c:order val="1"/>
          <c:tx>
            <c:strRef>
              <c:f>Sheet1!$C$1</c:f>
              <c:strCache>
                <c:ptCount val="1"/>
                <c:pt idx="0">
                  <c:v>Completed for more than a grade</c:v>
                </c:pt>
              </c:strCache>
            </c:strRef>
          </c:tx>
          <c:spPr>
            <a:solidFill>
              <a:schemeClr val="accent4"/>
            </a:solidFill>
            <a:ln>
              <a:noFill/>
            </a:ln>
            <a:effectLst/>
          </c:spPr>
          <c:invertIfNegative val="0"/>
          <c:dLbls>
            <c:dLbl>
              <c:idx val="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dLbl>
            <c:dLbl>
              <c:idx val="1"/>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dLbl>
            <c:dLbl>
              <c:idx val="2"/>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dLbl>
            <c:dLbl>
              <c:idx val="3"/>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dLbl>
            <c:dLbl>
              <c:idx val="4"/>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dLbl>
            <c:dLbl>
              <c:idx val="5"/>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dLbl>
            <c:dLbl>
              <c:idx val="6"/>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Writing in Discipline</c:v>
                </c:pt>
                <c:pt idx="1">
                  <c:v>Oral Presentation</c:v>
                </c:pt>
                <c:pt idx="2">
                  <c:v>Inclusive Project</c:v>
                </c:pt>
                <c:pt idx="3">
                  <c:v>Reflective Writing</c:v>
                </c:pt>
                <c:pt idx="4">
                  <c:v>Formal Writing</c:v>
                </c:pt>
                <c:pt idx="5">
                  <c:v>Short Answer Tests</c:v>
                </c:pt>
                <c:pt idx="6">
                  <c:v>Mult. Choice Tests</c:v>
                </c:pt>
              </c:strCache>
            </c:strRef>
          </c:cat>
          <c:val>
            <c:numRef>
              <c:f>Sheet1!$C$2:$C$8</c:f>
              <c:numCache>
                <c:formatCode>General</c:formatCode>
                <c:ptCount val="7"/>
                <c:pt idx="0">
                  <c:v>2.15</c:v>
                </c:pt>
                <c:pt idx="1">
                  <c:v>1.91</c:v>
                </c:pt>
                <c:pt idx="2">
                  <c:v>2.12</c:v>
                </c:pt>
                <c:pt idx="3">
                  <c:v>2.17</c:v>
                </c:pt>
                <c:pt idx="4">
                  <c:v>1.99</c:v>
                </c:pt>
                <c:pt idx="5">
                  <c:v>1.91</c:v>
                </c:pt>
                <c:pt idx="6">
                  <c:v>1.65</c:v>
                </c:pt>
              </c:numCache>
            </c:numRef>
          </c:val>
          <c:extLst xmlns:c16r2="http://schemas.microsoft.com/office/drawing/2015/06/chart">
            <c:ext xmlns:c16="http://schemas.microsoft.com/office/drawing/2014/chart" uri="{C3380CC4-5D6E-409C-BE32-E72D297353CC}">
              <c16:uniqueId val="{00000000-4471-4B48-8240-6F8FE1659DA9}"/>
            </c:ext>
          </c:extLst>
        </c:ser>
        <c:dLbls>
          <c:dLblPos val="outEnd"/>
          <c:showLegendKey val="0"/>
          <c:showVal val="1"/>
          <c:showCatName val="0"/>
          <c:showSerName val="0"/>
          <c:showPercent val="0"/>
          <c:showBubbleSize val="0"/>
        </c:dLbls>
        <c:gapWidth val="219"/>
        <c:overlap val="-27"/>
        <c:axId val="240264032"/>
        <c:axId val="240262464"/>
      </c:barChart>
      <c:catAx>
        <c:axId val="2402640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crossAx val="240262464"/>
        <c:crosses val="autoZero"/>
        <c:auto val="1"/>
        <c:lblAlgn val="ctr"/>
        <c:lblOffset val="100"/>
        <c:noMultiLvlLbl val="0"/>
      </c:catAx>
      <c:valAx>
        <c:axId val="240262464"/>
        <c:scaling>
          <c:orientation val="minMax"/>
          <c:max val="4"/>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crossAx val="240264032"/>
        <c:crosses val="autoZero"/>
        <c:crossBetween val="between"/>
      </c:valAx>
      <c:spPr>
        <a:noFill/>
        <a:ln>
          <a:noFill/>
        </a:ln>
        <a:effectLst/>
      </c:spPr>
    </c:plotArea>
    <c:legend>
      <c:legendPos val="b"/>
      <c:layout>
        <c:manualLayout>
          <c:xMode val="edge"/>
          <c:yMode val="edge"/>
          <c:x val="0.25005161119565938"/>
          <c:y val="0.87135332389471998"/>
          <c:w val="0.48869229581596418"/>
          <c:h val="0.12708638488593407"/>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r>
              <a:rPr lang="en-US" sz="1800" b="0" i="0" u="sng" baseline="0" dirty="0">
                <a:solidFill>
                  <a:schemeClr val="tx1"/>
                </a:solidFill>
                <a:effectLst/>
              </a:rPr>
              <a:t>Average Rating on 4 point Likert Scale</a:t>
            </a:r>
            <a:endParaRPr lang="en-US" dirty="0">
              <a:solidFill>
                <a:schemeClr val="tx1"/>
              </a:solidFill>
              <a:effectLst/>
            </a:endParaRPr>
          </a:p>
          <a:p>
            <a:pPr>
              <a:defRPr>
                <a:solidFill>
                  <a:schemeClr val="tx1"/>
                </a:solidFill>
              </a:defRPr>
            </a:pPr>
            <a:r>
              <a:rPr lang="en-US" sz="1400" b="0" i="0" baseline="0" dirty="0">
                <a:solidFill>
                  <a:schemeClr val="tx1"/>
                </a:solidFill>
                <a:effectLst/>
              </a:rPr>
              <a:t>Critical Value = .11, </a:t>
            </a:r>
            <a:r>
              <a:rPr lang="en-US" sz="1400" b="0" i="1" baseline="0" dirty="0">
                <a:solidFill>
                  <a:schemeClr val="tx1"/>
                </a:solidFill>
                <a:effectLst/>
              </a:rPr>
              <a:t>p </a:t>
            </a:r>
            <a:r>
              <a:rPr lang="en-US" sz="1400" b="0" i="0" baseline="0" dirty="0">
                <a:solidFill>
                  <a:schemeClr val="tx1"/>
                </a:solidFill>
                <a:effectLst/>
              </a:rPr>
              <a:t>&lt; .05</a:t>
            </a:r>
            <a:endParaRPr lang="en-US" sz="1600" dirty="0">
              <a:solidFill>
                <a:schemeClr val="tx1"/>
              </a:solidFill>
              <a:effectLst/>
            </a:endParaRPr>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1"/>
          <c:order val="0"/>
          <c:tx>
            <c:strRef>
              <c:f>Sheet1!$C$1</c:f>
              <c:strCache>
                <c:ptCount val="1"/>
                <c:pt idx="0">
                  <c:v>Inclusive</c:v>
                </c:pt>
              </c:strCache>
            </c:strRef>
          </c:tx>
          <c:spPr>
            <a:solidFill>
              <a:schemeClr val="accent6">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Writing in Discipline</c:v>
                </c:pt>
                <c:pt idx="1">
                  <c:v>Oral Presentation</c:v>
                </c:pt>
                <c:pt idx="2">
                  <c:v>Inclusive Project</c:v>
                </c:pt>
                <c:pt idx="3">
                  <c:v>Reflective Writing</c:v>
                </c:pt>
                <c:pt idx="4">
                  <c:v>Short Answer Tests</c:v>
                </c:pt>
                <c:pt idx="5">
                  <c:v>Formal Writing</c:v>
                </c:pt>
                <c:pt idx="6">
                  <c:v>Mult. Choice Tests</c:v>
                </c:pt>
              </c:strCache>
            </c:strRef>
          </c:cat>
          <c:val>
            <c:numRef>
              <c:f>Sheet1!$C$2:$C$8</c:f>
              <c:numCache>
                <c:formatCode>General</c:formatCode>
                <c:ptCount val="7"/>
                <c:pt idx="0">
                  <c:v>2.81</c:v>
                </c:pt>
                <c:pt idx="1">
                  <c:v>2.77</c:v>
                </c:pt>
                <c:pt idx="2">
                  <c:v>2.77</c:v>
                </c:pt>
                <c:pt idx="3">
                  <c:v>2.75</c:v>
                </c:pt>
                <c:pt idx="4">
                  <c:v>2.74</c:v>
                </c:pt>
                <c:pt idx="5">
                  <c:v>2.4900000000000002</c:v>
                </c:pt>
                <c:pt idx="6">
                  <c:v>2.4900000000000002</c:v>
                </c:pt>
              </c:numCache>
            </c:numRef>
          </c:val>
          <c:extLst xmlns:c16r2="http://schemas.microsoft.com/office/drawing/2015/06/chart">
            <c:ext xmlns:c16="http://schemas.microsoft.com/office/drawing/2014/chart" uri="{C3380CC4-5D6E-409C-BE32-E72D297353CC}">
              <c16:uniqueId val="{00000001-ADCD-40E8-B405-C310CC74B2A3}"/>
            </c:ext>
          </c:extLst>
        </c:ser>
        <c:dLbls>
          <c:dLblPos val="outEnd"/>
          <c:showLegendKey val="0"/>
          <c:showVal val="1"/>
          <c:showCatName val="0"/>
          <c:showSerName val="0"/>
          <c:showPercent val="0"/>
          <c:showBubbleSize val="0"/>
        </c:dLbls>
        <c:gapWidth val="219"/>
        <c:overlap val="-27"/>
        <c:axId val="240262856"/>
        <c:axId val="240265992"/>
      </c:barChart>
      <c:catAx>
        <c:axId val="2402628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crossAx val="240265992"/>
        <c:crosses val="autoZero"/>
        <c:auto val="1"/>
        <c:lblAlgn val="ctr"/>
        <c:lblOffset val="100"/>
        <c:noMultiLvlLbl val="0"/>
      </c:catAx>
      <c:valAx>
        <c:axId val="240265992"/>
        <c:scaling>
          <c:orientation val="minMax"/>
          <c:max val="4"/>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crossAx val="2402628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solidFill>
                <a:latin typeface="+mn-lt"/>
                <a:ea typeface="+mn-ea"/>
                <a:cs typeface="+mn-cs"/>
              </a:defRPr>
            </a:pPr>
            <a:r>
              <a:rPr lang="en-US" sz="2000" dirty="0">
                <a:solidFill>
                  <a:schemeClr val="tx1"/>
                </a:solidFill>
              </a:rPr>
              <a:t>Theater Appreciation</a:t>
            </a:r>
          </a:p>
        </c:rich>
      </c:tx>
      <c:layout>
        <c:manualLayout>
          <c:xMode val="edge"/>
          <c:yMode val="edge"/>
          <c:x val="0.33345095069515929"/>
          <c:y val="1.8258752363700025E-2"/>
        </c:manualLayout>
      </c:layout>
      <c:overlay val="0"/>
      <c:spPr>
        <a:noFill/>
        <a:ln>
          <a:noFill/>
        </a:ln>
        <a:effectLst/>
      </c:spPr>
      <c:txPr>
        <a:bodyPr rot="0" spcFirstLastPara="1" vertOverflow="ellipsis" vert="horz" wrap="square" anchor="ctr" anchorCtr="1"/>
        <a:lstStyle/>
        <a:p>
          <a:pPr>
            <a:defRPr sz="20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12425384720729675"/>
          <c:y val="0.16096825099235049"/>
          <c:w val="0.85692895247460998"/>
          <c:h val="0.65930040687301261"/>
        </c:manualLayout>
      </c:layout>
      <c:barChart>
        <c:barDir val="col"/>
        <c:grouping val="clustered"/>
        <c:varyColors val="0"/>
        <c:ser>
          <c:idx val="0"/>
          <c:order val="0"/>
          <c:tx>
            <c:strRef>
              <c:f>Sheet1!$B$1</c:f>
              <c:strCache>
                <c:ptCount val="1"/>
                <c:pt idx="0">
                  <c:v>URM</c:v>
                </c:pt>
              </c:strCache>
            </c:strRef>
          </c:tx>
          <c:spPr>
            <a:solidFill>
              <a:schemeClr val="accent6">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Inclusive Project</c:v>
                </c:pt>
                <c:pt idx="1">
                  <c:v>Multiple-Choice Exams*</c:v>
                </c:pt>
              </c:strCache>
            </c:strRef>
          </c:cat>
          <c:val>
            <c:numRef>
              <c:f>Sheet1!$B$2:$B$3</c:f>
              <c:numCache>
                <c:formatCode>General</c:formatCode>
                <c:ptCount val="2"/>
                <c:pt idx="0">
                  <c:v>90</c:v>
                </c:pt>
                <c:pt idx="1">
                  <c:v>73</c:v>
                </c:pt>
              </c:numCache>
            </c:numRef>
          </c:val>
          <c:extLst xmlns:c16r2="http://schemas.microsoft.com/office/drawing/2015/06/chart">
            <c:ext xmlns:c16="http://schemas.microsoft.com/office/drawing/2014/chart" uri="{C3380CC4-5D6E-409C-BE32-E72D297353CC}">
              <c16:uniqueId val="{00000000-1866-48A1-865C-0DF31EE2870C}"/>
            </c:ext>
          </c:extLst>
        </c:ser>
        <c:ser>
          <c:idx val="1"/>
          <c:order val="1"/>
          <c:tx>
            <c:strRef>
              <c:f>Sheet1!$C$1</c:f>
              <c:strCache>
                <c:ptCount val="1"/>
                <c:pt idx="0">
                  <c:v>Non-URM</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Inclusive Project</c:v>
                </c:pt>
                <c:pt idx="1">
                  <c:v>Multiple-Choice Exams*</c:v>
                </c:pt>
              </c:strCache>
            </c:strRef>
          </c:cat>
          <c:val>
            <c:numRef>
              <c:f>Sheet1!$C$2:$C$3</c:f>
              <c:numCache>
                <c:formatCode>General</c:formatCode>
                <c:ptCount val="2"/>
                <c:pt idx="0">
                  <c:v>94</c:v>
                </c:pt>
                <c:pt idx="1">
                  <c:v>83</c:v>
                </c:pt>
              </c:numCache>
            </c:numRef>
          </c:val>
          <c:extLst xmlns:c16r2="http://schemas.microsoft.com/office/drawing/2015/06/chart">
            <c:ext xmlns:c16="http://schemas.microsoft.com/office/drawing/2014/chart" uri="{C3380CC4-5D6E-409C-BE32-E72D297353CC}">
              <c16:uniqueId val="{00000001-1866-48A1-865C-0DF31EE2870C}"/>
            </c:ext>
          </c:extLst>
        </c:ser>
        <c:dLbls>
          <c:showLegendKey val="0"/>
          <c:showVal val="0"/>
          <c:showCatName val="0"/>
          <c:showSerName val="0"/>
          <c:showPercent val="0"/>
          <c:showBubbleSize val="0"/>
        </c:dLbls>
        <c:gapWidth val="219"/>
        <c:overlap val="-27"/>
        <c:axId val="119688152"/>
        <c:axId val="119689720"/>
      </c:barChart>
      <c:catAx>
        <c:axId val="119688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119689720"/>
        <c:crosses val="autoZero"/>
        <c:auto val="1"/>
        <c:lblAlgn val="ctr"/>
        <c:lblOffset val="100"/>
        <c:noMultiLvlLbl val="0"/>
      </c:catAx>
      <c:valAx>
        <c:axId val="119689720"/>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119688152"/>
        <c:crosses val="autoZero"/>
        <c:crossBetween val="between"/>
      </c:valAx>
      <c:spPr>
        <a:noFill/>
        <a:ln>
          <a:noFill/>
        </a:ln>
        <a:effectLst/>
      </c:spPr>
    </c:plotArea>
    <c:legend>
      <c:legendPos val="b"/>
      <c:layout>
        <c:manualLayout>
          <c:xMode val="edge"/>
          <c:yMode val="edge"/>
          <c:x val="0.21853056970819823"/>
          <c:y val="0.93273097252726955"/>
          <c:w val="0.71980121970047861"/>
          <c:h val="5.9579916202814137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solidFill>
                <a:latin typeface="+mn-lt"/>
                <a:ea typeface="+mn-ea"/>
                <a:cs typeface="+mn-cs"/>
              </a:defRPr>
            </a:pPr>
            <a:r>
              <a:rPr lang="en-US" sz="2000" dirty="0">
                <a:solidFill>
                  <a:schemeClr val="tx1"/>
                </a:solidFill>
              </a:rPr>
              <a:t>Child Development</a:t>
            </a:r>
          </a:p>
        </c:rich>
      </c:tx>
      <c:layout>
        <c:manualLayout>
          <c:xMode val="edge"/>
          <c:yMode val="edge"/>
          <c:x val="0.34175175376868416"/>
          <c:y val="2.3572201205874731E-2"/>
        </c:manualLayout>
      </c:layout>
      <c:overlay val="0"/>
      <c:spPr>
        <a:noFill/>
        <a:ln>
          <a:noFill/>
        </a:ln>
        <a:effectLst/>
      </c:spPr>
      <c:txPr>
        <a:bodyPr rot="0" spcFirstLastPara="1" vertOverflow="ellipsis" vert="horz" wrap="square" anchor="ctr" anchorCtr="1"/>
        <a:lstStyle/>
        <a:p>
          <a:pPr>
            <a:defRPr sz="20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8.5783568785235909E-2"/>
          <c:y val="0.13795183968656249"/>
          <c:w val="0.88637165269997065"/>
          <c:h val="0.63804587500114363"/>
        </c:manualLayout>
      </c:layout>
      <c:barChart>
        <c:barDir val="col"/>
        <c:grouping val="clustered"/>
        <c:varyColors val="0"/>
        <c:ser>
          <c:idx val="0"/>
          <c:order val="0"/>
          <c:tx>
            <c:strRef>
              <c:f>Sheet1!$B$1</c:f>
              <c:strCache>
                <c:ptCount val="1"/>
                <c:pt idx="0">
                  <c:v>URM</c:v>
                </c:pt>
              </c:strCache>
            </c:strRef>
          </c:tx>
          <c:spPr>
            <a:solidFill>
              <a:schemeClr val="accent6">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Reflective Writing</c:v>
                </c:pt>
                <c:pt idx="1">
                  <c:v>In-Class Quizzes* </c:v>
                </c:pt>
                <c:pt idx="2">
                  <c:v>Online Quizzes </c:v>
                </c:pt>
              </c:strCache>
            </c:strRef>
          </c:cat>
          <c:val>
            <c:numRef>
              <c:f>Sheet1!$B$2:$B$4</c:f>
              <c:numCache>
                <c:formatCode>General</c:formatCode>
                <c:ptCount val="3"/>
                <c:pt idx="0">
                  <c:v>90</c:v>
                </c:pt>
                <c:pt idx="1">
                  <c:v>77</c:v>
                </c:pt>
                <c:pt idx="2">
                  <c:v>85</c:v>
                </c:pt>
              </c:numCache>
            </c:numRef>
          </c:val>
          <c:extLst xmlns:c16r2="http://schemas.microsoft.com/office/drawing/2015/06/chart">
            <c:ext xmlns:c16="http://schemas.microsoft.com/office/drawing/2014/chart" uri="{C3380CC4-5D6E-409C-BE32-E72D297353CC}">
              <c16:uniqueId val="{00000000-2653-4815-AEF6-AA1430A3AE47}"/>
            </c:ext>
          </c:extLst>
        </c:ser>
        <c:ser>
          <c:idx val="1"/>
          <c:order val="1"/>
          <c:tx>
            <c:strRef>
              <c:f>Sheet1!$C$1</c:f>
              <c:strCache>
                <c:ptCount val="1"/>
                <c:pt idx="0">
                  <c:v>Non-URM</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Reflective Writing</c:v>
                </c:pt>
                <c:pt idx="1">
                  <c:v>In-Class Quizzes* </c:v>
                </c:pt>
                <c:pt idx="2">
                  <c:v>Online Quizzes </c:v>
                </c:pt>
              </c:strCache>
            </c:strRef>
          </c:cat>
          <c:val>
            <c:numRef>
              <c:f>Sheet1!$C$2:$C$4</c:f>
              <c:numCache>
                <c:formatCode>General</c:formatCode>
                <c:ptCount val="3"/>
                <c:pt idx="0">
                  <c:v>93</c:v>
                </c:pt>
                <c:pt idx="1">
                  <c:v>85</c:v>
                </c:pt>
                <c:pt idx="2">
                  <c:v>87</c:v>
                </c:pt>
              </c:numCache>
            </c:numRef>
          </c:val>
          <c:extLst xmlns:c16r2="http://schemas.microsoft.com/office/drawing/2015/06/chart">
            <c:ext xmlns:c16="http://schemas.microsoft.com/office/drawing/2014/chart" uri="{C3380CC4-5D6E-409C-BE32-E72D297353CC}">
              <c16:uniqueId val="{00000001-2653-4815-AEF6-AA1430A3AE47}"/>
            </c:ext>
          </c:extLst>
        </c:ser>
        <c:dLbls>
          <c:showLegendKey val="0"/>
          <c:showVal val="0"/>
          <c:showCatName val="0"/>
          <c:showSerName val="0"/>
          <c:showPercent val="0"/>
          <c:showBubbleSize val="0"/>
        </c:dLbls>
        <c:gapWidth val="219"/>
        <c:overlap val="-27"/>
        <c:axId val="119690112"/>
        <c:axId val="242057792"/>
      </c:barChart>
      <c:catAx>
        <c:axId val="1196901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242057792"/>
        <c:crosses val="autoZero"/>
        <c:auto val="1"/>
        <c:lblAlgn val="ctr"/>
        <c:lblOffset val="100"/>
        <c:noMultiLvlLbl val="0"/>
      </c:catAx>
      <c:valAx>
        <c:axId val="242057792"/>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119690112"/>
        <c:crosses val="autoZero"/>
        <c:crossBetween val="between"/>
      </c:valAx>
      <c:spPr>
        <a:noFill/>
        <a:ln>
          <a:noFill/>
        </a:ln>
        <a:effectLst/>
      </c:spPr>
    </c:plotArea>
    <c:legend>
      <c:legendPos val="b"/>
      <c:layout>
        <c:manualLayout>
          <c:xMode val="edge"/>
          <c:yMode val="edge"/>
          <c:x val="0.3201662313286231"/>
          <c:y val="0.89062688479723784"/>
          <c:w val="0.39730885911988273"/>
          <c:h val="6.8562502448387977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solidFill>
                <a:latin typeface="+mn-lt"/>
                <a:ea typeface="+mn-ea"/>
                <a:cs typeface="+mn-cs"/>
              </a:defRPr>
            </a:pPr>
            <a:r>
              <a:rPr lang="en-US" sz="2000" dirty="0">
                <a:solidFill>
                  <a:schemeClr val="tx1"/>
                </a:solidFill>
              </a:rPr>
              <a:t>Experimental</a:t>
            </a:r>
            <a:r>
              <a:rPr lang="en-US" sz="2000" baseline="0" dirty="0">
                <a:solidFill>
                  <a:schemeClr val="tx1"/>
                </a:solidFill>
              </a:rPr>
              <a:t> Psychology</a:t>
            </a:r>
            <a:endParaRPr lang="en-US" sz="2000" dirty="0">
              <a:solidFill>
                <a:schemeClr val="tx1"/>
              </a:solidFill>
            </a:endParaRPr>
          </a:p>
        </c:rich>
      </c:tx>
      <c:layout>
        <c:manualLayout>
          <c:xMode val="edge"/>
          <c:yMode val="edge"/>
          <c:x val="0.25652564208668993"/>
          <c:y val="4.2857142857142858E-2"/>
        </c:manualLayout>
      </c:layout>
      <c:overlay val="0"/>
      <c:spPr>
        <a:noFill/>
        <a:ln>
          <a:noFill/>
        </a:ln>
        <a:effectLst/>
      </c:spPr>
      <c:txPr>
        <a:bodyPr rot="0" spcFirstLastPara="1" vertOverflow="ellipsis" vert="horz" wrap="square" anchor="ctr" anchorCtr="1"/>
        <a:lstStyle/>
        <a:p>
          <a:pPr>
            <a:defRPr sz="20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13769470457736335"/>
          <c:y val="0.11888695163104612"/>
          <c:w val="0.8327354092084901"/>
          <c:h val="0.65242128794523024"/>
        </c:manualLayout>
      </c:layout>
      <c:barChart>
        <c:barDir val="col"/>
        <c:grouping val="clustered"/>
        <c:varyColors val="0"/>
        <c:ser>
          <c:idx val="0"/>
          <c:order val="0"/>
          <c:tx>
            <c:strRef>
              <c:f>Sheet1!$B$1</c:f>
              <c:strCache>
                <c:ptCount val="1"/>
                <c:pt idx="0">
                  <c:v>URM*</c:v>
                </c:pt>
              </c:strCache>
            </c:strRef>
          </c:tx>
          <c:spPr>
            <a:solidFill>
              <a:schemeClr val="accent6">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Writing in the Discipline</c:v>
                </c:pt>
                <c:pt idx="1">
                  <c:v>Open-Ended Exams</c:v>
                </c:pt>
              </c:strCache>
            </c:strRef>
          </c:cat>
          <c:val>
            <c:numRef>
              <c:f>Sheet1!$B$2:$B$3</c:f>
              <c:numCache>
                <c:formatCode>General</c:formatCode>
                <c:ptCount val="2"/>
                <c:pt idx="0">
                  <c:v>79</c:v>
                </c:pt>
                <c:pt idx="1">
                  <c:v>73</c:v>
                </c:pt>
              </c:numCache>
            </c:numRef>
          </c:val>
          <c:extLst xmlns:c16r2="http://schemas.microsoft.com/office/drawing/2015/06/chart">
            <c:ext xmlns:c16="http://schemas.microsoft.com/office/drawing/2014/chart" uri="{C3380CC4-5D6E-409C-BE32-E72D297353CC}">
              <c16:uniqueId val="{00000000-1866-48A1-865C-0DF31EE2870C}"/>
            </c:ext>
          </c:extLst>
        </c:ser>
        <c:ser>
          <c:idx val="1"/>
          <c:order val="1"/>
          <c:tx>
            <c:strRef>
              <c:f>Sheet1!$C$1</c:f>
              <c:strCache>
                <c:ptCount val="1"/>
                <c:pt idx="0">
                  <c:v>Non-URM</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Writing in the Discipline</c:v>
                </c:pt>
                <c:pt idx="1">
                  <c:v>Open-Ended Exams</c:v>
                </c:pt>
              </c:strCache>
            </c:strRef>
          </c:cat>
          <c:val>
            <c:numRef>
              <c:f>Sheet1!$C$2:$C$3</c:f>
              <c:numCache>
                <c:formatCode>General</c:formatCode>
                <c:ptCount val="2"/>
                <c:pt idx="0">
                  <c:v>80</c:v>
                </c:pt>
                <c:pt idx="1">
                  <c:v>76</c:v>
                </c:pt>
              </c:numCache>
            </c:numRef>
          </c:val>
          <c:extLst xmlns:c16r2="http://schemas.microsoft.com/office/drawing/2015/06/chart">
            <c:ext xmlns:c16="http://schemas.microsoft.com/office/drawing/2014/chart" uri="{C3380CC4-5D6E-409C-BE32-E72D297353CC}">
              <c16:uniqueId val="{00000001-1866-48A1-865C-0DF31EE2870C}"/>
            </c:ext>
          </c:extLst>
        </c:ser>
        <c:dLbls>
          <c:showLegendKey val="0"/>
          <c:showVal val="0"/>
          <c:showCatName val="0"/>
          <c:showSerName val="0"/>
          <c:showPercent val="0"/>
          <c:showBubbleSize val="0"/>
        </c:dLbls>
        <c:gapWidth val="219"/>
        <c:overlap val="-27"/>
        <c:axId val="242056224"/>
        <c:axId val="242059360"/>
      </c:barChart>
      <c:catAx>
        <c:axId val="2420562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242059360"/>
        <c:crosses val="autoZero"/>
        <c:auto val="1"/>
        <c:lblAlgn val="ctr"/>
        <c:lblOffset val="100"/>
        <c:noMultiLvlLbl val="0"/>
      </c:catAx>
      <c:valAx>
        <c:axId val="242059360"/>
        <c:scaling>
          <c:orientation val="minMax"/>
          <c:max val="10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242056224"/>
        <c:crosses val="autoZero"/>
        <c:crossBetween val="between"/>
      </c:valAx>
      <c:spPr>
        <a:noFill/>
        <a:ln>
          <a:noFill/>
        </a:ln>
        <a:effectLst/>
      </c:spPr>
    </c:plotArea>
    <c:legend>
      <c:legendPos val="b"/>
      <c:layout>
        <c:manualLayout>
          <c:xMode val="edge"/>
          <c:yMode val="edge"/>
          <c:x val="0.21853056970819823"/>
          <c:y val="0.93273097252726955"/>
          <c:w val="0.71980121970047861"/>
          <c:h val="5.9579916202814137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0.06967</cdr:x>
      <cdr:y>0.16387</cdr:y>
    </cdr:from>
    <cdr:to>
      <cdr:x>0.31337</cdr:x>
      <cdr:y>0.89437</cdr:y>
    </cdr:to>
    <cdr:sp macro="" textlink="">
      <cdr:nvSpPr>
        <cdr:cNvPr id="2" name="Rectangle 1"/>
        <cdr:cNvSpPr/>
      </cdr:nvSpPr>
      <cdr:spPr>
        <a:xfrm xmlns:a="http://schemas.openxmlformats.org/drawingml/2006/main">
          <a:off x="647669" y="640834"/>
          <a:ext cx="2265533" cy="2856612"/>
        </a:xfrm>
        <a:prstGeom xmlns:a="http://schemas.openxmlformats.org/drawingml/2006/main" prst="rect">
          <a:avLst/>
        </a:prstGeom>
        <a:noFill xmlns:a="http://schemas.openxmlformats.org/drawingml/2006/main"/>
        <a:ln xmlns:a="http://schemas.openxmlformats.org/drawingml/2006/main" w="28575">
          <a:solidFill>
            <a:schemeClr val="tx1"/>
          </a:solid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0.3172</cdr:x>
      <cdr:y>0.1686</cdr:y>
    </cdr:from>
    <cdr:to>
      <cdr:x>0.72057</cdr:x>
      <cdr:y>0.88965</cdr:y>
    </cdr:to>
    <cdr:sp macro="" textlink="">
      <cdr:nvSpPr>
        <cdr:cNvPr id="3" name="Rectangle 2"/>
        <cdr:cNvSpPr/>
      </cdr:nvSpPr>
      <cdr:spPr>
        <a:xfrm xmlns:a="http://schemas.openxmlformats.org/drawingml/2006/main">
          <a:off x="2948783" y="659305"/>
          <a:ext cx="3749889" cy="2819667"/>
        </a:xfrm>
        <a:prstGeom xmlns:a="http://schemas.openxmlformats.org/drawingml/2006/main" prst="rect">
          <a:avLst/>
        </a:prstGeom>
        <a:noFill xmlns:a="http://schemas.openxmlformats.org/drawingml/2006/main"/>
        <a:ln xmlns:a="http://schemas.openxmlformats.org/drawingml/2006/main" w="28575">
          <a:solidFill>
            <a:schemeClr val="tx1"/>
          </a:solid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endParaRPr lang="en-US"/>
        </a:p>
      </cdr:txBody>
    </cdr:sp>
  </cdr:relSizeAnchor>
</c:userShapes>
</file>

<file path=ppt/drawings/drawing2.xml><?xml version="1.0" encoding="utf-8"?>
<c:userShapes xmlns:c="http://schemas.openxmlformats.org/drawingml/2006/chart">
  <cdr:relSizeAnchor xmlns:cdr="http://schemas.openxmlformats.org/drawingml/2006/chartDrawing">
    <cdr:from>
      <cdr:x>0.06723</cdr:x>
      <cdr:y>0.14286</cdr:y>
    </cdr:from>
    <cdr:to>
      <cdr:x>0.71429</cdr:x>
      <cdr:y>0.86557</cdr:y>
    </cdr:to>
    <cdr:sp macro="" textlink="">
      <cdr:nvSpPr>
        <cdr:cNvPr id="2" name="Rectangle 1"/>
        <cdr:cNvSpPr/>
      </cdr:nvSpPr>
      <cdr:spPr>
        <a:xfrm xmlns:a="http://schemas.openxmlformats.org/drawingml/2006/main">
          <a:off x="609628" y="598727"/>
          <a:ext cx="5867411" cy="3028856"/>
        </a:xfrm>
        <a:prstGeom xmlns:a="http://schemas.openxmlformats.org/drawingml/2006/main" prst="rect">
          <a:avLst/>
        </a:prstGeom>
        <a:noFill xmlns:a="http://schemas.openxmlformats.org/drawingml/2006/main"/>
        <a:ln xmlns:a="http://schemas.openxmlformats.org/drawingml/2006/main" w="31750">
          <a:solidFill>
            <a:schemeClr val="tx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F86197-BF65-4967-914E-967F243EC1FA}" type="datetimeFigureOut">
              <a:rPr lang="en-US" smtClean="0"/>
              <a:t>5/29/2019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ABA800-4F7B-4EE0-AD5B-150636005200}" type="slidenum">
              <a:rPr lang="en-US" smtClean="0"/>
              <a:t>‹#›</a:t>
            </a:fld>
            <a:endParaRPr lang="en-US"/>
          </a:p>
        </p:txBody>
      </p:sp>
    </p:spTree>
    <p:extLst>
      <p:ext uri="{BB962C8B-B14F-4D97-AF65-F5344CB8AC3E}">
        <p14:creationId xmlns:p14="http://schemas.microsoft.com/office/powerpoint/2010/main" val="22234133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Finally, formal essays are likely to lack inclusive content but are also less likely to be perceived as having utility value. As such, we would expect these sorts of writing tasks to be the most likely to reveal achievement gaps. </a:t>
            </a:r>
            <a:endParaRPr lang="en-US" dirty="0"/>
          </a:p>
        </p:txBody>
      </p:sp>
      <p:sp>
        <p:nvSpPr>
          <p:cNvPr id="4" name="Slide Number Placeholder 3"/>
          <p:cNvSpPr>
            <a:spLocks noGrp="1"/>
          </p:cNvSpPr>
          <p:nvPr>
            <p:ph type="sldNum" sz="quarter" idx="10"/>
          </p:nvPr>
        </p:nvSpPr>
        <p:spPr/>
        <p:txBody>
          <a:bodyPr/>
          <a:lstStyle/>
          <a:p>
            <a:fld id="{427A5EE4-696F-4288-8B0A-357D555E6BD3}" type="slidenum">
              <a:rPr lang="en-US" smtClean="0"/>
              <a:t>3</a:t>
            </a:fld>
            <a:endParaRPr lang="en-US" dirty="0"/>
          </a:p>
        </p:txBody>
      </p:sp>
    </p:spTree>
    <p:extLst>
      <p:ext uri="{BB962C8B-B14F-4D97-AF65-F5344CB8AC3E}">
        <p14:creationId xmlns:p14="http://schemas.microsoft.com/office/powerpoint/2010/main" val="3733083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We are interested in trying to see whether the disaggregation of data</a:t>
            </a:r>
            <a:r>
              <a:rPr lang="en-US" altLang="en-US" baseline="0" dirty="0"/>
              <a:t> from different assignments will help us to understand more about ways that differences in assessment might be related to differences in cultural responsivity. </a:t>
            </a:r>
            <a:r>
              <a:rPr lang="en-US" altLang="en-US" dirty="0"/>
              <a:t>These samples come from public</a:t>
            </a:r>
            <a:r>
              <a:rPr lang="en-US" altLang="en-US" baseline="0" dirty="0"/>
              <a:t> </a:t>
            </a:r>
            <a:r>
              <a:rPr lang="en-US" altLang="en-US" dirty="0"/>
              <a:t>research university, community college,</a:t>
            </a:r>
            <a:r>
              <a:rPr lang="en-US" altLang="en-US" baseline="0" dirty="0"/>
              <a:t> and liberal arts college. </a:t>
            </a:r>
            <a:r>
              <a:rPr lang="en-US" dirty="0"/>
              <a:t>We will be sharing data from three different</a:t>
            </a:r>
            <a:r>
              <a:rPr lang="en-US" baseline="0" dirty="0"/>
              <a:t> public higher education institutions today. As you can see, all three institutions serve large groups of low income, ethnic minority, and transfer students.</a:t>
            </a:r>
          </a:p>
          <a:p>
            <a:r>
              <a:rPr lang="en-US" baseline="0" dirty="0"/>
              <a:t>UNC Charlotte is a large urban research university with nearly 30,000 students. Central Piedmont Community college is….</a:t>
            </a:r>
          </a:p>
          <a:p>
            <a:r>
              <a:rPr lang="en-US" baseline="0" dirty="0"/>
              <a:t>Purchase College is a small liberal arts college with under 5,000 students. </a:t>
            </a:r>
            <a:endParaRPr lang="en-US" dirty="0"/>
          </a:p>
          <a:p>
            <a:pPr eaLnBrk="1" hangingPunct="1">
              <a:spcBef>
                <a:spcPct val="0"/>
              </a:spcBef>
            </a:pPr>
            <a:endParaRPr lang="en-US" altLang="en-US" baseline="0" dirty="0"/>
          </a:p>
          <a:p>
            <a:pPr eaLnBrk="1" hangingPunct="1">
              <a:spcBef>
                <a:spcPct val="0"/>
              </a:spcBef>
            </a:pPr>
            <a:endParaRPr lang="en-US" altLang="en-US" dirty="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7042" indent="-291170">
              <a:defRPr>
                <a:solidFill>
                  <a:schemeClr val="tx1"/>
                </a:solidFill>
                <a:latin typeface="Arial" panose="020B0604020202020204" pitchFamily="34" charset="0"/>
                <a:cs typeface="Arial" panose="020B0604020202020204" pitchFamily="34" charset="0"/>
              </a:defRPr>
            </a:lvl2pPr>
            <a:lvl3pPr marL="1164679" indent="-232936">
              <a:defRPr>
                <a:solidFill>
                  <a:schemeClr val="tx1"/>
                </a:solidFill>
                <a:latin typeface="Arial" panose="020B0604020202020204" pitchFamily="34" charset="0"/>
                <a:cs typeface="Arial" panose="020B0604020202020204" pitchFamily="34" charset="0"/>
              </a:defRPr>
            </a:lvl3pPr>
            <a:lvl4pPr marL="1630551" indent="-232936">
              <a:defRPr>
                <a:solidFill>
                  <a:schemeClr val="tx1"/>
                </a:solidFill>
                <a:latin typeface="Arial" panose="020B0604020202020204" pitchFamily="34" charset="0"/>
                <a:cs typeface="Arial" panose="020B0604020202020204" pitchFamily="34" charset="0"/>
              </a:defRPr>
            </a:lvl4pPr>
            <a:lvl5pPr marL="2096422" indent="-232936">
              <a:defRPr>
                <a:solidFill>
                  <a:schemeClr val="tx1"/>
                </a:solidFill>
                <a:latin typeface="Arial" panose="020B0604020202020204" pitchFamily="34" charset="0"/>
                <a:cs typeface="Arial" panose="020B0604020202020204" pitchFamily="34" charset="0"/>
              </a:defRPr>
            </a:lvl5pPr>
            <a:lvl6pPr marL="2562294" indent="-23293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28165" indent="-23293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94037" indent="-23293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59908" indent="-23293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0D8FED3-7837-4E9B-ABBB-041A879D86BD}" type="slidenum">
              <a:rPr lang="en-US" altLang="en-US">
                <a:latin typeface="Calibri" panose="020F0502020204030204" pitchFamily="34" charset="0"/>
              </a:rPr>
              <a:pPr/>
              <a:t>11</a:t>
            </a:fld>
            <a:endParaRPr lang="en-US" altLang="en-US" dirty="0">
              <a:latin typeface="Calibri" panose="020F0502020204030204" pitchFamily="34" charset="0"/>
            </a:endParaRPr>
          </a:p>
        </p:txBody>
      </p:sp>
    </p:spTree>
    <p:extLst>
      <p:ext uri="{BB962C8B-B14F-4D97-AF65-F5344CB8AC3E}">
        <p14:creationId xmlns:p14="http://schemas.microsoft.com/office/powerpoint/2010/main" val="27839525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Different types of assessments in one</a:t>
            </a:r>
            <a:r>
              <a:rPr lang="en-US" baseline="0" dirty="0"/>
              <a:t> course.</a:t>
            </a:r>
            <a:endParaRPr lang="en-US" dirty="0"/>
          </a:p>
        </p:txBody>
      </p:sp>
      <p:sp>
        <p:nvSpPr>
          <p:cNvPr id="4" name="Slide Number Placeholder 3"/>
          <p:cNvSpPr>
            <a:spLocks noGrp="1"/>
          </p:cNvSpPr>
          <p:nvPr>
            <p:ph type="sldNum" sz="quarter" idx="10"/>
          </p:nvPr>
        </p:nvSpPr>
        <p:spPr/>
        <p:txBody>
          <a:bodyPr/>
          <a:lstStyle/>
          <a:p>
            <a:fld id="{427A5EE4-696F-4288-8B0A-357D555E6BD3}" type="slidenum">
              <a:rPr lang="en-US" smtClean="0"/>
              <a:t>12</a:t>
            </a:fld>
            <a:endParaRPr lang="en-US" dirty="0"/>
          </a:p>
        </p:txBody>
      </p:sp>
    </p:spTree>
    <p:extLst>
      <p:ext uri="{BB962C8B-B14F-4D97-AF65-F5344CB8AC3E}">
        <p14:creationId xmlns:p14="http://schemas.microsoft.com/office/powerpoint/2010/main" val="41000854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7A5EE4-696F-4288-8B0A-357D555E6BD3}" type="slidenum">
              <a:rPr lang="en-US" smtClean="0"/>
              <a:t>13</a:t>
            </a:fld>
            <a:endParaRPr lang="en-US" dirty="0"/>
          </a:p>
        </p:txBody>
      </p:sp>
    </p:spTree>
    <p:extLst>
      <p:ext uri="{BB962C8B-B14F-4D97-AF65-F5344CB8AC3E}">
        <p14:creationId xmlns:p14="http://schemas.microsoft.com/office/powerpoint/2010/main" val="648141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5/29/2019</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smtClean="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28267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5/29/2019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45583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5/29/2019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60021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5/29/2019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10451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5/29/2019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63718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5/29/2019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06558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5/29/2019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13804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5/29/2019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11547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5/29/2019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79908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5/29/2019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04633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smtClean="0"/>
              <a:t>5/29/2019</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30711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smtClean="0"/>
              <a:pPr/>
              <a:t>5/29/2019</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smtClean="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849914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10000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925D127-0DE0-4DE6-9B3F-3B2ADAB851D5}"/>
              </a:ext>
            </a:extLst>
          </p:cNvPr>
          <p:cNvSpPr>
            <a:spLocks noGrp="1"/>
          </p:cNvSpPr>
          <p:nvPr>
            <p:ph type="ctrTitle"/>
          </p:nvPr>
        </p:nvSpPr>
        <p:spPr>
          <a:xfrm>
            <a:off x="2419018" y="1626891"/>
            <a:ext cx="8569824" cy="1723970"/>
          </a:xfrm>
        </p:spPr>
        <p:txBody>
          <a:bodyPr>
            <a:noAutofit/>
          </a:bodyPr>
          <a:lstStyle/>
          <a:p>
            <a:pPr algn="ctr"/>
            <a:r>
              <a:rPr lang="en-US" sz="3600" dirty="0" smtClean="0"/>
              <a:t>Examining the role of assessments in achievement gaps</a:t>
            </a:r>
            <a:r>
              <a:rPr lang="en-US" sz="3600" dirty="0"/>
              <a:t> </a:t>
            </a:r>
          </a:p>
        </p:txBody>
      </p:sp>
      <p:sp>
        <p:nvSpPr>
          <p:cNvPr id="3" name="Subtitle 2">
            <a:extLst>
              <a:ext uri="{FF2B5EF4-FFF2-40B4-BE49-F238E27FC236}">
                <a16:creationId xmlns="" xmlns:a16="http://schemas.microsoft.com/office/drawing/2014/main" id="{FD69A3DE-0BF7-4E81-BDC0-FFC4BBEE4EAF}"/>
              </a:ext>
            </a:extLst>
          </p:cNvPr>
          <p:cNvSpPr>
            <a:spLocks noGrp="1"/>
          </p:cNvSpPr>
          <p:nvPr>
            <p:ph type="subTitle" idx="1"/>
          </p:nvPr>
        </p:nvSpPr>
        <p:spPr>
          <a:xfrm>
            <a:off x="1364691" y="4264694"/>
            <a:ext cx="10678479" cy="1028328"/>
          </a:xfrm>
        </p:spPr>
        <p:txBody>
          <a:bodyPr>
            <a:noAutofit/>
          </a:bodyPr>
          <a:lstStyle/>
          <a:p>
            <a:pPr algn="ctr"/>
            <a:r>
              <a:rPr lang="en-US" sz="2400" dirty="0"/>
              <a:t>Karen Singer-Freeman, University of North Carolina, Charlotte</a:t>
            </a:r>
          </a:p>
          <a:p>
            <a:pPr algn="ctr"/>
            <a:r>
              <a:rPr lang="en-US" sz="2400" dirty="0"/>
              <a:t>Linda Bastone, Purchase College, State University of New York</a:t>
            </a:r>
          </a:p>
        </p:txBody>
      </p:sp>
      <p:pic>
        <p:nvPicPr>
          <p:cNvPr id="4" name="Picture 12" descr="Purchase logo">
            <a:extLst>
              <a:ext uri="{FF2B5EF4-FFF2-40B4-BE49-F238E27FC236}">
                <a16:creationId xmlns="" xmlns:a16="http://schemas.microsoft.com/office/drawing/2014/main" id="{A2CC9D8D-3C5A-4843-9748-C8AB6E45BFFD}"/>
              </a:ext>
            </a:extLst>
          </p:cNvPr>
          <p:cNvPicPr>
            <a:picLocks noChangeAspect="1" noChangeArrowheads="1"/>
          </p:cNvPicPr>
          <p:nvPr/>
        </p:nvPicPr>
        <p:blipFill>
          <a:blip r:embed="rId2" cstate="print"/>
          <a:srcRect/>
          <a:stretch>
            <a:fillRect/>
          </a:stretch>
        </p:blipFill>
        <p:spPr bwMode="auto">
          <a:xfrm>
            <a:off x="8749805" y="306701"/>
            <a:ext cx="3109686" cy="995626"/>
          </a:xfrm>
          <a:prstGeom prst="rect">
            <a:avLst/>
          </a:prstGeom>
          <a:solidFill>
            <a:schemeClr val="bg2">
              <a:alpha val="0"/>
            </a:schemeClr>
          </a:solidFill>
          <a:ln w="9525">
            <a:noFill/>
            <a:miter lim="800000"/>
            <a:headEnd/>
            <a:tailEnd/>
          </a:ln>
          <a:effectLst>
            <a:softEdge rad="0"/>
          </a:effectLst>
        </p:spPr>
      </p:pic>
      <p:pic>
        <p:nvPicPr>
          <p:cNvPr id="1026" name="Picture 2" descr="unc-charlotte">
            <a:extLst>
              <a:ext uri="{FF2B5EF4-FFF2-40B4-BE49-F238E27FC236}">
                <a16:creationId xmlns="" xmlns:a16="http://schemas.microsoft.com/office/drawing/2014/main" id="{3D177FFA-512F-4122-ADAA-F913EFAEF5F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7393" y="306701"/>
            <a:ext cx="2317359" cy="995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33714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459345" y="1237672"/>
            <a:ext cx="8458200" cy="550183"/>
          </a:xfrm>
        </p:spPr>
        <p:txBody>
          <a:bodyPr>
            <a:normAutofit/>
          </a:bodyPr>
          <a:lstStyle/>
          <a:p>
            <a:r>
              <a:rPr lang="en-US" dirty="0"/>
              <a:t>Confirmation of </a:t>
            </a:r>
            <a:r>
              <a:rPr lang="en-US" dirty="0" smtClean="0"/>
              <a:t>Model</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410083960"/>
              </p:ext>
            </p:extLst>
          </p:nvPr>
        </p:nvGraphicFramePr>
        <p:xfrm>
          <a:off x="1459345" y="2016376"/>
          <a:ext cx="9596582" cy="3880842"/>
        </p:xfrm>
        <a:graphic>
          <a:graphicData uri="http://schemas.openxmlformats.org/drawingml/2006/table">
            <a:tbl>
              <a:tblPr firstRow="1" bandRow="1">
                <a:tableStyleId>{5C22544A-7EE6-4342-B048-85BDC9FD1C3A}</a:tableStyleId>
              </a:tblPr>
              <a:tblGrid>
                <a:gridCol w="2604655">
                  <a:extLst>
                    <a:ext uri="{9D8B030D-6E8A-4147-A177-3AD203B41FA5}">
                      <a16:colId xmlns="" xmlns:a16="http://schemas.microsoft.com/office/drawing/2014/main" val="2757142613"/>
                    </a:ext>
                  </a:extLst>
                </a:gridCol>
                <a:gridCol w="3380509">
                  <a:extLst>
                    <a:ext uri="{9D8B030D-6E8A-4147-A177-3AD203B41FA5}">
                      <a16:colId xmlns="" xmlns:a16="http://schemas.microsoft.com/office/drawing/2014/main" val="4141050083"/>
                    </a:ext>
                  </a:extLst>
                </a:gridCol>
                <a:gridCol w="3611418">
                  <a:extLst>
                    <a:ext uri="{9D8B030D-6E8A-4147-A177-3AD203B41FA5}">
                      <a16:colId xmlns="" xmlns:a16="http://schemas.microsoft.com/office/drawing/2014/main" val="4100163459"/>
                    </a:ext>
                  </a:extLst>
                </a:gridCol>
              </a:tblGrid>
              <a:tr h="81657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400" dirty="0">
                        <a:solidFill>
                          <a:schemeClr val="bg1"/>
                        </a:solidFill>
                      </a:endParaRPr>
                    </a:p>
                  </a:txBody>
                  <a:tcPr anchor="ctr">
                    <a:noFill/>
                  </a:tcPr>
                </a:tc>
                <a:tc>
                  <a:txBody>
                    <a:bodyPr/>
                    <a:lstStyle/>
                    <a:p>
                      <a:pPr algn="ctr"/>
                      <a:r>
                        <a:rPr lang="en-US" sz="2000" dirty="0">
                          <a:solidFill>
                            <a:schemeClr val="tx1"/>
                          </a:solidFill>
                        </a:rPr>
                        <a:t>High/Moderate</a:t>
                      </a:r>
                      <a:r>
                        <a:rPr lang="en-US" sz="2000" baseline="0" dirty="0">
                          <a:solidFill>
                            <a:schemeClr val="tx1"/>
                          </a:solidFill>
                        </a:rPr>
                        <a:t> </a:t>
                      </a:r>
                    </a:p>
                    <a:p>
                      <a:pPr algn="ctr"/>
                      <a:r>
                        <a:rPr lang="en-US" sz="2000" dirty="0">
                          <a:solidFill>
                            <a:schemeClr val="tx1"/>
                          </a:solidFill>
                        </a:rPr>
                        <a:t>Utility Value</a:t>
                      </a:r>
                      <a:endParaRPr lang="en-US" sz="1800" dirty="0">
                        <a:solidFill>
                          <a:schemeClr val="tx1"/>
                        </a:solidFill>
                      </a:endParaRPr>
                    </a:p>
                  </a:txBody>
                  <a:tcPr anchor="ctr">
                    <a:solidFill>
                      <a:schemeClr val="bg2">
                        <a:lumMod val="90000"/>
                      </a:schemeClr>
                    </a:solidFill>
                  </a:tcPr>
                </a:tc>
                <a:tc>
                  <a:txBody>
                    <a:bodyPr/>
                    <a:lstStyle/>
                    <a:p>
                      <a:pPr algn="ctr"/>
                      <a:r>
                        <a:rPr lang="en-US" sz="2000" dirty="0">
                          <a:solidFill>
                            <a:schemeClr val="tx1"/>
                          </a:solidFill>
                        </a:rPr>
                        <a:t>Low</a:t>
                      </a:r>
                      <a:r>
                        <a:rPr lang="en-US" sz="2000" baseline="0" dirty="0">
                          <a:solidFill>
                            <a:schemeClr val="tx1"/>
                          </a:solidFill>
                        </a:rPr>
                        <a:t> /Moderate </a:t>
                      </a:r>
                    </a:p>
                    <a:p>
                      <a:pPr algn="ctr"/>
                      <a:r>
                        <a:rPr lang="en-US" sz="2000" dirty="0">
                          <a:solidFill>
                            <a:schemeClr val="tx1"/>
                          </a:solidFill>
                        </a:rPr>
                        <a:t>Utility Value</a:t>
                      </a:r>
                    </a:p>
                  </a:txBody>
                  <a:tcPr anchor="ctr">
                    <a:solidFill>
                      <a:schemeClr val="bg2">
                        <a:lumMod val="90000"/>
                      </a:schemeClr>
                    </a:solidFill>
                  </a:tcPr>
                </a:tc>
                <a:extLst>
                  <a:ext uri="{0D108BD9-81ED-4DB2-BD59-A6C34878D82A}">
                    <a16:rowId xmlns="" xmlns:a16="http://schemas.microsoft.com/office/drawing/2014/main" val="2366924725"/>
                  </a:ext>
                </a:extLst>
              </a:tr>
              <a:tr h="1532135">
                <a:tc>
                  <a:txBody>
                    <a:bodyPr/>
                    <a:lstStyle/>
                    <a:p>
                      <a:pPr algn="ctr"/>
                      <a:r>
                        <a:rPr lang="en-US" sz="2000" b="1" dirty="0">
                          <a:solidFill>
                            <a:schemeClr val="tx1"/>
                          </a:solidFill>
                        </a:rPr>
                        <a:t>High </a:t>
                      </a:r>
                      <a:endParaRPr lang="en-US" sz="2000" b="1" dirty="0" smtClean="0">
                        <a:solidFill>
                          <a:schemeClr val="tx1"/>
                        </a:solidFill>
                      </a:endParaRPr>
                    </a:p>
                    <a:p>
                      <a:pPr algn="ctr"/>
                      <a:r>
                        <a:rPr lang="en-US" sz="2000" b="1" dirty="0" smtClean="0">
                          <a:solidFill>
                            <a:schemeClr val="tx1"/>
                          </a:solidFill>
                        </a:rPr>
                        <a:t>Inclusive </a:t>
                      </a:r>
                      <a:r>
                        <a:rPr lang="en-US" sz="2000" b="1" dirty="0">
                          <a:solidFill>
                            <a:schemeClr val="tx1"/>
                          </a:solidFill>
                        </a:rPr>
                        <a:t>Content</a:t>
                      </a:r>
                    </a:p>
                  </a:txBody>
                  <a:tcPr anchor="ctr">
                    <a:solidFill>
                      <a:schemeClr val="bg2">
                        <a:lumMod val="90000"/>
                      </a:schemeClr>
                    </a:solidFill>
                  </a:tcPr>
                </a:tc>
                <a:tc>
                  <a:txBody>
                    <a:bodyPr/>
                    <a:lstStyle/>
                    <a:p>
                      <a:pPr algn="ctr"/>
                      <a:r>
                        <a:rPr lang="en-US" sz="2000" b="1" dirty="0"/>
                        <a:t>Reflective Writing</a:t>
                      </a:r>
                    </a:p>
                    <a:p>
                      <a:pPr algn="ctr"/>
                      <a:r>
                        <a:rPr lang="en-US" sz="2000" b="1" dirty="0"/>
                        <a:t>Oral Presentations </a:t>
                      </a:r>
                    </a:p>
                  </a:txBody>
                  <a:tcPr anchor="ctr">
                    <a:solidFill>
                      <a:srgbClr val="AFCDA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t>Inclusive Projects</a:t>
                      </a:r>
                    </a:p>
                    <a:p>
                      <a:pPr algn="ctr"/>
                      <a:endParaRPr lang="en-US" sz="1600" dirty="0"/>
                    </a:p>
                  </a:txBody>
                  <a:tcPr anchor="ctr">
                    <a:solidFill>
                      <a:schemeClr val="accent6">
                        <a:lumMod val="60000"/>
                        <a:lumOff val="40000"/>
                      </a:schemeClr>
                    </a:solidFill>
                  </a:tcPr>
                </a:tc>
                <a:extLst>
                  <a:ext uri="{0D108BD9-81ED-4DB2-BD59-A6C34878D82A}">
                    <a16:rowId xmlns="" xmlns:a16="http://schemas.microsoft.com/office/drawing/2014/main" val="2678003907"/>
                  </a:ext>
                </a:extLst>
              </a:tr>
              <a:tr h="1532135">
                <a:tc>
                  <a:txBody>
                    <a:bodyPr/>
                    <a:lstStyle/>
                    <a:p>
                      <a:pPr algn="ctr"/>
                      <a:r>
                        <a:rPr lang="en-US" sz="2000" b="1" dirty="0">
                          <a:solidFill>
                            <a:schemeClr val="tx1"/>
                          </a:solidFill>
                        </a:rPr>
                        <a:t>Low</a:t>
                      </a:r>
                      <a:r>
                        <a:rPr lang="en-US" sz="2000" b="1" baseline="0" dirty="0">
                          <a:solidFill>
                            <a:schemeClr val="tx1"/>
                          </a:solidFill>
                        </a:rPr>
                        <a:t> </a:t>
                      </a:r>
                      <a:endParaRPr lang="en-US" sz="2000" b="1" baseline="0" dirty="0" smtClean="0">
                        <a:solidFill>
                          <a:schemeClr val="tx1"/>
                        </a:solidFill>
                      </a:endParaRPr>
                    </a:p>
                    <a:p>
                      <a:pPr algn="ctr"/>
                      <a:r>
                        <a:rPr lang="en-US" sz="2000" b="1" dirty="0" smtClean="0">
                          <a:solidFill>
                            <a:schemeClr val="tx1"/>
                          </a:solidFill>
                        </a:rPr>
                        <a:t>Inclusive </a:t>
                      </a:r>
                      <a:r>
                        <a:rPr lang="en-US" sz="2000" b="1" dirty="0">
                          <a:solidFill>
                            <a:schemeClr val="tx1"/>
                          </a:solidFill>
                        </a:rPr>
                        <a:t>Content</a:t>
                      </a:r>
                    </a:p>
                  </a:txBody>
                  <a:tcPr anchor="ctr">
                    <a:solidFill>
                      <a:schemeClr val="bg2">
                        <a:lumMod val="9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u="none" dirty="0"/>
                        <a:t>Writing in Discipline</a:t>
                      </a:r>
                    </a:p>
                    <a:p>
                      <a:pPr algn="ctr"/>
                      <a:endParaRPr lang="en-US" sz="1600" dirty="0"/>
                    </a:p>
                  </a:txBody>
                  <a:tcPr anchor="ctr">
                    <a:solidFill>
                      <a:schemeClr val="accent6">
                        <a:lumMod val="60000"/>
                        <a:lumOff val="40000"/>
                      </a:schemeClr>
                    </a:solidFill>
                  </a:tcPr>
                </a:tc>
                <a:tc>
                  <a:txBody>
                    <a:bodyPr/>
                    <a:lstStyle/>
                    <a:p>
                      <a:pPr algn="ctr"/>
                      <a:r>
                        <a:rPr lang="en-US" sz="2000" b="1" dirty="0"/>
                        <a:t>Formal Essays</a:t>
                      </a:r>
                    </a:p>
                    <a:p>
                      <a:pPr algn="ctr"/>
                      <a:r>
                        <a:rPr lang="en-US" sz="2000" b="1" dirty="0"/>
                        <a:t>Tests </a:t>
                      </a:r>
                    </a:p>
                  </a:txBody>
                  <a:tcPr anchor="ctr">
                    <a:solidFill>
                      <a:schemeClr val="accent1">
                        <a:lumMod val="60000"/>
                        <a:lumOff val="40000"/>
                      </a:schemeClr>
                    </a:solidFill>
                  </a:tcPr>
                </a:tc>
                <a:extLst>
                  <a:ext uri="{0D108BD9-81ED-4DB2-BD59-A6C34878D82A}">
                    <a16:rowId xmlns="" xmlns:a16="http://schemas.microsoft.com/office/drawing/2014/main" val="1404703321"/>
                  </a:ext>
                </a:extLst>
              </a:tr>
            </a:tbl>
          </a:graphicData>
        </a:graphic>
      </p:graphicFrame>
      <p:sp>
        <p:nvSpPr>
          <p:cNvPr id="2" name="Smiley Face 1"/>
          <p:cNvSpPr/>
          <p:nvPr/>
        </p:nvSpPr>
        <p:spPr>
          <a:xfrm>
            <a:off x="6937121" y="3321841"/>
            <a:ext cx="228600" cy="228600"/>
          </a:xfrm>
          <a:prstGeom prst="smileyFac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solidFill>
                <a:schemeClr val="tx1"/>
              </a:solidFill>
            </a:endParaRPr>
          </a:p>
        </p:txBody>
      </p:sp>
      <p:sp>
        <p:nvSpPr>
          <p:cNvPr id="6" name="Smiley Face 5"/>
          <p:cNvSpPr/>
          <p:nvPr/>
        </p:nvSpPr>
        <p:spPr>
          <a:xfrm>
            <a:off x="9688945" y="5190836"/>
            <a:ext cx="228600" cy="230519"/>
          </a:xfrm>
          <a:prstGeom prst="smileyFac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solidFill>
                <a:schemeClr val="tx1"/>
              </a:solidFill>
            </a:endParaRPr>
          </a:p>
        </p:txBody>
      </p:sp>
      <p:sp>
        <p:nvSpPr>
          <p:cNvPr id="3" name="Action Button: Help 2">
            <a:hlinkClick r:id="" action="ppaction://noaction" highlightClick="1"/>
          </p:cNvPr>
          <p:cNvSpPr/>
          <p:nvPr/>
        </p:nvSpPr>
        <p:spPr>
          <a:xfrm>
            <a:off x="5103091" y="4599067"/>
            <a:ext cx="210344" cy="271332"/>
          </a:xfrm>
          <a:prstGeom prst="actionButtonHelp">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Plus 9"/>
          <p:cNvSpPr/>
          <p:nvPr/>
        </p:nvSpPr>
        <p:spPr>
          <a:xfrm>
            <a:off x="6955377" y="3671223"/>
            <a:ext cx="210344" cy="215478"/>
          </a:xfrm>
          <a:prstGeom prst="mathPlu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Up Arrow 11"/>
          <p:cNvSpPr/>
          <p:nvPr/>
        </p:nvSpPr>
        <p:spPr>
          <a:xfrm>
            <a:off x="4770582" y="4182225"/>
            <a:ext cx="304800" cy="688174"/>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miley Face 10"/>
          <p:cNvSpPr/>
          <p:nvPr/>
        </p:nvSpPr>
        <p:spPr>
          <a:xfrm>
            <a:off x="10404489" y="3349188"/>
            <a:ext cx="228600" cy="241810"/>
          </a:xfrm>
          <a:prstGeom prst="smileyFac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solidFill>
                <a:schemeClr val="tx1"/>
              </a:solidFill>
            </a:endParaRPr>
          </a:p>
        </p:txBody>
      </p:sp>
      <p:sp>
        <p:nvSpPr>
          <p:cNvPr id="13" name="Smiley Face 12"/>
          <p:cNvSpPr/>
          <p:nvPr/>
        </p:nvSpPr>
        <p:spPr>
          <a:xfrm>
            <a:off x="10175889" y="4870399"/>
            <a:ext cx="228600" cy="230519"/>
          </a:xfrm>
          <a:prstGeom prst="smileyFac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solidFill>
                <a:schemeClr val="tx1"/>
              </a:solidFill>
            </a:endParaRPr>
          </a:p>
        </p:txBody>
      </p:sp>
    </p:spTree>
    <p:extLst>
      <p:ext uri="{BB962C8B-B14F-4D97-AF65-F5344CB8AC3E}">
        <p14:creationId xmlns:p14="http://schemas.microsoft.com/office/powerpoint/2010/main" val="30184176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3285" y="1173017"/>
            <a:ext cx="8150225" cy="591127"/>
          </a:xfrm>
        </p:spPr>
        <p:txBody>
          <a:bodyPr>
            <a:normAutofit/>
          </a:bodyPr>
          <a:lstStyle/>
          <a:p>
            <a:pPr>
              <a:defRPr/>
            </a:pPr>
            <a:r>
              <a:rPr lang="en-US" cap="small" dirty="0" smtClean="0">
                <a:cs typeface="Times New Roman" pitchFamily="18" charset="0"/>
              </a:rPr>
              <a:t>Research Support</a:t>
            </a:r>
            <a:endParaRPr lang="en-US" cap="small" dirty="0">
              <a:cs typeface="Times New Roman" pitchFamily="18" charset="0"/>
            </a:endParaRPr>
          </a:p>
        </p:txBody>
      </p:sp>
      <p:sp>
        <p:nvSpPr>
          <p:cNvPr id="4" name="Content Placeholder 3"/>
          <p:cNvSpPr>
            <a:spLocks noGrp="1"/>
          </p:cNvSpPr>
          <p:nvPr>
            <p:ph idx="1"/>
          </p:nvPr>
        </p:nvSpPr>
        <p:spPr>
          <a:xfrm>
            <a:off x="1453285" y="1930400"/>
            <a:ext cx="9144738" cy="3814618"/>
          </a:xfrm>
        </p:spPr>
        <p:txBody>
          <a:bodyPr>
            <a:normAutofit/>
          </a:bodyPr>
          <a:lstStyle/>
          <a:p>
            <a:r>
              <a:rPr lang="en-US" sz="2400" dirty="0">
                <a:cs typeface="Times New Roman" panose="02020603050405020304" pitchFamily="18" charset="0"/>
              </a:rPr>
              <a:t>Goal: Are achievement gaps similarly present in all assignments?</a:t>
            </a:r>
            <a:endParaRPr lang="en-US" dirty="0">
              <a:cs typeface="Times New Roman" panose="02020603050405020304" pitchFamily="18" charset="0"/>
            </a:endParaRPr>
          </a:p>
          <a:p>
            <a:r>
              <a:rPr lang="en-US" sz="2400" dirty="0">
                <a:cs typeface="Times New Roman" panose="02020603050405020304" pitchFamily="18" charset="0"/>
              </a:rPr>
              <a:t>Data</a:t>
            </a:r>
            <a:endParaRPr lang="en-US" dirty="0">
              <a:cs typeface="Times New Roman" panose="02020603050405020304" pitchFamily="18" charset="0"/>
            </a:endParaRPr>
          </a:p>
          <a:p>
            <a:pPr lvl="1"/>
            <a:r>
              <a:rPr lang="en-US" sz="2000" b="1" dirty="0" smtClean="0">
                <a:cs typeface="Times New Roman" panose="02020603050405020304" pitchFamily="18" charset="0"/>
              </a:rPr>
              <a:t>Community </a:t>
            </a:r>
            <a:r>
              <a:rPr lang="en-US" sz="2000" b="1" dirty="0">
                <a:cs typeface="Times New Roman" panose="02020603050405020304" pitchFamily="18" charset="0"/>
              </a:rPr>
              <a:t>College </a:t>
            </a:r>
          </a:p>
          <a:p>
            <a:pPr lvl="2"/>
            <a:r>
              <a:rPr lang="en-US" sz="1800" i="1" dirty="0">
                <a:cs typeface="Times New Roman" panose="02020603050405020304" pitchFamily="18" charset="0"/>
              </a:rPr>
              <a:t>Theater Appreciation</a:t>
            </a:r>
          </a:p>
          <a:p>
            <a:pPr lvl="1"/>
            <a:r>
              <a:rPr lang="en-US" sz="2000" b="1" dirty="0" smtClean="0">
                <a:cs typeface="Times New Roman" panose="02020603050405020304" pitchFamily="18" charset="0"/>
              </a:rPr>
              <a:t>Liberal Arts College</a:t>
            </a:r>
            <a:endParaRPr lang="en-US" sz="2000" b="1" dirty="0">
              <a:cs typeface="Times New Roman" panose="02020603050405020304" pitchFamily="18" charset="0"/>
            </a:endParaRPr>
          </a:p>
          <a:p>
            <a:pPr lvl="2"/>
            <a:r>
              <a:rPr lang="en-US" sz="1800" i="1" dirty="0">
                <a:cs typeface="Times New Roman" panose="02020603050405020304" pitchFamily="18" charset="0"/>
              </a:rPr>
              <a:t>Child Development</a:t>
            </a:r>
          </a:p>
          <a:p>
            <a:pPr lvl="2"/>
            <a:r>
              <a:rPr lang="en-US" sz="1800" i="1" dirty="0" smtClean="0">
                <a:cs typeface="Times New Roman" panose="02020603050405020304" pitchFamily="18" charset="0"/>
              </a:rPr>
              <a:t>Experimental </a:t>
            </a:r>
            <a:r>
              <a:rPr lang="en-US" sz="1800" i="1" dirty="0">
                <a:cs typeface="Times New Roman" panose="02020603050405020304" pitchFamily="18" charset="0"/>
              </a:rPr>
              <a:t>Psychology </a:t>
            </a:r>
          </a:p>
          <a:p>
            <a:endParaRPr lang="en-US" sz="2400" b="1" dirty="0">
              <a:cs typeface="Times New Roman" panose="02020603050405020304" pitchFamily="18" charset="0"/>
            </a:endParaRPr>
          </a:p>
          <a:p>
            <a:endParaRPr lang="en-US" sz="2400" dirty="0"/>
          </a:p>
        </p:txBody>
      </p:sp>
    </p:spTree>
    <p:extLst>
      <p:ext uri="{BB962C8B-B14F-4D97-AF65-F5344CB8AC3E}">
        <p14:creationId xmlns:p14="http://schemas.microsoft.com/office/powerpoint/2010/main" val="1763575594"/>
      </p:ext>
    </p:extLst>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77CF092-B6AF-4E2C-9C42-024B526F2339}"/>
              </a:ext>
            </a:extLst>
          </p:cNvPr>
          <p:cNvSpPr>
            <a:spLocks noGrp="1"/>
          </p:cNvSpPr>
          <p:nvPr>
            <p:ph type="title"/>
          </p:nvPr>
        </p:nvSpPr>
        <p:spPr>
          <a:xfrm>
            <a:off x="1316181" y="1219200"/>
            <a:ext cx="9804400" cy="600524"/>
          </a:xfrm>
        </p:spPr>
        <p:txBody>
          <a:bodyPr>
            <a:normAutofit/>
          </a:bodyPr>
          <a:lstStyle/>
          <a:p>
            <a:r>
              <a:rPr lang="en-US" dirty="0" smtClean="0"/>
              <a:t>Lower Level theater class</a:t>
            </a:r>
            <a:endParaRPr lang="en-US" dirty="0"/>
          </a:p>
        </p:txBody>
      </p:sp>
      <p:sp>
        <p:nvSpPr>
          <p:cNvPr id="3" name="Content Placeholder 2">
            <a:extLst>
              <a:ext uri="{FF2B5EF4-FFF2-40B4-BE49-F238E27FC236}">
                <a16:creationId xmlns="" xmlns:a16="http://schemas.microsoft.com/office/drawing/2014/main" id="{98775053-E33C-48B6-85CC-EFAB636758DA}"/>
              </a:ext>
            </a:extLst>
          </p:cNvPr>
          <p:cNvSpPr>
            <a:spLocks noGrp="1"/>
          </p:cNvSpPr>
          <p:nvPr>
            <p:ph sz="half" idx="1"/>
          </p:nvPr>
        </p:nvSpPr>
        <p:spPr>
          <a:xfrm>
            <a:off x="1230996" y="2098527"/>
            <a:ext cx="3735860" cy="3507946"/>
          </a:xfrm>
        </p:spPr>
        <p:txBody>
          <a:bodyPr>
            <a:noAutofit/>
          </a:bodyPr>
          <a:lstStyle/>
          <a:p>
            <a:r>
              <a:rPr lang="en-US" dirty="0"/>
              <a:t>3 semesters </a:t>
            </a:r>
          </a:p>
          <a:p>
            <a:r>
              <a:rPr lang="en-US" dirty="0"/>
              <a:t>64 students </a:t>
            </a:r>
          </a:p>
          <a:p>
            <a:pPr lvl="1"/>
            <a:r>
              <a:rPr lang="en-US" sz="2000" dirty="0"/>
              <a:t>69% </a:t>
            </a:r>
            <a:r>
              <a:rPr lang="en-US" sz="2000" dirty="0" smtClean="0"/>
              <a:t>URM</a:t>
            </a:r>
            <a:endParaRPr lang="en-US" sz="2000" dirty="0"/>
          </a:p>
          <a:p>
            <a:r>
              <a:rPr lang="en-US" dirty="0"/>
              <a:t>Achievement gap </a:t>
            </a:r>
          </a:p>
          <a:p>
            <a:pPr lvl="1"/>
            <a:r>
              <a:rPr lang="en-US" sz="2000" dirty="0"/>
              <a:t>Multiple-choice exams </a:t>
            </a:r>
          </a:p>
          <a:p>
            <a:r>
              <a:rPr lang="en-US" dirty="0"/>
              <a:t>No gap </a:t>
            </a:r>
          </a:p>
          <a:p>
            <a:pPr lvl="1"/>
            <a:r>
              <a:rPr lang="en-US" sz="2000" dirty="0"/>
              <a:t>Inclusive projects</a:t>
            </a:r>
          </a:p>
          <a:p>
            <a:pPr marL="46038" indent="0">
              <a:buNone/>
            </a:pPr>
            <a:endParaRPr lang="en-US" sz="900" i="1" dirty="0"/>
          </a:p>
        </p:txBody>
      </p:sp>
      <p:graphicFrame>
        <p:nvGraphicFramePr>
          <p:cNvPr id="6" name="Content Placeholder 6">
            <a:extLst>
              <a:ext uri="{FF2B5EF4-FFF2-40B4-BE49-F238E27FC236}">
                <a16:creationId xmlns="" xmlns:a16="http://schemas.microsoft.com/office/drawing/2014/main" id="{5A83246A-D2FB-452F-A192-F0B679F06A2C}"/>
              </a:ext>
            </a:extLst>
          </p:cNvPr>
          <p:cNvGraphicFramePr>
            <a:graphicFrameLocks/>
          </p:cNvGraphicFramePr>
          <p:nvPr>
            <p:extLst>
              <p:ext uri="{D42A27DB-BD31-4B8C-83A1-F6EECF244321}">
                <p14:modId xmlns:p14="http://schemas.microsoft.com/office/powerpoint/2010/main" val="1563927684"/>
              </p:ext>
            </p:extLst>
          </p:nvPr>
        </p:nvGraphicFramePr>
        <p:xfrm>
          <a:off x="5410201" y="2013527"/>
          <a:ext cx="5710380" cy="402705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13354243"/>
      </p:ext>
    </p:extLst>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77CF092-B6AF-4E2C-9C42-024B526F2339}"/>
              </a:ext>
            </a:extLst>
          </p:cNvPr>
          <p:cNvSpPr>
            <a:spLocks noGrp="1"/>
          </p:cNvSpPr>
          <p:nvPr>
            <p:ph type="title"/>
          </p:nvPr>
        </p:nvSpPr>
        <p:spPr>
          <a:xfrm>
            <a:off x="1450109" y="1136073"/>
            <a:ext cx="8153400" cy="688110"/>
          </a:xfrm>
        </p:spPr>
        <p:txBody>
          <a:bodyPr>
            <a:normAutofit/>
          </a:bodyPr>
          <a:lstStyle/>
          <a:p>
            <a:r>
              <a:rPr lang="en-US" dirty="0" smtClean="0"/>
              <a:t>Lower Level psychology Class</a:t>
            </a:r>
            <a:endParaRPr lang="en-US" sz="4000" dirty="0"/>
          </a:p>
        </p:txBody>
      </p:sp>
      <p:sp>
        <p:nvSpPr>
          <p:cNvPr id="3" name="Content Placeholder 2">
            <a:extLst>
              <a:ext uri="{FF2B5EF4-FFF2-40B4-BE49-F238E27FC236}">
                <a16:creationId xmlns="" xmlns:a16="http://schemas.microsoft.com/office/drawing/2014/main" id="{98775053-E33C-48B6-85CC-EFAB636758DA}"/>
              </a:ext>
            </a:extLst>
          </p:cNvPr>
          <p:cNvSpPr>
            <a:spLocks noGrp="1"/>
          </p:cNvSpPr>
          <p:nvPr>
            <p:ph sz="half" idx="1"/>
          </p:nvPr>
        </p:nvSpPr>
        <p:spPr>
          <a:xfrm>
            <a:off x="1450109" y="1995055"/>
            <a:ext cx="4493491" cy="3860800"/>
          </a:xfrm>
        </p:spPr>
        <p:txBody>
          <a:bodyPr>
            <a:noAutofit/>
          </a:bodyPr>
          <a:lstStyle/>
          <a:p>
            <a:r>
              <a:rPr lang="en-US" dirty="0"/>
              <a:t>3 semesters</a:t>
            </a:r>
          </a:p>
          <a:p>
            <a:r>
              <a:rPr lang="en-US" dirty="0"/>
              <a:t>110 students </a:t>
            </a:r>
            <a:r>
              <a:rPr lang="en-US" dirty="0" smtClean="0"/>
              <a:t>(</a:t>
            </a:r>
            <a:r>
              <a:rPr lang="en-US" sz="2000" dirty="0" smtClean="0"/>
              <a:t>44</a:t>
            </a:r>
            <a:r>
              <a:rPr lang="en-US" sz="2000" dirty="0"/>
              <a:t>% </a:t>
            </a:r>
            <a:r>
              <a:rPr lang="en-US" sz="2000" dirty="0" smtClean="0"/>
              <a:t>URM)</a:t>
            </a:r>
            <a:endParaRPr lang="en-US" sz="2000" dirty="0"/>
          </a:p>
          <a:p>
            <a:r>
              <a:rPr lang="en-US" dirty="0"/>
              <a:t>Achievement gap </a:t>
            </a:r>
          </a:p>
          <a:p>
            <a:pPr lvl="1"/>
            <a:r>
              <a:rPr lang="en-US" sz="2000" dirty="0"/>
              <a:t>In-class multiple choice </a:t>
            </a:r>
            <a:r>
              <a:rPr lang="en-US" sz="2000" dirty="0" smtClean="0"/>
              <a:t>quizzes</a:t>
            </a:r>
            <a:endParaRPr lang="en-US" sz="2000" dirty="0"/>
          </a:p>
          <a:p>
            <a:r>
              <a:rPr lang="en-US" dirty="0"/>
              <a:t>No gap </a:t>
            </a:r>
          </a:p>
          <a:p>
            <a:pPr lvl="1"/>
            <a:r>
              <a:rPr lang="en-US" sz="2000" dirty="0"/>
              <a:t>Reflective writing </a:t>
            </a:r>
          </a:p>
          <a:p>
            <a:pPr lvl="1"/>
            <a:r>
              <a:rPr lang="en-US" sz="2000" dirty="0"/>
              <a:t>Online multiple choice </a:t>
            </a:r>
            <a:r>
              <a:rPr lang="en-US" sz="2000" dirty="0" smtClean="0"/>
              <a:t>quizzes</a:t>
            </a:r>
            <a:endParaRPr lang="en-US" sz="2000" dirty="0"/>
          </a:p>
        </p:txBody>
      </p:sp>
      <p:graphicFrame>
        <p:nvGraphicFramePr>
          <p:cNvPr id="7" name="Content Placeholder 6">
            <a:extLst>
              <a:ext uri="{FF2B5EF4-FFF2-40B4-BE49-F238E27FC236}">
                <a16:creationId xmlns="" xmlns:a16="http://schemas.microsoft.com/office/drawing/2014/main" id="{5A83246A-D2FB-452F-A192-F0B679F06A2C}"/>
              </a:ext>
            </a:extLst>
          </p:cNvPr>
          <p:cNvGraphicFramePr>
            <a:graphicFrameLocks noGrp="1"/>
          </p:cNvGraphicFramePr>
          <p:nvPr>
            <p:ph sz="half" idx="2"/>
            <p:extLst>
              <p:ext uri="{D42A27DB-BD31-4B8C-83A1-F6EECF244321}">
                <p14:modId xmlns:p14="http://schemas.microsoft.com/office/powerpoint/2010/main" val="1258762873"/>
              </p:ext>
            </p:extLst>
          </p:nvPr>
        </p:nvGraphicFramePr>
        <p:xfrm>
          <a:off x="5629563" y="2078182"/>
          <a:ext cx="6248401" cy="404552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3852643"/>
      </p:ext>
    </p:extLst>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77CF092-B6AF-4E2C-9C42-024B526F2339}"/>
              </a:ext>
            </a:extLst>
          </p:cNvPr>
          <p:cNvSpPr>
            <a:spLocks noGrp="1"/>
          </p:cNvSpPr>
          <p:nvPr>
            <p:ph type="title"/>
          </p:nvPr>
        </p:nvSpPr>
        <p:spPr>
          <a:xfrm>
            <a:off x="1445490" y="1274617"/>
            <a:ext cx="9471891" cy="535709"/>
          </a:xfrm>
        </p:spPr>
        <p:txBody>
          <a:bodyPr>
            <a:normAutofit/>
          </a:bodyPr>
          <a:lstStyle/>
          <a:p>
            <a:r>
              <a:rPr lang="en-US" dirty="0" smtClean="0"/>
              <a:t>Upper level psychology class</a:t>
            </a:r>
            <a:endParaRPr lang="en-US" dirty="0"/>
          </a:p>
        </p:txBody>
      </p:sp>
      <p:sp>
        <p:nvSpPr>
          <p:cNvPr id="3" name="Content Placeholder 2">
            <a:extLst>
              <a:ext uri="{FF2B5EF4-FFF2-40B4-BE49-F238E27FC236}">
                <a16:creationId xmlns="" xmlns:a16="http://schemas.microsoft.com/office/drawing/2014/main" id="{98775053-E33C-48B6-85CC-EFAB636758DA}"/>
              </a:ext>
            </a:extLst>
          </p:cNvPr>
          <p:cNvSpPr>
            <a:spLocks noGrp="1"/>
          </p:cNvSpPr>
          <p:nvPr>
            <p:ph sz="half" idx="1"/>
          </p:nvPr>
        </p:nvSpPr>
        <p:spPr>
          <a:xfrm>
            <a:off x="1445491" y="1810326"/>
            <a:ext cx="4770582" cy="4498109"/>
          </a:xfrm>
        </p:spPr>
        <p:txBody>
          <a:bodyPr>
            <a:noAutofit/>
          </a:bodyPr>
          <a:lstStyle/>
          <a:p>
            <a:r>
              <a:rPr lang="en-US" dirty="0"/>
              <a:t>5 semesters</a:t>
            </a:r>
          </a:p>
          <a:p>
            <a:r>
              <a:rPr lang="en-US" dirty="0"/>
              <a:t>135 students </a:t>
            </a:r>
            <a:r>
              <a:rPr lang="en-US" dirty="0" smtClean="0"/>
              <a:t>(</a:t>
            </a:r>
            <a:r>
              <a:rPr lang="en-US" sz="2000" dirty="0" smtClean="0"/>
              <a:t>30</a:t>
            </a:r>
            <a:r>
              <a:rPr lang="en-US" sz="2000" dirty="0"/>
              <a:t>% </a:t>
            </a:r>
            <a:r>
              <a:rPr lang="en-US" sz="2000" dirty="0" smtClean="0"/>
              <a:t>URM)</a:t>
            </a:r>
            <a:endParaRPr lang="en-US" sz="1100" dirty="0"/>
          </a:p>
          <a:p>
            <a:r>
              <a:rPr lang="en-US" dirty="0"/>
              <a:t>Achievement Gap</a:t>
            </a:r>
          </a:p>
          <a:p>
            <a:pPr lvl="1"/>
            <a:r>
              <a:rPr lang="en-US" sz="2000" dirty="0"/>
              <a:t>URM students receive lower grades on exams than </a:t>
            </a:r>
            <a:r>
              <a:rPr lang="en-US" sz="2000" dirty="0" smtClean="0"/>
              <a:t>lab </a:t>
            </a:r>
            <a:r>
              <a:rPr lang="en-US" sz="2000" dirty="0"/>
              <a:t>reports</a:t>
            </a:r>
          </a:p>
          <a:p>
            <a:pPr lvl="1"/>
            <a:r>
              <a:rPr lang="en-US" sz="2000" dirty="0"/>
              <a:t>Non-URM students receive similar grades on exams and lab reports</a:t>
            </a:r>
          </a:p>
        </p:txBody>
      </p:sp>
      <p:graphicFrame>
        <p:nvGraphicFramePr>
          <p:cNvPr id="6" name="Content Placeholder 6">
            <a:extLst>
              <a:ext uri="{FF2B5EF4-FFF2-40B4-BE49-F238E27FC236}">
                <a16:creationId xmlns="" xmlns:a16="http://schemas.microsoft.com/office/drawing/2014/main" id="{5A83246A-D2FB-452F-A192-F0B679F06A2C}"/>
              </a:ext>
            </a:extLst>
          </p:cNvPr>
          <p:cNvGraphicFramePr>
            <a:graphicFrameLocks/>
          </p:cNvGraphicFramePr>
          <p:nvPr>
            <p:extLst>
              <p:ext uri="{D42A27DB-BD31-4B8C-83A1-F6EECF244321}">
                <p14:modId xmlns:p14="http://schemas.microsoft.com/office/powerpoint/2010/main" val="1979031609"/>
              </p:ext>
            </p:extLst>
          </p:nvPr>
        </p:nvGraphicFramePr>
        <p:xfrm>
          <a:off x="6077528" y="1902691"/>
          <a:ext cx="5643418" cy="400858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83129854"/>
      </p:ext>
    </p:extLst>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5" name="Content Placeholder 4"/>
          <p:cNvSpPr>
            <a:spLocks noGrp="1"/>
          </p:cNvSpPr>
          <p:nvPr>
            <p:ph idx="1"/>
          </p:nvPr>
        </p:nvSpPr>
        <p:spPr/>
        <p:txBody>
          <a:bodyPr/>
          <a:lstStyle/>
          <a:p>
            <a:r>
              <a:rPr lang="en-US" dirty="0" smtClean="0"/>
              <a:t>We know that utility value, inclusive content, and good alignment reduce achievement gaps</a:t>
            </a:r>
          </a:p>
          <a:p>
            <a:pPr lvl="1"/>
            <a:r>
              <a:rPr lang="en-US" sz="2000" dirty="0" smtClean="0"/>
              <a:t>We don’t fully understand how students respond to these elements within different assignments</a:t>
            </a:r>
          </a:p>
          <a:p>
            <a:r>
              <a:rPr lang="en-US" dirty="0" smtClean="0"/>
              <a:t>It </a:t>
            </a:r>
            <a:r>
              <a:rPr lang="en-US" dirty="0"/>
              <a:t>isn’t enough to identify classes with achievement gaps</a:t>
            </a:r>
          </a:p>
          <a:p>
            <a:pPr lvl="1"/>
            <a:r>
              <a:rPr lang="en-US" sz="2000" dirty="0"/>
              <a:t>Attention to grades within different </a:t>
            </a:r>
            <a:r>
              <a:rPr lang="en-US" sz="2000" dirty="0" smtClean="0"/>
              <a:t>assignment </a:t>
            </a:r>
            <a:r>
              <a:rPr lang="en-US" sz="2000" dirty="0"/>
              <a:t>types can reveal possible remedies</a:t>
            </a:r>
          </a:p>
          <a:p>
            <a:pPr lvl="1"/>
            <a:endParaRPr lang="en-US" dirty="0"/>
          </a:p>
        </p:txBody>
      </p:sp>
    </p:spTree>
    <p:extLst>
      <p:ext uri="{BB962C8B-B14F-4D97-AF65-F5344CB8AC3E}">
        <p14:creationId xmlns:p14="http://schemas.microsoft.com/office/powerpoint/2010/main" val="34674829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4115D97-3B98-4DE4-B5CD-4135720B3626}"/>
              </a:ext>
            </a:extLst>
          </p:cNvPr>
          <p:cNvSpPr>
            <a:spLocks noGrp="1"/>
          </p:cNvSpPr>
          <p:nvPr>
            <p:ph type="title"/>
          </p:nvPr>
        </p:nvSpPr>
        <p:spPr>
          <a:xfrm>
            <a:off x="1535472" y="868218"/>
            <a:ext cx="9607661" cy="761355"/>
          </a:xfrm>
        </p:spPr>
        <p:txBody>
          <a:bodyPr>
            <a:normAutofit fontScale="90000"/>
          </a:bodyPr>
          <a:lstStyle/>
          <a:p>
            <a:r>
              <a:rPr lang="en-US" dirty="0"/>
              <a:t>Culturally </a:t>
            </a:r>
            <a:r>
              <a:rPr lang="en-US" dirty="0" smtClean="0"/>
              <a:t>Responsive </a:t>
            </a:r>
            <a:r>
              <a:rPr lang="en-US" dirty="0" smtClean="0"/>
              <a:t>Assignments and assessments</a:t>
            </a:r>
            <a:endParaRPr lang="en-US" dirty="0"/>
          </a:p>
        </p:txBody>
      </p:sp>
      <p:sp>
        <p:nvSpPr>
          <p:cNvPr id="3" name="Content Placeholder 2">
            <a:extLst>
              <a:ext uri="{FF2B5EF4-FFF2-40B4-BE49-F238E27FC236}">
                <a16:creationId xmlns="" xmlns:a16="http://schemas.microsoft.com/office/drawing/2014/main" id="{F37C4055-2A36-4BF7-BAD2-DEF177C03370}"/>
              </a:ext>
            </a:extLst>
          </p:cNvPr>
          <p:cNvSpPr>
            <a:spLocks noGrp="1"/>
          </p:cNvSpPr>
          <p:nvPr>
            <p:ph sz="half" idx="2"/>
          </p:nvPr>
        </p:nvSpPr>
        <p:spPr>
          <a:xfrm>
            <a:off x="1447190" y="2050473"/>
            <a:ext cx="9784227" cy="3722719"/>
          </a:xfrm>
        </p:spPr>
        <p:txBody>
          <a:bodyPr>
            <a:noAutofit/>
          </a:bodyPr>
          <a:lstStyle/>
          <a:p>
            <a:r>
              <a:rPr lang="en-US" dirty="0" smtClean="0"/>
              <a:t>Alignment</a:t>
            </a:r>
            <a:endParaRPr lang="en-US" dirty="0"/>
          </a:p>
          <a:p>
            <a:r>
              <a:rPr lang="en-US" dirty="0"/>
              <a:t>Scaffolding</a:t>
            </a:r>
          </a:p>
          <a:p>
            <a:r>
              <a:rPr lang="en-US" dirty="0"/>
              <a:t>Inclusive content</a:t>
            </a:r>
          </a:p>
          <a:p>
            <a:r>
              <a:rPr lang="en-US" dirty="0" smtClean="0"/>
              <a:t>High </a:t>
            </a:r>
            <a:r>
              <a:rPr lang="en-US" dirty="0"/>
              <a:t>utility value </a:t>
            </a:r>
            <a:endParaRPr lang="en-US" dirty="0"/>
          </a:p>
          <a:p>
            <a:r>
              <a:rPr lang="en-US" dirty="0" smtClean="0"/>
              <a:t>Avoid </a:t>
            </a:r>
            <a:r>
              <a:rPr lang="en-US" dirty="0"/>
              <a:t>stereotype threat</a:t>
            </a:r>
          </a:p>
          <a:p>
            <a:r>
              <a:rPr lang="en-US" dirty="0"/>
              <a:t>Disaggregate outcomes</a:t>
            </a:r>
          </a:p>
          <a:p>
            <a:pPr lvl="1"/>
            <a:endParaRPr lang="en-US" sz="2000" dirty="0"/>
          </a:p>
        </p:txBody>
      </p:sp>
    </p:spTree>
    <p:extLst>
      <p:ext uri="{BB962C8B-B14F-4D97-AF65-F5344CB8AC3E}">
        <p14:creationId xmlns:p14="http://schemas.microsoft.com/office/powerpoint/2010/main" val="3426277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12B523A-A9F6-4161-976C-FD7F27B87412}"/>
              </a:ext>
            </a:extLst>
          </p:cNvPr>
          <p:cNvSpPr>
            <a:spLocks noGrp="1"/>
          </p:cNvSpPr>
          <p:nvPr>
            <p:ph type="title"/>
          </p:nvPr>
        </p:nvSpPr>
        <p:spPr>
          <a:xfrm>
            <a:off x="1443182" y="886690"/>
            <a:ext cx="10372436" cy="951345"/>
          </a:xfrm>
        </p:spPr>
        <p:txBody>
          <a:bodyPr>
            <a:noAutofit/>
          </a:bodyPr>
          <a:lstStyle/>
          <a:p>
            <a:r>
              <a:rPr lang="en-US" dirty="0"/>
              <a:t>Theoretical Analysis of </a:t>
            </a:r>
            <a:br>
              <a:rPr lang="en-US" dirty="0"/>
            </a:br>
            <a:r>
              <a:rPr lang="en-US" dirty="0"/>
              <a:t>Assessment Types</a:t>
            </a:r>
          </a:p>
        </p:txBody>
      </p:sp>
      <p:sp>
        <p:nvSpPr>
          <p:cNvPr id="10" name="Content Placeholder 3"/>
          <p:cNvSpPr>
            <a:spLocks noGrp="1"/>
          </p:cNvSpPr>
          <p:nvPr>
            <p:ph sz="half" idx="1"/>
          </p:nvPr>
        </p:nvSpPr>
        <p:spPr>
          <a:xfrm>
            <a:off x="6629400" y="2133601"/>
            <a:ext cx="4038600" cy="2777836"/>
          </a:xfrm>
        </p:spPr>
        <p:txBody>
          <a:bodyPr>
            <a:normAutofit fontScale="85000" lnSpcReduction="20000"/>
          </a:bodyPr>
          <a:lstStyle/>
          <a:p>
            <a:pPr marL="0" indent="0">
              <a:buNone/>
            </a:pPr>
            <a:r>
              <a:rPr lang="en-US" sz="2400" u="sng" dirty="0"/>
              <a:t>Writing in the Discipline</a:t>
            </a:r>
          </a:p>
          <a:p>
            <a:r>
              <a:rPr lang="en-US" sz="2400" dirty="0"/>
              <a:t>Low inclusive content</a:t>
            </a:r>
          </a:p>
          <a:p>
            <a:r>
              <a:rPr lang="en-US" sz="2400" dirty="0"/>
              <a:t>High utility value</a:t>
            </a:r>
          </a:p>
          <a:p>
            <a:pPr marL="0" indent="0">
              <a:buNone/>
            </a:pPr>
            <a:endParaRPr lang="en-US" sz="700" dirty="0"/>
          </a:p>
          <a:p>
            <a:pPr marL="0" indent="0">
              <a:buNone/>
            </a:pPr>
            <a:r>
              <a:rPr lang="en-US" sz="2400" u="sng" dirty="0"/>
              <a:t>Formal Essays and Tests</a:t>
            </a:r>
          </a:p>
          <a:p>
            <a:r>
              <a:rPr lang="en-US" sz="2400" dirty="0"/>
              <a:t>Low inclusive content</a:t>
            </a:r>
          </a:p>
          <a:p>
            <a:r>
              <a:rPr lang="en-US" sz="2400" dirty="0" smtClean="0"/>
              <a:t>Low utility </a:t>
            </a:r>
            <a:r>
              <a:rPr lang="en-US" sz="2400" dirty="0"/>
              <a:t>value</a:t>
            </a:r>
          </a:p>
          <a:p>
            <a:pPr marL="0" indent="0">
              <a:buNone/>
            </a:pPr>
            <a:endParaRPr lang="en-US" sz="2400" dirty="0"/>
          </a:p>
          <a:p>
            <a:endParaRPr lang="en-US" sz="2400" dirty="0"/>
          </a:p>
          <a:p>
            <a:pPr marL="366713" lvl="1" indent="0">
              <a:buNone/>
            </a:pPr>
            <a:endParaRPr lang="en-US" sz="2400" dirty="0"/>
          </a:p>
        </p:txBody>
      </p:sp>
      <p:sp>
        <p:nvSpPr>
          <p:cNvPr id="4" name="Content Placeholder 3"/>
          <p:cNvSpPr>
            <a:spLocks noGrp="1"/>
          </p:cNvSpPr>
          <p:nvPr>
            <p:ph sz="half" idx="2"/>
          </p:nvPr>
        </p:nvSpPr>
        <p:spPr>
          <a:xfrm>
            <a:off x="1443182" y="2022764"/>
            <a:ext cx="4881418" cy="4731103"/>
          </a:xfrm>
        </p:spPr>
        <p:txBody>
          <a:bodyPr>
            <a:normAutofit fontScale="85000" lnSpcReduction="20000"/>
          </a:bodyPr>
          <a:lstStyle/>
          <a:p>
            <a:pPr marL="0" indent="0">
              <a:buNone/>
            </a:pPr>
            <a:endParaRPr lang="en-US" sz="100" u="sng" dirty="0"/>
          </a:p>
          <a:p>
            <a:pPr marL="0" indent="0">
              <a:buNone/>
            </a:pPr>
            <a:r>
              <a:rPr lang="en-US" sz="2400" u="sng" dirty="0"/>
              <a:t>Reflective Writing</a:t>
            </a:r>
          </a:p>
          <a:p>
            <a:r>
              <a:rPr lang="en-US" sz="2400" dirty="0"/>
              <a:t>High inclusive content</a:t>
            </a:r>
          </a:p>
          <a:p>
            <a:r>
              <a:rPr lang="en-US" sz="2400" dirty="0"/>
              <a:t>High utility value</a:t>
            </a:r>
          </a:p>
          <a:p>
            <a:pPr marL="0" indent="0">
              <a:buNone/>
            </a:pPr>
            <a:endParaRPr lang="en-US" sz="500" dirty="0"/>
          </a:p>
          <a:p>
            <a:pPr marL="0" indent="0">
              <a:buNone/>
            </a:pPr>
            <a:r>
              <a:rPr lang="en-US" sz="2400" u="sng" dirty="0"/>
              <a:t>Inclusive Writing Projects</a:t>
            </a:r>
          </a:p>
          <a:p>
            <a:r>
              <a:rPr lang="en-US" sz="2400" dirty="0"/>
              <a:t>High inclusive content</a:t>
            </a:r>
          </a:p>
          <a:p>
            <a:r>
              <a:rPr lang="en-US" sz="2400" dirty="0"/>
              <a:t>Low utility value</a:t>
            </a:r>
          </a:p>
          <a:p>
            <a:pPr marL="366713" lvl="1" indent="0">
              <a:buNone/>
            </a:pPr>
            <a:endParaRPr lang="en-US" sz="2400" dirty="0"/>
          </a:p>
        </p:txBody>
      </p:sp>
    </p:spTree>
    <p:extLst>
      <p:ext uri="{BB962C8B-B14F-4D97-AF65-F5344CB8AC3E}">
        <p14:creationId xmlns:p14="http://schemas.microsoft.com/office/powerpoint/2010/main" val="4118443027"/>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459345" y="1209964"/>
            <a:ext cx="8884011" cy="598516"/>
          </a:xfrm>
        </p:spPr>
        <p:txBody>
          <a:bodyPr>
            <a:normAutofit/>
          </a:bodyPr>
          <a:lstStyle/>
          <a:p>
            <a:r>
              <a:rPr lang="en-US" dirty="0"/>
              <a:t>Predictions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355477141"/>
              </p:ext>
            </p:extLst>
          </p:nvPr>
        </p:nvGraphicFramePr>
        <p:xfrm>
          <a:off x="1459345" y="1979431"/>
          <a:ext cx="9215364" cy="3880842"/>
        </p:xfrm>
        <a:graphic>
          <a:graphicData uri="http://schemas.openxmlformats.org/drawingml/2006/table">
            <a:tbl>
              <a:tblPr firstRow="1" bandRow="1">
                <a:tableStyleId>{5C22544A-7EE6-4342-B048-85BDC9FD1C3A}</a:tableStyleId>
              </a:tblPr>
              <a:tblGrid>
                <a:gridCol w="2392219">
                  <a:extLst>
                    <a:ext uri="{9D8B030D-6E8A-4147-A177-3AD203B41FA5}">
                      <a16:colId xmlns="" xmlns:a16="http://schemas.microsoft.com/office/drawing/2014/main" val="2757142613"/>
                    </a:ext>
                  </a:extLst>
                </a:gridCol>
                <a:gridCol w="3232727">
                  <a:extLst>
                    <a:ext uri="{9D8B030D-6E8A-4147-A177-3AD203B41FA5}">
                      <a16:colId xmlns="" xmlns:a16="http://schemas.microsoft.com/office/drawing/2014/main" val="4141050083"/>
                    </a:ext>
                  </a:extLst>
                </a:gridCol>
                <a:gridCol w="3590418">
                  <a:extLst>
                    <a:ext uri="{9D8B030D-6E8A-4147-A177-3AD203B41FA5}">
                      <a16:colId xmlns="" xmlns:a16="http://schemas.microsoft.com/office/drawing/2014/main" val="4100163459"/>
                    </a:ext>
                  </a:extLst>
                </a:gridCol>
              </a:tblGrid>
              <a:tr h="81657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400" dirty="0">
                        <a:solidFill>
                          <a:schemeClr val="bg1"/>
                        </a:solidFill>
                      </a:endParaRPr>
                    </a:p>
                  </a:txBody>
                  <a:tcPr anchor="ctr">
                    <a:noFill/>
                  </a:tcPr>
                </a:tc>
                <a:tc>
                  <a:txBody>
                    <a:bodyPr/>
                    <a:lstStyle/>
                    <a:p>
                      <a:pPr algn="ctr"/>
                      <a:r>
                        <a:rPr lang="en-US" sz="2000" dirty="0" smtClean="0">
                          <a:solidFill>
                            <a:schemeClr val="tx1"/>
                          </a:solidFill>
                        </a:rPr>
                        <a:t>High</a:t>
                      </a:r>
                      <a:endParaRPr lang="en-US" sz="2000" baseline="0" dirty="0">
                        <a:solidFill>
                          <a:schemeClr val="tx1"/>
                        </a:solidFill>
                      </a:endParaRPr>
                    </a:p>
                    <a:p>
                      <a:pPr algn="ctr"/>
                      <a:r>
                        <a:rPr lang="en-US" sz="2000" dirty="0">
                          <a:solidFill>
                            <a:schemeClr val="tx1"/>
                          </a:solidFill>
                        </a:rPr>
                        <a:t>Utility Value</a:t>
                      </a:r>
                      <a:endParaRPr lang="en-US" sz="1800" dirty="0">
                        <a:solidFill>
                          <a:schemeClr val="tx1"/>
                        </a:solidFill>
                      </a:endParaRPr>
                    </a:p>
                  </a:txBody>
                  <a:tcPr anchor="ctr">
                    <a:solidFill>
                      <a:schemeClr val="bg2">
                        <a:lumMod val="90000"/>
                      </a:schemeClr>
                    </a:solidFill>
                  </a:tcPr>
                </a:tc>
                <a:tc>
                  <a:txBody>
                    <a:bodyPr/>
                    <a:lstStyle/>
                    <a:p>
                      <a:pPr algn="ctr"/>
                      <a:r>
                        <a:rPr lang="en-US" sz="2000" dirty="0" smtClean="0">
                          <a:solidFill>
                            <a:schemeClr val="tx1"/>
                          </a:solidFill>
                        </a:rPr>
                        <a:t>Low</a:t>
                      </a:r>
                      <a:endParaRPr lang="en-US" sz="2000" baseline="0" dirty="0">
                        <a:solidFill>
                          <a:schemeClr val="tx1"/>
                        </a:solidFill>
                      </a:endParaRPr>
                    </a:p>
                    <a:p>
                      <a:pPr algn="ctr"/>
                      <a:r>
                        <a:rPr lang="en-US" sz="2000" dirty="0">
                          <a:solidFill>
                            <a:schemeClr val="tx1"/>
                          </a:solidFill>
                        </a:rPr>
                        <a:t>Utility Value</a:t>
                      </a:r>
                    </a:p>
                  </a:txBody>
                  <a:tcPr anchor="ctr">
                    <a:solidFill>
                      <a:schemeClr val="bg2">
                        <a:lumMod val="90000"/>
                      </a:schemeClr>
                    </a:solidFill>
                  </a:tcPr>
                </a:tc>
                <a:extLst>
                  <a:ext uri="{0D108BD9-81ED-4DB2-BD59-A6C34878D82A}">
                    <a16:rowId xmlns="" xmlns:a16="http://schemas.microsoft.com/office/drawing/2014/main" val="2366924725"/>
                  </a:ext>
                </a:extLst>
              </a:tr>
              <a:tr h="1532135">
                <a:tc>
                  <a:txBody>
                    <a:bodyPr/>
                    <a:lstStyle/>
                    <a:p>
                      <a:pPr algn="ctr"/>
                      <a:r>
                        <a:rPr lang="en-US" sz="2000" b="1" dirty="0">
                          <a:solidFill>
                            <a:schemeClr val="tx1"/>
                          </a:solidFill>
                        </a:rPr>
                        <a:t>High </a:t>
                      </a:r>
                      <a:endParaRPr lang="en-US" sz="2000" b="1" dirty="0" smtClean="0">
                        <a:solidFill>
                          <a:schemeClr val="tx1"/>
                        </a:solidFill>
                      </a:endParaRPr>
                    </a:p>
                    <a:p>
                      <a:pPr algn="ctr"/>
                      <a:r>
                        <a:rPr lang="en-US" sz="2000" b="1" dirty="0" smtClean="0">
                          <a:solidFill>
                            <a:schemeClr val="tx1"/>
                          </a:solidFill>
                        </a:rPr>
                        <a:t>Inclusive </a:t>
                      </a:r>
                      <a:r>
                        <a:rPr lang="en-US" sz="2000" b="1" dirty="0">
                          <a:solidFill>
                            <a:schemeClr val="tx1"/>
                          </a:solidFill>
                        </a:rPr>
                        <a:t>Content</a:t>
                      </a:r>
                    </a:p>
                  </a:txBody>
                  <a:tcPr anchor="ctr">
                    <a:solidFill>
                      <a:schemeClr val="bg2">
                        <a:lumMod val="90000"/>
                      </a:schemeClr>
                    </a:solidFill>
                  </a:tcPr>
                </a:tc>
                <a:tc>
                  <a:txBody>
                    <a:bodyPr/>
                    <a:lstStyle/>
                    <a:p>
                      <a:pPr algn="ctr"/>
                      <a:r>
                        <a:rPr lang="en-US" sz="2000" b="1" dirty="0"/>
                        <a:t>Reflective </a:t>
                      </a:r>
                      <a:r>
                        <a:rPr lang="en-US" sz="2000" b="1" dirty="0" smtClean="0"/>
                        <a:t>Writing</a:t>
                      </a:r>
                      <a:endParaRPr lang="en-US" sz="2000" b="1" dirty="0"/>
                    </a:p>
                  </a:txBody>
                  <a:tcPr anchor="ctr">
                    <a:solidFill>
                      <a:srgbClr val="AFCDA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t>Inclusive Projects</a:t>
                      </a:r>
                    </a:p>
                    <a:p>
                      <a:pPr algn="ctr"/>
                      <a:endParaRPr lang="en-US" sz="1600" dirty="0"/>
                    </a:p>
                  </a:txBody>
                  <a:tcPr anchor="ctr">
                    <a:solidFill>
                      <a:schemeClr val="accent6">
                        <a:lumMod val="60000"/>
                        <a:lumOff val="40000"/>
                      </a:schemeClr>
                    </a:solidFill>
                  </a:tcPr>
                </a:tc>
                <a:extLst>
                  <a:ext uri="{0D108BD9-81ED-4DB2-BD59-A6C34878D82A}">
                    <a16:rowId xmlns="" xmlns:a16="http://schemas.microsoft.com/office/drawing/2014/main" val="2678003907"/>
                  </a:ext>
                </a:extLst>
              </a:tr>
              <a:tr h="1532135">
                <a:tc>
                  <a:txBody>
                    <a:bodyPr/>
                    <a:lstStyle/>
                    <a:p>
                      <a:pPr algn="ctr"/>
                      <a:r>
                        <a:rPr lang="en-US" sz="2000" b="1" dirty="0">
                          <a:solidFill>
                            <a:schemeClr val="tx1"/>
                          </a:solidFill>
                        </a:rPr>
                        <a:t>Low</a:t>
                      </a:r>
                      <a:r>
                        <a:rPr lang="en-US" sz="2000" b="1" baseline="0" dirty="0">
                          <a:solidFill>
                            <a:schemeClr val="tx1"/>
                          </a:solidFill>
                        </a:rPr>
                        <a:t> </a:t>
                      </a:r>
                      <a:endParaRPr lang="en-US" sz="2000" b="1" baseline="0" dirty="0" smtClean="0">
                        <a:solidFill>
                          <a:schemeClr val="tx1"/>
                        </a:solidFill>
                      </a:endParaRPr>
                    </a:p>
                    <a:p>
                      <a:pPr algn="ctr"/>
                      <a:r>
                        <a:rPr lang="en-US" sz="2000" b="1" dirty="0" smtClean="0">
                          <a:solidFill>
                            <a:schemeClr val="tx1"/>
                          </a:solidFill>
                        </a:rPr>
                        <a:t>Inclusive </a:t>
                      </a:r>
                      <a:r>
                        <a:rPr lang="en-US" sz="2000" b="1" dirty="0">
                          <a:solidFill>
                            <a:schemeClr val="tx1"/>
                          </a:solidFill>
                        </a:rPr>
                        <a:t>Content</a:t>
                      </a:r>
                    </a:p>
                  </a:txBody>
                  <a:tcPr anchor="ctr">
                    <a:solidFill>
                      <a:schemeClr val="bg2">
                        <a:lumMod val="9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u="none" dirty="0"/>
                        <a:t>Writing in Discipline</a:t>
                      </a:r>
                    </a:p>
                    <a:p>
                      <a:pPr algn="ctr"/>
                      <a:endParaRPr lang="en-US" sz="1600" dirty="0"/>
                    </a:p>
                  </a:txBody>
                  <a:tcPr anchor="ctr">
                    <a:solidFill>
                      <a:schemeClr val="accent6">
                        <a:lumMod val="60000"/>
                        <a:lumOff val="40000"/>
                      </a:schemeClr>
                    </a:solidFill>
                  </a:tcPr>
                </a:tc>
                <a:tc>
                  <a:txBody>
                    <a:bodyPr/>
                    <a:lstStyle/>
                    <a:p>
                      <a:pPr algn="ctr"/>
                      <a:r>
                        <a:rPr lang="en-US" sz="2000" b="1" dirty="0"/>
                        <a:t>Formal Essays</a:t>
                      </a:r>
                    </a:p>
                    <a:p>
                      <a:pPr algn="ctr"/>
                      <a:r>
                        <a:rPr lang="en-US" sz="2000" b="1" dirty="0"/>
                        <a:t>Tests </a:t>
                      </a:r>
                    </a:p>
                  </a:txBody>
                  <a:tcPr anchor="ctr">
                    <a:solidFill>
                      <a:schemeClr val="accent1">
                        <a:lumMod val="60000"/>
                        <a:lumOff val="40000"/>
                      </a:schemeClr>
                    </a:solidFill>
                  </a:tcPr>
                </a:tc>
                <a:extLst>
                  <a:ext uri="{0D108BD9-81ED-4DB2-BD59-A6C34878D82A}">
                    <a16:rowId xmlns="" xmlns:a16="http://schemas.microsoft.com/office/drawing/2014/main" val="1404703321"/>
                  </a:ext>
                </a:extLst>
              </a:tr>
            </a:tbl>
          </a:graphicData>
        </a:graphic>
      </p:graphicFrame>
    </p:spTree>
    <p:extLst>
      <p:ext uri="{BB962C8B-B14F-4D97-AF65-F5344CB8AC3E}">
        <p14:creationId xmlns:p14="http://schemas.microsoft.com/office/powerpoint/2010/main" val="7639511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8509" y="877455"/>
            <a:ext cx="9615054" cy="946728"/>
          </a:xfrm>
        </p:spPr>
        <p:txBody>
          <a:bodyPr>
            <a:noAutofit/>
          </a:bodyPr>
          <a:lstStyle/>
          <a:p>
            <a:r>
              <a:rPr lang="en-US" dirty="0"/>
              <a:t>What do students think about different types of assessment?</a:t>
            </a:r>
          </a:p>
        </p:txBody>
      </p:sp>
      <p:sp>
        <p:nvSpPr>
          <p:cNvPr id="5" name="Content Placeholder 4"/>
          <p:cNvSpPr>
            <a:spLocks noGrp="1"/>
          </p:cNvSpPr>
          <p:nvPr>
            <p:ph sz="half" idx="1"/>
          </p:nvPr>
        </p:nvSpPr>
        <p:spPr>
          <a:xfrm>
            <a:off x="1348509" y="1993392"/>
            <a:ext cx="4286481" cy="4559808"/>
          </a:xfrm>
        </p:spPr>
        <p:txBody>
          <a:bodyPr/>
          <a:lstStyle/>
          <a:p>
            <a:r>
              <a:rPr lang="en-US" dirty="0" smtClean="0"/>
              <a:t>16 </a:t>
            </a:r>
            <a:r>
              <a:rPr lang="en-US" dirty="0"/>
              <a:t>item survey </a:t>
            </a:r>
            <a:r>
              <a:rPr lang="en-US" dirty="0" smtClean="0"/>
              <a:t>to </a:t>
            </a:r>
            <a:r>
              <a:rPr lang="en-US" dirty="0"/>
              <a:t>assess assignment utility value, inclusive content, and alignment</a:t>
            </a:r>
          </a:p>
          <a:p>
            <a:r>
              <a:rPr lang="en-US" dirty="0"/>
              <a:t>Completed for extra credit by 162 </a:t>
            </a:r>
            <a:r>
              <a:rPr lang="en-US" dirty="0" smtClean="0"/>
              <a:t>students in 6 classes</a:t>
            </a:r>
          </a:p>
          <a:p>
            <a:pPr lvl="1"/>
            <a:endParaRPr lang="en-US" dirty="0"/>
          </a:p>
        </p:txBody>
      </p:sp>
      <p:graphicFrame>
        <p:nvGraphicFramePr>
          <p:cNvPr id="9" name="Content Placeholder 8"/>
          <p:cNvGraphicFramePr>
            <a:graphicFrameLocks noGrp="1"/>
          </p:cNvGraphicFramePr>
          <p:nvPr>
            <p:ph sz="half" idx="2"/>
            <p:extLst>
              <p:ext uri="{D42A27DB-BD31-4B8C-83A1-F6EECF244321}">
                <p14:modId xmlns:p14="http://schemas.microsoft.com/office/powerpoint/2010/main" val="4014719445"/>
              </p:ext>
            </p:extLst>
          </p:nvPr>
        </p:nvGraphicFramePr>
        <p:xfrm>
          <a:off x="6315365" y="1993392"/>
          <a:ext cx="4648198" cy="18669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ontent Placeholder 8"/>
          <p:cNvGraphicFramePr>
            <a:graphicFrameLocks/>
          </p:cNvGraphicFramePr>
          <p:nvPr>
            <p:extLst>
              <p:ext uri="{D42A27DB-BD31-4B8C-83A1-F6EECF244321}">
                <p14:modId xmlns:p14="http://schemas.microsoft.com/office/powerpoint/2010/main" val="862280425"/>
              </p:ext>
            </p:extLst>
          </p:nvPr>
        </p:nvGraphicFramePr>
        <p:xfrm>
          <a:off x="6315363" y="3860292"/>
          <a:ext cx="4648200" cy="207587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916776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2272" y="1266708"/>
            <a:ext cx="9605635" cy="820710"/>
          </a:xfrm>
        </p:spPr>
        <p:txBody>
          <a:bodyPr>
            <a:normAutofit/>
          </a:bodyPr>
          <a:lstStyle/>
          <a:p>
            <a:r>
              <a:rPr lang="en-US" dirty="0"/>
              <a:t>The Measure</a:t>
            </a:r>
          </a:p>
        </p:txBody>
      </p:sp>
      <p:sp>
        <p:nvSpPr>
          <p:cNvPr id="3" name="Content Placeholder 2"/>
          <p:cNvSpPr>
            <a:spLocks noGrp="1"/>
          </p:cNvSpPr>
          <p:nvPr>
            <p:ph sz="half" idx="1"/>
          </p:nvPr>
        </p:nvSpPr>
        <p:spPr>
          <a:xfrm>
            <a:off x="794327" y="2010878"/>
            <a:ext cx="5298156" cy="3448595"/>
          </a:xfrm>
        </p:spPr>
        <p:txBody>
          <a:bodyPr>
            <a:normAutofit fontScale="92500"/>
          </a:bodyPr>
          <a:lstStyle/>
          <a:p>
            <a:pPr marL="0" indent="0">
              <a:spcBef>
                <a:spcPts val="0"/>
              </a:spcBef>
              <a:buNone/>
            </a:pPr>
            <a:r>
              <a:rPr lang="en-US" sz="2200" b="1" u="sng" dirty="0"/>
              <a:t>Utility Value </a:t>
            </a:r>
            <a:r>
              <a:rPr lang="en-US" sz="2200" u="sng" dirty="0"/>
              <a:t>(</a:t>
            </a:r>
            <a:r>
              <a:rPr lang="en-US" sz="2200" dirty="0" err="1"/>
              <a:t>Chronbach’s</a:t>
            </a:r>
            <a:r>
              <a:rPr lang="en-US" sz="2200" dirty="0"/>
              <a:t> Alpha = .90)</a:t>
            </a:r>
            <a:endParaRPr lang="en-US" sz="2200" b="1" u="sng" dirty="0"/>
          </a:p>
          <a:p>
            <a:pPr>
              <a:spcBef>
                <a:spcPts val="0"/>
              </a:spcBef>
            </a:pPr>
            <a:r>
              <a:rPr lang="en-US" sz="2200" dirty="0"/>
              <a:t>Result in something I will discuss with others.</a:t>
            </a:r>
          </a:p>
          <a:p>
            <a:pPr>
              <a:spcBef>
                <a:spcPts val="0"/>
              </a:spcBef>
            </a:pPr>
            <a:r>
              <a:rPr lang="en-US" sz="2200" dirty="0"/>
              <a:t>Help me understand myself better.</a:t>
            </a:r>
          </a:p>
          <a:p>
            <a:pPr>
              <a:spcBef>
                <a:spcPts val="0"/>
              </a:spcBef>
            </a:pPr>
            <a:r>
              <a:rPr lang="en-US" sz="2200" dirty="0"/>
              <a:t>Improve my understanding.</a:t>
            </a:r>
          </a:p>
          <a:p>
            <a:pPr>
              <a:spcBef>
                <a:spcPts val="0"/>
              </a:spcBef>
            </a:pPr>
            <a:r>
              <a:rPr lang="en-US" sz="2200" dirty="0"/>
              <a:t>Provide me with experience that will be professionally useful.</a:t>
            </a:r>
          </a:p>
          <a:p>
            <a:pPr>
              <a:spcBef>
                <a:spcPts val="0"/>
              </a:spcBef>
            </a:pPr>
            <a:r>
              <a:rPr lang="en-US" sz="2200" dirty="0"/>
              <a:t>Have personal value. </a:t>
            </a:r>
          </a:p>
          <a:p>
            <a:pPr>
              <a:spcBef>
                <a:spcPts val="0"/>
              </a:spcBef>
            </a:pPr>
            <a:endParaRPr lang="en-US" sz="2200" dirty="0"/>
          </a:p>
          <a:p>
            <a:pPr>
              <a:spcBef>
                <a:spcPts val="0"/>
              </a:spcBef>
            </a:pPr>
            <a:r>
              <a:rPr lang="en-US" sz="2200" dirty="0"/>
              <a:t>Are only completed to earn a grade.</a:t>
            </a:r>
          </a:p>
          <a:p>
            <a:pPr>
              <a:spcBef>
                <a:spcPts val="0"/>
              </a:spcBef>
            </a:pPr>
            <a:endParaRPr lang="en-US" sz="2300" b="1" u="sng" dirty="0" smtClean="0"/>
          </a:p>
          <a:p>
            <a:pPr>
              <a:spcBef>
                <a:spcPts val="0"/>
              </a:spcBef>
            </a:pPr>
            <a:endParaRPr lang="en-US" dirty="0"/>
          </a:p>
          <a:p>
            <a:pPr>
              <a:spcBef>
                <a:spcPts val="0"/>
              </a:spcBef>
            </a:pPr>
            <a:endParaRPr lang="en-US" dirty="0"/>
          </a:p>
          <a:p>
            <a:pPr>
              <a:spcBef>
                <a:spcPts val="0"/>
              </a:spcBef>
            </a:pPr>
            <a:endParaRPr lang="en-US" dirty="0"/>
          </a:p>
        </p:txBody>
      </p:sp>
      <p:sp>
        <p:nvSpPr>
          <p:cNvPr id="4" name="Content Placeholder 3"/>
          <p:cNvSpPr>
            <a:spLocks noGrp="1"/>
          </p:cNvSpPr>
          <p:nvPr>
            <p:ph sz="half" idx="2"/>
          </p:nvPr>
        </p:nvSpPr>
        <p:spPr>
          <a:xfrm>
            <a:off x="5994400" y="2017343"/>
            <a:ext cx="6068291" cy="3441520"/>
          </a:xfrm>
        </p:spPr>
        <p:txBody>
          <a:bodyPr>
            <a:normAutofit fontScale="92500"/>
          </a:bodyPr>
          <a:lstStyle/>
          <a:p>
            <a:pPr marL="0" indent="0">
              <a:spcBef>
                <a:spcPts val="0"/>
              </a:spcBef>
              <a:buNone/>
            </a:pPr>
            <a:r>
              <a:rPr lang="en-US" sz="2200" b="1" u="sng" dirty="0"/>
              <a:t>Inclusive Content </a:t>
            </a:r>
            <a:r>
              <a:rPr lang="en-US" sz="2200" u="sng" dirty="0"/>
              <a:t>(</a:t>
            </a:r>
            <a:r>
              <a:rPr lang="en-US" sz="2200" dirty="0" err="1"/>
              <a:t>Chronbach’s</a:t>
            </a:r>
            <a:r>
              <a:rPr lang="en-US" sz="2200" dirty="0"/>
              <a:t> Alpha = .93)</a:t>
            </a:r>
            <a:endParaRPr lang="en-US" sz="2200" b="1" u="sng" dirty="0"/>
          </a:p>
          <a:p>
            <a:pPr>
              <a:spcBef>
                <a:spcPts val="0"/>
              </a:spcBef>
            </a:pPr>
            <a:r>
              <a:rPr lang="en-US" sz="2200" dirty="0"/>
              <a:t>Allow me to express my learning in my own words.</a:t>
            </a:r>
          </a:p>
          <a:p>
            <a:pPr>
              <a:spcBef>
                <a:spcPts val="0"/>
              </a:spcBef>
            </a:pPr>
            <a:r>
              <a:rPr lang="en-US" sz="2200" dirty="0"/>
              <a:t>Make me feel confident I can succeed.</a:t>
            </a:r>
          </a:p>
          <a:p>
            <a:pPr>
              <a:spcBef>
                <a:spcPts val="0"/>
              </a:spcBef>
            </a:pPr>
            <a:r>
              <a:rPr lang="en-US" sz="2200" dirty="0"/>
              <a:t>Include examples and materials that are familiar to me.</a:t>
            </a:r>
          </a:p>
          <a:p>
            <a:pPr>
              <a:spcBef>
                <a:spcPts val="0"/>
              </a:spcBef>
            </a:pPr>
            <a:r>
              <a:rPr lang="en-US" sz="2200" dirty="0"/>
              <a:t>Measure my true understanding.</a:t>
            </a:r>
          </a:p>
          <a:p>
            <a:pPr>
              <a:spcBef>
                <a:spcPts val="0"/>
              </a:spcBef>
            </a:pPr>
            <a:r>
              <a:rPr lang="en-US" sz="2200" dirty="0"/>
              <a:t>Allow me to relate class materials to my own </a:t>
            </a:r>
            <a:r>
              <a:rPr lang="en-US" sz="2200" dirty="0" smtClean="0"/>
              <a:t>experiences.</a:t>
            </a:r>
            <a:endParaRPr lang="en-US" sz="2200" dirty="0"/>
          </a:p>
          <a:p>
            <a:pPr>
              <a:spcBef>
                <a:spcPts val="0"/>
              </a:spcBef>
            </a:pPr>
            <a:r>
              <a:rPr lang="en-US" sz="2200" dirty="0"/>
              <a:t>Include clear </a:t>
            </a:r>
            <a:r>
              <a:rPr lang="en-US" sz="2200" dirty="0" smtClean="0"/>
              <a:t>instructions.</a:t>
            </a:r>
            <a:endParaRPr lang="en-US" sz="2200" dirty="0"/>
          </a:p>
          <a:p>
            <a:endParaRPr lang="en-US" dirty="0"/>
          </a:p>
        </p:txBody>
      </p:sp>
    </p:spTree>
    <p:extLst>
      <p:ext uri="{BB962C8B-B14F-4D97-AF65-F5344CB8AC3E}">
        <p14:creationId xmlns:p14="http://schemas.microsoft.com/office/powerpoint/2010/main" val="21604730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468511" y="1246909"/>
            <a:ext cx="8079581" cy="620637"/>
          </a:xfrm>
        </p:spPr>
        <p:txBody>
          <a:bodyPr>
            <a:normAutofit/>
          </a:bodyPr>
          <a:lstStyle/>
          <a:p>
            <a:r>
              <a:rPr lang="en-US" dirty="0"/>
              <a:t>Assignments Rated</a:t>
            </a:r>
          </a:p>
        </p:txBody>
      </p:sp>
      <p:sp>
        <p:nvSpPr>
          <p:cNvPr id="6" name="Content Placeholder 5"/>
          <p:cNvSpPr>
            <a:spLocks noGrp="1"/>
          </p:cNvSpPr>
          <p:nvPr>
            <p:ph idx="1"/>
          </p:nvPr>
        </p:nvSpPr>
        <p:spPr>
          <a:xfrm>
            <a:off x="1468511" y="2059708"/>
            <a:ext cx="10603416" cy="4112491"/>
          </a:xfrm>
        </p:spPr>
        <p:txBody>
          <a:bodyPr>
            <a:normAutofit/>
          </a:bodyPr>
          <a:lstStyle/>
          <a:p>
            <a:pPr marL="0" indent="-342900"/>
            <a:r>
              <a:rPr lang="en-US" u="sng" dirty="0" smtClean="0"/>
              <a:t>Formal </a:t>
            </a:r>
            <a:r>
              <a:rPr lang="en-US" u="sng" dirty="0"/>
              <a:t>Papers </a:t>
            </a:r>
            <a:r>
              <a:rPr lang="en-US" dirty="0"/>
              <a:t>or Essays</a:t>
            </a:r>
          </a:p>
          <a:p>
            <a:pPr marL="0" indent="-342900"/>
            <a:r>
              <a:rPr lang="en-US" u="sng" dirty="0"/>
              <a:t>Reflective Writing </a:t>
            </a:r>
            <a:r>
              <a:rPr lang="en-US" dirty="0"/>
              <a:t>in which you relate class materials to your own experiences.</a:t>
            </a:r>
          </a:p>
          <a:p>
            <a:pPr marL="0" indent="-342900"/>
            <a:r>
              <a:rPr lang="en-US" u="sng" dirty="0"/>
              <a:t>Inclusive Projects </a:t>
            </a:r>
            <a:r>
              <a:rPr lang="en-US" dirty="0"/>
              <a:t>– Projects that allow you to write in different styles or using familiar content.</a:t>
            </a:r>
          </a:p>
          <a:p>
            <a:pPr marL="0" indent="-342900"/>
            <a:r>
              <a:rPr lang="en-US" u="sng" dirty="0"/>
              <a:t>Writing in Discipline </a:t>
            </a:r>
            <a:r>
              <a:rPr lang="en-US" dirty="0"/>
              <a:t>– Writing assignments in the format used in a career you are interested in pursuing (e.g., lab reports, progress reports, theater reviews).</a:t>
            </a:r>
          </a:p>
          <a:p>
            <a:pPr marL="0" indent="-342900"/>
            <a:r>
              <a:rPr lang="en-US" u="sng" dirty="0"/>
              <a:t>Oral Presentations</a:t>
            </a:r>
          </a:p>
          <a:p>
            <a:pPr marL="0" indent="-342900"/>
            <a:r>
              <a:rPr lang="en-US" u="sng" dirty="0"/>
              <a:t>Short Answer Test </a:t>
            </a:r>
            <a:r>
              <a:rPr lang="en-US" dirty="0"/>
              <a:t>Questions</a:t>
            </a:r>
          </a:p>
          <a:p>
            <a:pPr marL="0" indent="-342900"/>
            <a:r>
              <a:rPr lang="en-US" u="sng" dirty="0"/>
              <a:t>Multiple-Choice Test </a:t>
            </a:r>
            <a:r>
              <a:rPr lang="en-US" dirty="0"/>
              <a:t>Questions</a:t>
            </a:r>
          </a:p>
          <a:p>
            <a:pPr marL="0" indent="0">
              <a:buNone/>
            </a:pPr>
            <a:endParaRPr lang="en-US" dirty="0"/>
          </a:p>
        </p:txBody>
      </p:sp>
    </p:spTree>
    <p:extLst>
      <p:ext uri="{BB962C8B-B14F-4D97-AF65-F5344CB8AC3E}">
        <p14:creationId xmlns:p14="http://schemas.microsoft.com/office/powerpoint/2010/main" val="15613370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4728" y="1163782"/>
            <a:ext cx="8079581" cy="619206"/>
          </a:xfrm>
        </p:spPr>
        <p:txBody>
          <a:bodyPr>
            <a:normAutofit/>
          </a:bodyPr>
          <a:lstStyle/>
          <a:p>
            <a:r>
              <a:rPr lang="en-US" dirty="0"/>
              <a:t>Student Responses – Utility Value</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316605956"/>
              </p:ext>
            </p:extLst>
          </p:nvPr>
        </p:nvGraphicFramePr>
        <p:xfrm>
          <a:off x="1454728" y="2065421"/>
          <a:ext cx="9296399" cy="3910505"/>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8174182" y="2706255"/>
            <a:ext cx="1198418" cy="2835564"/>
          </a:xfrm>
          <a:prstGeom prst="rect">
            <a:avLst/>
          </a:prstGeom>
          <a:noFill/>
          <a:ln w="28575">
            <a:solidFill>
              <a:schemeClr val="tx1"/>
            </a:solidFill>
          </a:ln>
        </p:spPr>
        <p:style>
          <a:lnRef idx="2">
            <a:schemeClr val="accent6"/>
          </a:lnRef>
          <a:fillRef idx="1">
            <a:schemeClr val="lt1"/>
          </a:fillRef>
          <a:effectRef idx="0">
            <a:schemeClr val="accent6"/>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a:p>
        </p:txBody>
      </p:sp>
      <p:sp>
        <p:nvSpPr>
          <p:cNvPr id="8" name="Rectangle 7"/>
          <p:cNvSpPr/>
          <p:nvPr/>
        </p:nvSpPr>
        <p:spPr>
          <a:xfrm>
            <a:off x="9372600" y="2706255"/>
            <a:ext cx="1219200" cy="2835564"/>
          </a:xfrm>
          <a:prstGeom prst="rect">
            <a:avLst/>
          </a:prstGeom>
          <a:noFill/>
          <a:ln w="28575">
            <a:solidFill>
              <a:schemeClr val="tx1"/>
            </a:solidFill>
          </a:ln>
        </p:spPr>
        <p:style>
          <a:lnRef idx="2">
            <a:schemeClr val="accent6"/>
          </a:lnRef>
          <a:fillRef idx="1">
            <a:schemeClr val="lt1"/>
          </a:fillRef>
          <a:effectRef idx="0">
            <a:schemeClr val="accent6"/>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a:p>
        </p:txBody>
      </p:sp>
      <p:sp>
        <p:nvSpPr>
          <p:cNvPr id="9" name="Rectangle 8"/>
          <p:cNvSpPr/>
          <p:nvPr/>
        </p:nvSpPr>
        <p:spPr>
          <a:xfrm>
            <a:off x="6934200" y="2706255"/>
            <a:ext cx="1143000" cy="2835564"/>
          </a:xfrm>
          <a:prstGeom prst="rect">
            <a:avLst/>
          </a:prstGeom>
          <a:noFill/>
          <a:ln w="349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33839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0911" y="1246909"/>
            <a:ext cx="9231744" cy="534553"/>
          </a:xfrm>
        </p:spPr>
        <p:txBody>
          <a:bodyPr>
            <a:normAutofit/>
          </a:bodyPr>
          <a:lstStyle/>
          <a:p>
            <a:r>
              <a:rPr lang="en-US" dirty="0"/>
              <a:t>Student Responses – Inclusive Content</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025224654"/>
              </p:ext>
            </p:extLst>
          </p:nvPr>
        </p:nvGraphicFramePr>
        <p:xfrm>
          <a:off x="1431636" y="1905000"/>
          <a:ext cx="9236364" cy="4191000"/>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angle 3"/>
          <p:cNvSpPr/>
          <p:nvPr/>
        </p:nvSpPr>
        <p:spPr>
          <a:xfrm>
            <a:off x="8153400" y="2484583"/>
            <a:ext cx="2286000" cy="3057236"/>
          </a:xfrm>
          <a:prstGeom prst="rect">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Tree>
    <p:extLst>
      <p:ext uri="{BB962C8B-B14F-4D97-AF65-F5344CB8AC3E}">
        <p14:creationId xmlns:p14="http://schemas.microsoft.com/office/powerpoint/2010/main" val="162024509"/>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5061</TotalTime>
  <Words>744</Words>
  <Application>Microsoft Office PowerPoint</Application>
  <PresentationFormat>Widescreen</PresentationFormat>
  <Paragraphs>145</Paragraphs>
  <Slides>15</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Gill Sans MT</vt:lpstr>
      <vt:lpstr>Times New Roman</vt:lpstr>
      <vt:lpstr>Gallery</vt:lpstr>
      <vt:lpstr>Examining the role of assessments in achievement gaps </vt:lpstr>
      <vt:lpstr>Culturally Responsive Assignments and assessments</vt:lpstr>
      <vt:lpstr>Theoretical Analysis of  Assessment Types</vt:lpstr>
      <vt:lpstr>Predictions</vt:lpstr>
      <vt:lpstr>What do students think about different types of assessment?</vt:lpstr>
      <vt:lpstr>The Measure</vt:lpstr>
      <vt:lpstr>Assignments Rated</vt:lpstr>
      <vt:lpstr>Student Responses – Utility Value</vt:lpstr>
      <vt:lpstr>Student Responses – Inclusive Content</vt:lpstr>
      <vt:lpstr>Confirmation of Model</vt:lpstr>
      <vt:lpstr>Research Support</vt:lpstr>
      <vt:lpstr>Lower Level theater class</vt:lpstr>
      <vt:lpstr>Lower Level psychology Class</vt:lpstr>
      <vt:lpstr>Upper level psychology class</vt:lpstr>
      <vt:lpstr>Conclusions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General Education through the Use of  Self-Relevant ePortfolio Writing</dc:title>
  <dc:creator>Jose Singer-Freeman</dc:creator>
  <cp:lastModifiedBy>Singer-freeman, Karen</cp:lastModifiedBy>
  <cp:revision>49</cp:revision>
  <dcterms:created xsi:type="dcterms:W3CDTF">2018-10-14T22:12:17Z</dcterms:created>
  <dcterms:modified xsi:type="dcterms:W3CDTF">2019-05-30T17:39:18Z</dcterms:modified>
</cp:coreProperties>
</file>