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5" r:id="rId2"/>
    <p:sldId id="291" r:id="rId3"/>
    <p:sldId id="292" r:id="rId4"/>
    <p:sldId id="283" r:id="rId5"/>
    <p:sldId id="293" r:id="rId6"/>
    <p:sldId id="299" r:id="rId7"/>
    <p:sldId id="295" r:id="rId8"/>
    <p:sldId id="300" r:id="rId9"/>
    <p:sldId id="297" r:id="rId10"/>
    <p:sldId id="310" r:id="rId11"/>
    <p:sldId id="301" r:id="rId12"/>
    <p:sldId id="298" r:id="rId13"/>
    <p:sldId id="302" r:id="rId14"/>
    <p:sldId id="303" r:id="rId15"/>
    <p:sldId id="285" r:id="rId16"/>
    <p:sldId id="304" r:id="rId17"/>
    <p:sldId id="284" r:id="rId18"/>
    <p:sldId id="307" r:id="rId19"/>
    <p:sldId id="308" r:id="rId20"/>
    <p:sldId id="306" r:id="rId21"/>
    <p:sldId id="296" r:id="rId22"/>
    <p:sldId id="309" r:id="rId23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7A10"/>
    <a:srgbClr val="041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1" autoAdjust="0"/>
  </p:normalViewPr>
  <p:slideViewPr>
    <p:cSldViewPr snapToGrid="0">
      <p:cViewPr varScale="1">
        <p:scale>
          <a:sx n="67" d="100"/>
          <a:sy n="67" d="100"/>
        </p:scale>
        <p:origin x="31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44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4719" cy="467231"/>
          </a:xfrm>
          <a:prstGeom prst="rect">
            <a:avLst/>
          </a:prstGeom>
        </p:spPr>
        <p:txBody>
          <a:bodyPr vert="horz" lIns="92793" tIns="46397" rIns="92793" bIns="46397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9930" y="1"/>
            <a:ext cx="3044719" cy="467231"/>
          </a:xfrm>
          <a:prstGeom prst="rect">
            <a:avLst/>
          </a:prstGeom>
        </p:spPr>
        <p:txBody>
          <a:bodyPr vert="horz" lIns="92793" tIns="46397" rIns="92793" bIns="46397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2019/04/23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2793" tIns="46397" rIns="92793" bIns="46397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2793" tIns="46397" rIns="92793" bIns="46397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4719" cy="467231"/>
          </a:xfrm>
          <a:prstGeom prst="rect">
            <a:avLst/>
          </a:prstGeom>
        </p:spPr>
        <p:txBody>
          <a:bodyPr vert="horz" lIns="92793" tIns="46397" rIns="92793" bIns="46397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1"/>
            <a:ext cx="3044719" cy="467231"/>
          </a:xfrm>
          <a:prstGeom prst="rect">
            <a:avLst/>
          </a:prstGeom>
        </p:spPr>
        <p:txBody>
          <a:bodyPr vert="horz" lIns="92793" tIns="46397" rIns="92793" bIns="46397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2019/04/23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165225"/>
            <a:ext cx="5584825" cy="3141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93" tIns="46397" rIns="92793" bIns="46397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2793" tIns="46397" rIns="92793" bIns="4639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2793" tIns="46397" rIns="92793" bIns="46397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2793" tIns="46397" rIns="92793" bIns="46397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90A43-BEC4-4B20-96E2-797B03FB82F2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2C2023-6C37-4611-ACAF-5F20602028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8365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312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CD5709C-84DE-45F3-AE9B-8B6FD713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1250"/>
            <a:ext cx="5460114" cy="46657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BB18B1-3B7F-4B18-A1C5-BB7DA443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16" y="1511250"/>
            <a:ext cx="5460114" cy="46657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19BDFB-8FC0-4B89-A29A-8EAC95E9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11250"/>
            <a:ext cx="5484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E6C2CC0-9AB0-46E9-977A-EF923DCE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334" y="1518287"/>
            <a:ext cx="54206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8DF954C-A51E-4242-B83E-A826008F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9334" y="2486989"/>
            <a:ext cx="5432666" cy="37026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00E416E-6162-484A-BA4D-640FA830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486989"/>
            <a:ext cx="5491215" cy="37026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0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8B59DDF-F2BC-491E-92E0-9D2C1398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31999"/>
            <a:ext cx="6544468" cy="55138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110E46C-B434-49FA-AA0E-D64E5786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3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ZA" dirty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6" r:id="rId11"/>
    <p:sldLayoutId id="2147483657" r:id="rId12"/>
    <p:sldLayoutId id="2147483667" r:id="rId13"/>
    <p:sldLayoutId id="2147483668" r:id="rId14"/>
    <p:sldLayoutId id="2147483650" r:id="rId15"/>
    <p:sldLayoutId id="2147483652" r:id="rId16"/>
    <p:sldLayoutId id="2147483669" r:id="rId17"/>
    <p:sldLayoutId id="2147483671" r:id="rId18"/>
    <p:sldLayoutId id="2147483672" r:id="rId19"/>
    <p:sldLayoutId id="2147483670" r:id="rId20"/>
    <p:sldLayoutId id="214748365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3.0/" TargetMode="External"/><Relationship Id="rId2" Type="http://schemas.openxmlformats.org/officeDocument/2006/relationships/hyperlink" Target="https://www.bing.com/videos/search?q=bill+burnett+design+thinking+method+not+magic&amp;view=detail&amp;mid=41900F68C3950972D6C841900F68C3950972D6C8&amp;FORM=VIRE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" y="0"/>
            <a:ext cx="11018520" cy="73456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193" y="5140704"/>
            <a:ext cx="5748072" cy="2682870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r>
              <a:rPr lang="en-ZA" dirty="0" smtClean="0"/>
              <a:t>The Business of  Starting a Teaching &amp; Learning </a:t>
            </a:r>
            <a:r>
              <a:rPr lang="en-ZA" dirty="0" err="1" smtClean="0"/>
              <a:t>Center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449" y="6985700"/>
            <a:ext cx="4000500" cy="429077"/>
          </a:xfrm>
        </p:spPr>
        <p:txBody>
          <a:bodyPr/>
          <a:lstStyle/>
          <a:p>
            <a:r>
              <a:rPr lang="en-ZA" dirty="0" smtClean="0"/>
              <a:t>…or revitalizing an established </a:t>
            </a:r>
            <a:r>
              <a:rPr lang="en-ZA" dirty="0" err="1" smtClean="0"/>
              <a:t>center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553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Circles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8" name="Content Placeholder 7" descr="GEWALTIG.net - Being A Competitor - Assumptio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39" y="1048025"/>
            <a:ext cx="6883126" cy="51432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85" y="1313036"/>
            <a:ext cx="1166822" cy="10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4" y="0"/>
            <a:ext cx="10583695" cy="7055797"/>
          </a:xfrm>
        </p:spPr>
      </p:pic>
      <p:sp>
        <p:nvSpPr>
          <p:cNvPr id="15" name="Freeform 5" descr="Hollow accent">
            <a:extLst>
              <a:ext uri="{FF2B5EF4-FFF2-40B4-BE49-F238E27FC236}">
                <a16:creationId xmlns:a16="http://schemas.microsoft.com/office/drawing/2014/main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823543" y="524449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TextBox 30" descr="Flag accent to title">
            <a:extLst>
              <a:ext uri="{FF2B5EF4-FFF2-40B4-BE49-F238E27FC236}">
                <a16:creationId xmlns:a16="http://schemas.microsoft.com/office/drawing/2014/main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2330688" y="2364840"/>
            <a:ext cx="2061483" cy="2544044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21" name="Isosceles Triangle 20" descr="Shadow accent to title">
            <a:extLst>
              <a:ext uri="{FF2B5EF4-FFF2-40B4-BE49-F238E27FC236}">
                <a16:creationId xmlns:a16="http://schemas.microsoft.com/office/drawing/2014/main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915922" y="4462563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790" y="1964753"/>
            <a:ext cx="4459766" cy="2480483"/>
          </a:xfrm>
        </p:spPr>
        <p:txBody>
          <a:bodyPr/>
          <a:lstStyle/>
          <a:p>
            <a:r>
              <a:rPr lang="en-ZA" dirty="0" smtClean="0"/>
              <a:t>Design 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6873" y="2930047"/>
            <a:ext cx="4000500" cy="997905"/>
          </a:xfrm>
        </p:spPr>
        <p:txBody>
          <a:bodyPr/>
          <a:lstStyle/>
          <a:p>
            <a:r>
              <a:rPr lang="en-ZA" dirty="0" smtClean="0"/>
              <a:t>Create a program, </a:t>
            </a:r>
            <a:r>
              <a:rPr lang="en-ZA" dirty="0" smtClean="0"/>
              <a:t>event </a:t>
            </a:r>
            <a:r>
              <a:rPr lang="en-ZA" dirty="0" smtClean="0"/>
              <a:t>or opportunity for your audience.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73" y="1193422"/>
            <a:ext cx="11278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00" y="364190"/>
            <a:ext cx="7708224" cy="432000"/>
          </a:xfrm>
        </p:spPr>
        <p:txBody>
          <a:bodyPr/>
          <a:lstStyle/>
          <a:p>
            <a:r>
              <a:rPr lang="en-ZA" dirty="0" smtClean="0"/>
              <a:t>What are some “products” we could roll out?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77029" y="826711"/>
            <a:ext cx="5472000" cy="360000"/>
          </a:xfrm>
        </p:spPr>
        <p:txBody>
          <a:bodyPr/>
          <a:lstStyle/>
          <a:p>
            <a:r>
              <a:rPr lang="en-ZA" dirty="0" smtClean="0"/>
              <a:t>Planning to meet the needs, solve the </a:t>
            </a:r>
            <a:r>
              <a:rPr lang="en-ZA" dirty="0" smtClean="0"/>
              <a:t>problems </a:t>
            </a:r>
            <a:r>
              <a:rPr lang="en-ZA" dirty="0" smtClean="0"/>
              <a:t>and create opportunities has led you to this…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7029" y="1515883"/>
            <a:ext cx="5472000" cy="3600000"/>
          </a:xfrm>
        </p:spPr>
        <p:txBody>
          <a:bodyPr/>
          <a:lstStyle/>
          <a:p>
            <a:pPr marL="0" indent="0">
              <a:buNone/>
            </a:pPr>
            <a:r>
              <a:rPr lang="en-ZA" sz="2800" dirty="0" smtClean="0"/>
              <a:t>The stuff…</a:t>
            </a:r>
            <a:endParaRPr lang="en-ZA" sz="2800" dirty="0"/>
          </a:p>
          <a:p>
            <a:r>
              <a:rPr lang="en-ZA" dirty="0" smtClean="0"/>
              <a:t>Programs</a:t>
            </a:r>
          </a:p>
          <a:p>
            <a:pPr lvl="1"/>
            <a:r>
              <a:rPr lang="en-ZA" dirty="0" smtClean="0"/>
              <a:t>Tech Talks</a:t>
            </a:r>
          </a:p>
          <a:p>
            <a:pPr lvl="1"/>
            <a:r>
              <a:rPr lang="en-ZA" dirty="0" smtClean="0"/>
              <a:t>Diversity</a:t>
            </a:r>
          </a:p>
          <a:p>
            <a:pPr lvl="1"/>
            <a:r>
              <a:rPr lang="en-ZA" dirty="0" smtClean="0"/>
              <a:t>Leadership</a:t>
            </a:r>
          </a:p>
          <a:p>
            <a:pPr lvl="1"/>
            <a:r>
              <a:rPr lang="en-ZA" dirty="0" smtClean="0"/>
              <a:t>Pedagogy</a:t>
            </a:r>
          </a:p>
          <a:p>
            <a:pPr lvl="1"/>
            <a:r>
              <a:rPr lang="en-ZA" dirty="0" smtClean="0"/>
              <a:t>Healthy U</a:t>
            </a:r>
          </a:p>
          <a:p>
            <a:pPr lvl="1"/>
            <a:r>
              <a:rPr lang="en-ZA" dirty="0" smtClean="0"/>
              <a:t>Open Hall</a:t>
            </a:r>
            <a:endParaRPr lang="en-ZA" dirty="0"/>
          </a:p>
          <a:p>
            <a:r>
              <a:rPr lang="en-ZA" dirty="0" smtClean="0"/>
              <a:t>Services</a:t>
            </a:r>
          </a:p>
          <a:p>
            <a:pPr lvl="1"/>
            <a:r>
              <a:rPr lang="en-ZA" dirty="0" smtClean="0"/>
              <a:t>Working Groups</a:t>
            </a:r>
            <a:endParaRPr lang="en-ZA" dirty="0"/>
          </a:p>
          <a:p>
            <a:pPr lvl="2"/>
            <a:r>
              <a:rPr lang="en-ZA" dirty="0" smtClean="0"/>
              <a:t>Reading</a:t>
            </a:r>
          </a:p>
          <a:p>
            <a:pPr lvl="2"/>
            <a:r>
              <a:rPr lang="en-ZA" dirty="0" smtClean="0"/>
              <a:t>OER</a:t>
            </a:r>
          </a:p>
          <a:p>
            <a:r>
              <a:rPr lang="en-ZA" dirty="0" smtClean="0"/>
              <a:t>The Buzz</a:t>
            </a:r>
          </a:p>
          <a:p>
            <a:pPr lvl="1"/>
            <a:r>
              <a:rPr lang="en-ZA" dirty="0" smtClean="0"/>
              <a:t>Get the word out</a:t>
            </a:r>
          </a:p>
          <a:p>
            <a:pPr lvl="1"/>
            <a:r>
              <a:rPr lang="en-ZA" dirty="0" smtClean="0"/>
              <a:t>Quick</a:t>
            </a:r>
          </a:p>
          <a:p>
            <a:pPr lvl="1"/>
            <a:r>
              <a:rPr lang="en-ZA" dirty="0" smtClean="0"/>
              <a:t>Fun</a:t>
            </a:r>
          </a:p>
          <a:p>
            <a:pPr marL="0" indent="0">
              <a:buNone/>
            </a:pPr>
            <a:r>
              <a:rPr lang="en-ZA" sz="2400" b="1" dirty="0" smtClean="0">
                <a:solidFill>
                  <a:srgbClr val="DA7A10"/>
                </a:solidFill>
              </a:rPr>
              <a:t>Group Ideas….</a:t>
            </a:r>
            <a:endParaRPr lang="en-ZA" sz="2400" b="1" dirty="0">
              <a:solidFill>
                <a:srgbClr val="DA7A10"/>
              </a:solidFill>
            </a:endParaRPr>
          </a:p>
        </p:txBody>
      </p:sp>
      <p:sp>
        <p:nvSpPr>
          <p:cNvPr id="15" name="Freeform 5" descr="Hollow image accent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288929" y="42962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5" descr="Solid image accent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575643" y="217103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DA7A1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</a:t>
            </a:r>
            <a:endParaRPr lang="en-ZA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9920896" y="694394"/>
            <a:ext cx="653347" cy="114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DA7A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rgbClr val="DA7A1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62" y="2307900"/>
            <a:ext cx="3291892" cy="30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4" y="772522"/>
            <a:ext cx="7961468" cy="5307645"/>
          </a:xfrm>
        </p:spPr>
      </p:pic>
      <p:sp>
        <p:nvSpPr>
          <p:cNvPr id="24" name="TextBox 23" descr="Accent piece to title box">
            <a:extLst>
              <a:ext uri="{FF2B5EF4-FFF2-40B4-BE49-F238E27FC236}">
                <a16:creationId xmlns:a16="http://schemas.microsoft.com/office/drawing/2014/main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18" name="Isosceles Triangle 17" descr="Shadow for title box">
            <a:extLst>
              <a:ext uri="{FF2B5EF4-FFF2-40B4-BE49-F238E27FC236}">
                <a16:creationId xmlns:a16="http://schemas.microsoft.com/office/drawing/2014/main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100" y="2720622"/>
            <a:ext cx="4459766" cy="2552648"/>
          </a:xfrm>
        </p:spPr>
        <p:txBody>
          <a:bodyPr/>
          <a:lstStyle/>
          <a:p>
            <a:r>
              <a:rPr lang="en-ZA" dirty="0" smtClean="0"/>
              <a:t>Put it out there…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2733" y="4120861"/>
            <a:ext cx="4000500" cy="997905"/>
          </a:xfrm>
        </p:spPr>
        <p:txBody>
          <a:bodyPr/>
          <a:lstStyle/>
          <a:p>
            <a:r>
              <a:rPr lang="en-ZA" dirty="0" smtClean="0"/>
              <a:t>Hold some events, workshops, offer programs, services, space, resources.</a:t>
            </a:r>
            <a:endParaRPr lang="en-ZA" dirty="0"/>
          </a:p>
        </p:txBody>
      </p:sp>
      <p:sp>
        <p:nvSpPr>
          <p:cNvPr id="15" name="Freeform 5" descr="Accent block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14" name="Freeform 5" descr="Solid image accent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956800" y="207299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C0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TEST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13092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45" y="448844"/>
            <a:ext cx="7254919" cy="432000"/>
          </a:xfrm>
        </p:spPr>
        <p:txBody>
          <a:bodyPr/>
          <a:lstStyle/>
          <a:p>
            <a:r>
              <a:rPr lang="en-ZA" dirty="0" smtClean="0"/>
              <a:t>Experiment with programming…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8063" y="907214"/>
            <a:ext cx="5472000" cy="360000"/>
          </a:xfrm>
        </p:spPr>
        <p:txBody>
          <a:bodyPr/>
          <a:lstStyle/>
          <a:p>
            <a:r>
              <a:rPr lang="en-ZA" dirty="0" smtClean="0"/>
              <a:t>Put it out there and see, hear, and feel the response…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4780" y="1438244"/>
            <a:ext cx="5472000" cy="3600000"/>
          </a:xfrm>
        </p:spPr>
        <p:txBody>
          <a:bodyPr/>
          <a:lstStyle/>
          <a:p>
            <a:pPr marL="0" indent="0">
              <a:buNone/>
            </a:pPr>
            <a:r>
              <a:rPr lang="en-ZA" sz="2800" dirty="0" smtClean="0"/>
              <a:t>The thing is…</a:t>
            </a:r>
            <a:endParaRPr lang="en-ZA" sz="2800" dirty="0"/>
          </a:p>
          <a:p>
            <a:r>
              <a:rPr lang="en-ZA" dirty="0" smtClean="0"/>
              <a:t>Promotion</a:t>
            </a:r>
          </a:p>
          <a:p>
            <a:pPr lvl="1"/>
            <a:r>
              <a:rPr lang="en-ZA" dirty="0" smtClean="0"/>
              <a:t>Flyers</a:t>
            </a:r>
          </a:p>
          <a:p>
            <a:pPr lvl="1"/>
            <a:r>
              <a:rPr lang="en-ZA" dirty="0" smtClean="0"/>
              <a:t>Personal Invites</a:t>
            </a:r>
          </a:p>
          <a:p>
            <a:pPr lvl="1"/>
            <a:r>
              <a:rPr lang="en-ZA" dirty="0" smtClean="0"/>
              <a:t>Campus News</a:t>
            </a:r>
          </a:p>
          <a:p>
            <a:pPr lvl="1"/>
            <a:r>
              <a:rPr lang="en-ZA" dirty="0" smtClean="0"/>
              <a:t>Guerrilla Marketing</a:t>
            </a:r>
            <a:endParaRPr lang="en-ZA" dirty="0"/>
          </a:p>
          <a:p>
            <a:r>
              <a:rPr lang="en-ZA" dirty="0" smtClean="0"/>
              <a:t>Packaging</a:t>
            </a:r>
            <a:endParaRPr lang="en-ZA" dirty="0"/>
          </a:p>
          <a:p>
            <a:pPr lvl="1"/>
            <a:r>
              <a:rPr lang="en-ZA" dirty="0" smtClean="0"/>
              <a:t>Descriptions &amp; Info</a:t>
            </a:r>
          </a:p>
          <a:p>
            <a:pPr lvl="1"/>
            <a:r>
              <a:rPr lang="en-ZA" dirty="0" smtClean="0"/>
              <a:t>Time</a:t>
            </a:r>
          </a:p>
          <a:p>
            <a:pPr lvl="1"/>
            <a:r>
              <a:rPr lang="en-ZA" dirty="0" smtClean="0"/>
              <a:t>Space</a:t>
            </a:r>
          </a:p>
          <a:p>
            <a:pPr lvl="1"/>
            <a:r>
              <a:rPr lang="en-ZA" dirty="0" smtClean="0"/>
              <a:t>Benefits</a:t>
            </a:r>
          </a:p>
          <a:p>
            <a:r>
              <a:rPr lang="en-ZA" dirty="0" smtClean="0"/>
              <a:t>Demo Day</a:t>
            </a:r>
            <a:endParaRPr lang="en-ZA" dirty="0"/>
          </a:p>
          <a:p>
            <a:pPr lvl="1"/>
            <a:r>
              <a:rPr lang="en-ZA" dirty="0" smtClean="0"/>
              <a:t>Quality</a:t>
            </a:r>
            <a:endParaRPr lang="en-ZA" dirty="0"/>
          </a:p>
          <a:p>
            <a:pPr lvl="1"/>
            <a:r>
              <a:rPr lang="en-ZA" dirty="0" smtClean="0"/>
              <a:t>Relevance</a:t>
            </a:r>
          </a:p>
          <a:p>
            <a:pPr lvl="1"/>
            <a:r>
              <a:rPr lang="en-ZA" dirty="0" smtClean="0"/>
              <a:t>Tracking </a:t>
            </a:r>
            <a:endParaRPr lang="en-ZA" dirty="0"/>
          </a:p>
          <a:p>
            <a:pPr marL="0" indent="0">
              <a:buNone/>
            </a:pPr>
            <a:r>
              <a:rPr lang="en-ZA" sz="2400" b="1" dirty="0" smtClean="0">
                <a:solidFill>
                  <a:srgbClr val="FF0000"/>
                </a:solidFill>
              </a:rPr>
              <a:t>Group Ideas….</a:t>
            </a:r>
            <a:endParaRPr lang="en-ZA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00" y="1186711"/>
            <a:ext cx="2815158" cy="2341418"/>
          </a:xfrm>
        </p:spPr>
      </p:pic>
      <p:sp>
        <p:nvSpPr>
          <p:cNvPr id="15" name="Freeform 5" descr="Hollow image accent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288929" y="42962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9920896" y="694394"/>
            <a:ext cx="653347" cy="114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00" y="3159734"/>
            <a:ext cx="4791871" cy="3517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799" y="2190386"/>
            <a:ext cx="110347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006666" cy="619125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16" name="TextBox 15" descr="Accent design to caption block">
            <a:extLst>
              <a:ext uri="{FF2B5EF4-FFF2-40B4-BE49-F238E27FC236}">
                <a16:creationId xmlns:a16="http://schemas.microsoft.com/office/drawing/2014/main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4813138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17" name="Isosceles Triangle 16" descr="Shadow accent to title">
            <a:extLst>
              <a:ext uri="{FF2B5EF4-FFF2-40B4-BE49-F238E27FC236}">
                <a16:creationId xmlns:a16="http://schemas.microsoft.com/office/drawing/2014/main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63958" y="5610101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86" y="5066452"/>
            <a:ext cx="5675313" cy="539345"/>
          </a:xfrm>
        </p:spPr>
        <p:txBody>
          <a:bodyPr/>
          <a:lstStyle/>
          <a:p>
            <a:r>
              <a:rPr lang="en-ZA" dirty="0" smtClean="0"/>
              <a:t>Products that Tanked &amp; </a:t>
            </a:r>
            <a:r>
              <a:rPr lang="en-ZA" dirty="0" err="1" smtClean="0"/>
              <a:t>Stanked</a:t>
            </a:r>
            <a:r>
              <a:rPr lang="en-ZA" dirty="0" smtClean="0"/>
              <a:t>!</a:t>
            </a:r>
            <a:endParaRPr lang="en-ZA" dirty="0"/>
          </a:p>
        </p:txBody>
      </p:sp>
      <p:sp>
        <p:nvSpPr>
          <p:cNvPr id="19" name="Isosceles Triangle 18" descr="To shadow accent to title">
            <a:extLst>
              <a:ext uri="{FF2B5EF4-FFF2-40B4-BE49-F238E27FC236}">
                <a16:creationId xmlns:a16="http://schemas.microsoft.com/office/drawing/2014/main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63958" y="4860371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495" y="2773071"/>
            <a:ext cx="2394507" cy="1596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84" y="127193"/>
            <a:ext cx="1466635" cy="146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283" y="83864"/>
            <a:ext cx="2093836" cy="1553291"/>
          </a:xfrm>
          <a:prstGeom prst="rect">
            <a:avLst/>
          </a:prstGeom>
        </p:spPr>
      </p:pic>
      <p:pic>
        <p:nvPicPr>
          <p:cNvPr id="8" name="Picture 7" descr="Aggravated DocSurg: February 200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19" y="4954010"/>
            <a:ext cx="1206309" cy="1237240"/>
          </a:xfrm>
          <a:prstGeom prst="rect">
            <a:avLst/>
          </a:prstGeom>
        </p:spPr>
      </p:pic>
      <p:pic>
        <p:nvPicPr>
          <p:cNvPr id="9" name="Picture 8" descr="Daymond John 'Shark Tank' Pitch Advice - Business Insid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05" y="3750139"/>
            <a:ext cx="1649554" cy="1238540"/>
          </a:xfrm>
          <a:prstGeom prst="rect">
            <a:avLst/>
          </a:prstGeom>
        </p:spPr>
      </p:pic>
      <p:pic>
        <p:nvPicPr>
          <p:cNvPr id="2" name="Picture 1" descr="The Magnolia Story, By Chip &amp; Joanna Gaines | Weir's Furnitur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66" y="4492617"/>
            <a:ext cx="1786472" cy="1347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7105" y="361526"/>
            <a:ext cx="1562100" cy="217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3748" y="127193"/>
            <a:ext cx="1739372" cy="24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7" y="103128"/>
            <a:ext cx="7616682" cy="6317950"/>
          </a:xfrm>
        </p:spPr>
      </p:pic>
      <p:sp>
        <p:nvSpPr>
          <p:cNvPr id="24" name="TextBox 23" descr="Accent piece to title box">
            <a:extLst>
              <a:ext uri="{FF2B5EF4-FFF2-40B4-BE49-F238E27FC236}">
                <a16:creationId xmlns:a16="http://schemas.microsoft.com/office/drawing/2014/main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18" name="Isosceles Triangle 17" descr="Shadow for title box">
            <a:extLst>
              <a:ext uri="{FF2B5EF4-FFF2-40B4-BE49-F238E27FC236}">
                <a16:creationId xmlns:a16="http://schemas.microsoft.com/office/drawing/2014/main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100" y="2720622"/>
            <a:ext cx="4459766" cy="2552648"/>
          </a:xfrm>
        </p:spPr>
        <p:txBody>
          <a:bodyPr/>
          <a:lstStyle/>
          <a:p>
            <a:r>
              <a:rPr lang="en-ZA" dirty="0" smtClean="0"/>
              <a:t>Make Improvements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2733" y="4120861"/>
            <a:ext cx="4000500" cy="997905"/>
          </a:xfrm>
        </p:spPr>
        <p:txBody>
          <a:bodyPr/>
          <a:lstStyle/>
          <a:p>
            <a:r>
              <a:rPr lang="en-ZA" dirty="0" smtClean="0"/>
              <a:t>Reflect ways to improve experiences, protocols and possibilities.</a:t>
            </a:r>
            <a:endParaRPr lang="en-ZA" dirty="0"/>
          </a:p>
        </p:txBody>
      </p:sp>
      <p:sp>
        <p:nvSpPr>
          <p:cNvPr id="15" name="Freeform 5" descr="Accent block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820" y="1860132"/>
            <a:ext cx="1213440" cy="1105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45980" y="2196786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REFLECT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Reflection</a:t>
            </a:r>
            <a:endParaRPr lang="en-Z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992201"/>
            <a:ext cx="11339513" cy="360000"/>
          </a:xfrm>
        </p:spPr>
        <p:txBody>
          <a:bodyPr/>
          <a:lstStyle/>
          <a:p>
            <a:r>
              <a:rPr lang="en-ZA" dirty="0" smtClean="0"/>
              <a:t>What worked? </a:t>
            </a:r>
            <a:r>
              <a:rPr lang="en-ZA" dirty="0"/>
              <a:t>W</a:t>
            </a:r>
            <a:r>
              <a:rPr lang="en-ZA" dirty="0" smtClean="0"/>
              <a:t>hat didn’t work? Now what? 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733894"/>
            <a:ext cx="5472000" cy="360000"/>
          </a:xfrm>
        </p:spPr>
        <p:txBody>
          <a:bodyPr/>
          <a:lstStyle/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you built it did they come?</a:t>
            </a:r>
            <a:endParaRPr lang="en-Z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190201"/>
            <a:ext cx="5472000" cy="1882828"/>
          </a:xfrm>
        </p:spPr>
        <p:txBody>
          <a:bodyPr/>
          <a:lstStyle/>
          <a:p>
            <a:r>
              <a:rPr lang="en-ZA" dirty="0" smtClean="0"/>
              <a:t>Why did they attend? </a:t>
            </a:r>
          </a:p>
          <a:p>
            <a:pPr lvl="1"/>
            <a:r>
              <a:rPr lang="en-ZA" dirty="0" smtClean="0"/>
              <a:t>Good Content</a:t>
            </a:r>
          </a:p>
          <a:p>
            <a:pPr lvl="1"/>
            <a:r>
              <a:rPr lang="en-ZA" dirty="0" smtClean="0"/>
              <a:t>Right Time</a:t>
            </a:r>
          </a:p>
          <a:p>
            <a:pPr lvl="1"/>
            <a:r>
              <a:rPr lang="en-ZA" dirty="0" smtClean="0"/>
              <a:t>Incentives</a:t>
            </a:r>
          </a:p>
          <a:p>
            <a:pPr lvl="1"/>
            <a:r>
              <a:rPr lang="en-ZA" dirty="0" smtClean="0"/>
              <a:t>Mandatory</a:t>
            </a:r>
          </a:p>
          <a:p>
            <a:pPr lvl="1"/>
            <a:r>
              <a:rPr lang="en-ZA" dirty="0" smtClean="0"/>
              <a:t>Supported</a:t>
            </a:r>
          </a:p>
          <a:p>
            <a:r>
              <a:rPr lang="en-ZA" dirty="0" smtClean="0"/>
              <a:t>Can you find out why they didn’t attend? </a:t>
            </a:r>
            <a:endParaRPr lang="en-ZA" dirty="0"/>
          </a:p>
          <a:p>
            <a:pPr lvl="1"/>
            <a:r>
              <a:rPr lang="en-ZA" dirty="0" smtClean="0"/>
              <a:t>Right content/Wrong Time</a:t>
            </a:r>
            <a:endParaRPr lang="en-ZA" dirty="0"/>
          </a:p>
          <a:p>
            <a:pPr lvl="1"/>
            <a:r>
              <a:rPr lang="en-ZA" dirty="0" smtClean="0"/>
              <a:t>Past Bias</a:t>
            </a:r>
          </a:p>
          <a:p>
            <a:pPr lvl="1"/>
            <a:r>
              <a:rPr lang="en-ZA" dirty="0" smtClean="0"/>
              <a:t>Poorly Communicated</a:t>
            </a:r>
          </a:p>
          <a:p>
            <a:pPr lvl="1"/>
            <a:r>
              <a:rPr lang="en-ZA" dirty="0" smtClean="0"/>
              <a:t>Not Mandatory</a:t>
            </a:r>
          </a:p>
          <a:p>
            <a:pPr lvl="1"/>
            <a:r>
              <a:rPr lang="en-ZA" dirty="0" smtClean="0"/>
              <a:t>Not Relevant</a:t>
            </a:r>
          </a:p>
          <a:p>
            <a:pPr lvl="1"/>
            <a:r>
              <a:rPr lang="en-ZA" dirty="0" smtClean="0"/>
              <a:t>Not Supported  (peers, boss or management) </a:t>
            </a:r>
          </a:p>
          <a:p>
            <a:pPr lvl="2"/>
            <a:r>
              <a:rPr lang="en-ZA" dirty="0" smtClean="0"/>
              <a:t>“Politics”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1669" y="1400354"/>
            <a:ext cx="5472000" cy="358775"/>
          </a:xfrm>
        </p:spPr>
        <p:txBody>
          <a:bodyPr/>
          <a:lstStyle/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Now What?</a:t>
            </a:r>
            <a:endParaRPr lang="en-Z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1556" y="2042118"/>
            <a:ext cx="5472113" cy="1883984"/>
          </a:xfrm>
        </p:spPr>
        <p:txBody>
          <a:bodyPr/>
          <a:lstStyle/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the drawing board</a:t>
            </a:r>
          </a:p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Rework </a:t>
            </a:r>
          </a:p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Reframe</a:t>
            </a:r>
          </a:p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Table</a:t>
            </a:r>
          </a:p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Expand</a:t>
            </a:r>
          </a:p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Capture momentum</a:t>
            </a:r>
          </a:p>
          <a:p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Celebrate</a:t>
            </a:r>
          </a:p>
          <a:p>
            <a:pPr marL="0" indent="0">
              <a:buNone/>
            </a:pPr>
            <a:r>
              <a:rPr lang="en-Z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Z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544" y="1283036"/>
            <a:ext cx="1180711" cy="1075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77185" y="1699907"/>
            <a:ext cx="9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56150" y="441861"/>
            <a:ext cx="5774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chemeClr val="accent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599" y="2401146"/>
            <a:ext cx="3389670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5" y="993448"/>
            <a:ext cx="10617294" cy="5068901"/>
          </a:xfrm>
        </p:spPr>
      </p:pic>
      <p:sp>
        <p:nvSpPr>
          <p:cNvPr id="15" name="Freeform 5" descr="Hollow accent">
            <a:extLst>
              <a:ext uri="{FF2B5EF4-FFF2-40B4-BE49-F238E27FC236}">
                <a16:creationId xmlns:a16="http://schemas.microsoft.com/office/drawing/2014/main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558875" y="212329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TextBox 30" descr="Flag accent to title">
            <a:extLst>
              <a:ext uri="{FF2B5EF4-FFF2-40B4-BE49-F238E27FC236}">
                <a16:creationId xmlns:a16="http://schemas.microsoft.com/office/drawing/2014/main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2330688" y="2364840"/>
            <a:ext cx="2061483" cy="2544044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21" name="Isosceles Triangle 20" descr="Shadow accent to title">
            <a:extLst>
              <a:ext uri="{FF2B5EF4-FFF2-40B4-BE49-F238E27FC236}">
                <a16:creationId xmlns:a16="http://schemas.microsoft.com/office/drawing/2014/main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915924" y="496252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117" y="1816509"/>
            <a:ext cx="4459766" cy="2480483"/>
          </a:xfrm>
        </p:spPr>
        <p:txBody>
          <a:bodyPr/>
          <a:lstStyle/>
          <a:p>
            <a:r>
              <a:rPr lang="en-ZA" dirty="0" smtClean="0"/>
              <a:t>Business Minded Considerations 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0" y="3132899"/>
            <a:ext cx="4000500" cy="997905"/>
          </a:xfrm>
        </p:spPr>
        <p:txBody>
          <a:bodyPr/>
          <a:lstStyle/>
          <a:p>
            <a:r>
              <a:rPr lang="en-ZA" dirty="0" smtClean="0"/>
              <a:t>Think like a company when targeting your </a:t>
            </a:r>
            <a:r>
              <a:rPr lang="en-ZA" dirty="0" smtClean="0"/>
              <a:t>audience with your “products</a:t>
            </a:r>
            <a:r>
              <a:rPr lang="en-ZA" dirty="0" smtClean="0"/>
              <a:t>”.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7285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6264433" cy="432000"/>
          </a:xfrm>
        </p:spPr>
        <p:txBody>
          <a:bodyPr/>
          <a:lstStyle/>
          <a:p>
            <a:r>
              <a:rPr lang="en-ZA" dirty="0" smtClean="0"/>
              <a:t>Take it from big and small business…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dirty="0" smtClean="0"/>
              <a:t>Use business examples to guide your process.</a:t>
            </a:r>
            <a:endParaRPr lang="en-ZA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580" y="1512000"/>
            <a:ext cx="5472000" cy="3600000"/>
          </a:xfrm>
        </p:spPr>
        <p:txBody>
          <a:bodyPr/>
          <a:lstStyle/>
          <a:p>
            <a:pPr marL="0" indent="0">
              <a:buNone/>
            </a:pPr>
            <a:r>
              <a:rPr lang="en-ZA" sz="2800" dirty="0" smtClean="0"/>
              <a:t>Have a …</a:t>
            </a:r>
            <a:endParaRPr lang="en-ZA" sz="2800" dirty="0"/>
          </a:p>
          <a:p>
            <a:r>
              <a:rPr lang="en-ZA" dirty="0" smtClean="0"/>
              <a:t>Business Plan			</a:t>
            </a:r>
          </a:p>
          <a:p>
            <a:pPr lvl="1"/>
            <a:r>
              <a:rPr lang="en-ZA" dirty="0" smtClean="0"/>
              <a:t>Vision/ Mission/ Goals</a:t>
            </a:r>
          </a:p>
          <a:p>
            <a:pPr lvl="1"/>
            <a:r>
              <a:rPr lang="en-ZA" dirty="0" smtClean="0"/>
              <a:t>Elevator Speech / Slogan</a:t>
            </a:r>
          </a:p>
          <a:p>
            <a:pPr lvl="1"/>
            <a:r>
              <a:rPr lang="en-ZA" dirty="0" smtClean="0"/>
              <a:t>Systems</a:t>
            </a:r>
          </a:p>
          <a:p>
            <a:pPr lvl="1"/>
            <a:r>
              <a:rPr lang="en-ZA" dirty="0" smtClean="0"/>
              <a:t>Assessment Plan</a:t>
            </a:r>
          </a:p>
          <a:p>
            <a:pPr lvl="1"/>
            <a:r>
              <a:rPr lang="en-ZA" dirty="0" smtClean="0"/>
              <a:t>Enlist Partners (You need a power player &amp; an influencer)</a:t>
            </a:r>
          </a:p>
          <a:p>
            <a:r>
              <a:rPr lang="en-ZA" dirty="0" smtClean="0"/>
              <a:t>Marketing Plan</a:t>
            </a:r>
            <a:endParaRPr lang="en-ZA" dirty="0"/>
          </a:p>
          <a:p>
            <a:pPr lvl="1"/>
            <a:r>
              <a:rPr lang="en-ZA" dirty="0" smtClean="0"/>
              <a:t>Getting the Word Out/ </a:t>
            </a:r>
            <a:r>
              <a:rPr lang="en-ZA" dirty="0"/>
              <a:t>Communication is King</a:t>
            </a:r>
          </a:p>
          <a:p>
            <a:pPr lvl="1"/>
            <a:r>
              <a:rPr lang="en-ZA" dirty="0" smtClean="0"/>
              <a:t>Create </a:t>
            </a:r>
            <a:r>
              <a:rPr lang="en-ZA" dirty="0"/>
              <a:t>a </a:t>
            </a:r>
            <a:r>
              <a:rPr lang="en-ZA" dirty="0" smtClean="0"/>
              <a:t>Buzz</a:t>
            </a:r>
          </a:p>
          <a:p>
            <a:pPr lvl="1"/>
            <a:r>
              <a:rPr lang="en-ZA" dirty="0" smtClean="0"/>
              <a:t>Know your Target </a:t>
            </a:r>
            <a:r>
              <a:rPr lang="en-ZA" dirty="0"/>
              <a:t>A</a:t>
            </a:r>
            <a:r>
              <a:rPr lang="en-ZA" dirty="0" smtClean="0"/>
              <a:t>udience</a:t>
            </a:r>
            <a:endParaRPr lang="en-ZA" dirty="0"/>
          </a:p>
          <a:p>
            <a:r>
              <a:rPr lang="en-ZA" dirty="0" smtClean="0"/>
              <a:t>Launch Plan</a:t>
            </a:r>
          </a:p>
          <a:p>
            <a:pPr lvl="1"/>
            <a:r>
              <a:rPr lang="en-ZA" dirty="0" smtClean="0"/>
              <a:t>Roll-out</a:t>
            </a:r>
          </a:p>
          <a:p>
            <a:pPr lvl="1"/>
            <a:r>
              <a:rPr lang="en-ZA" dirty="0" smtClean="0"/>
              <a:t>Build Value</a:t>
            </a:r>
          </a:p>
          <a:p>
            <a:r>
              <a:rPr lang="en-ZA" dirty="0" smtClean="0"/>
              <a:t>Reboot…revisit the above items…</a:t>
            </a:r>
          </a:p>
          <a:p>
            <a:pPr marL="0" indent="0">
              <a:buNone/>
            </a:pPr>
            <a:r>
              <a:rPr lang="en-ZA" b="1" dirty="0" smtClean="0">
                <a:solidFill>
                  <a:srgbClr val="7030A0"/>
                </a:solidFill>
              </a:rPr>
              <a:t>Group Ideas…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69" y="2456813"/>
            <a:ext cx="2125239" cy="1710374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95" y="4005725"/>
            <a:ext cx="2405261" cy="1801091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54" y="1214091"/>
            <a:ext cx="1315375" cy="131537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10" name="Freeform 5" descr="Solid image accent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623783" y="648000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FFC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IDEATE </a:t>
            </a:r>
            <a:endParaRPr lang="en-ZA" sz="2000" dirty="0"/>
          </a:p>
        </p:txBody>
      </p:sp>
      <p:sp>
        <p:nvSpPr>
          <p:cNvPr id="11" name="Freeform 5" descr="Hollow image accent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98229" y="1329599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8128853" y="1582354"/>
            <a:ext cx="5774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710" y="3783216"/>
            <a:ext cx="2127688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578" y="384144"/>
            <a:ext cx="5472000" cy="432000"/>
          </a:xfrm>
        </p:spPr>
        <p:txBody>
          <a:bodyPr/>
          <a:lstStyle/>
          <a:p>
            <a:r>
              <a:rPr lang="en-ZA" dirty="0" smtClean="0"/>
              <a:t>Design </a:t>
            </a:r>
            <a:r>
              <a:rPr lang="en-ZA" dirty="0"/>
              <a:t>T</a:t>
            </a:r>
            <a:r>
              <a:rPr lang="en-ZA" dirty="0" smtClean="0"/>
              <a:t>hinking Approach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01262" y="910565"/>
            <a:ext cx="5962123" cy="360000"/>
          </a:xfrm>
        </p:spPr>
        <p:txBody>
          <a:bodyPr/>
          <a:lstStyle/>
          <a:p>
            <a:r>
              <a:rPr lang="en-ZA" dirty="0" smtClean="0"/>
              <a:t>Using the Stanford Model for Design Thinking we will create a roadmap for our work in a Teaching &amp; Learning </a:t>
            </a:r>
            <a:r>
              <a:rPr lang="en-ZA" dirty="0" err="1" smtClean="0"/>
              <a:t>Center</a:t>
            </a:r>
            <a:r>
              <a:rPr lang="en-ZA" dirty="0" smtClean="0"/>
              <a:t>.</a:t>
            </a:r>
            <a:endParaRPr lang="en-ZA" dirty="0"/>
          </a:p>
        </p:txBody>
      </p:sp>
      <p:sp>
        <p:nvSpPr>
          <p:cNvPr id="66" name="Freeform 5" descr="Hollow accent block">
            <a:extLst>
              <a:ext uri="{FF2B5EF4-FFF2-40B4-BE49-F238E27FC236}">
                <a16:creationId xmlns:a16="http://schemas.microsoft.com/office/drawing/2014/main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88795" y="57247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45" y="1765174"/>
            <a:ext cx="9598266" cy="4839462"/>
          </a:xfrm>
          <a:prstGeom prst="rect">
            <a:avLst/>
          </a:prstGeom>
        </p:spPr>
      </p:pic>
      <p:sp>
        <p:nvSpPr>
          <p:cNvPr id="67" name="Freeform 5" descr="Solid accent block">
            <a:extLst>
              <a:ext uri="{FF2B5EF4-FFF2-40B4-BE49-F238E27FC236}">
                <a16:creationId xmlns:a16="http://schemas.microsoft.com/office/drawing/2014/main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464770" y="577590"/>
            <a:ext cx="1245701" cy="109316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041E7E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Curved Down Arrow 10"/>
          <p:cNvSpPr/>
          <p:nvPr/>
        </p:nvSpPr>
        <p:spPr>
          <a:xfrm flipH="1">
            <a:off x="5108043" y="1439323"/>
            <a:ext cx="4553775" cy="1252629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40" y="2739163"/>
            <a:ext cx="1000779" cy="911898"/>
          </a:xfrm>
          <a:prstGeom prst="rect">
            <a:avLst/>
          </a:prstGeom>
        </p:spPr>
      </p:pic>
      <p:sp>
        <p:nvSpPr>
          <p:cNvPr id="13" name="Curved Up Arrow 12"/>
          <p:cNvSpPr/>
          <p:nvPr/>
        </p:nvSpPr>
        <p:spPr>
          <a:xfrm>
            <a:off x="5108043" y="3865380"/>
            <a:ext cx="1216152" cy="731520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5340" y="3010446"/>
            <a:ext cx="100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09" y="1189934"/>
            <a:ext cx="907271" cy="7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Models to Utilize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76592" y="1012379"/>
            <a:ext cx="5472000" cy="360000"/>
          </a:xfrm>
        </p:spPr>
        <p:txBody>
          <a:bodyPr/>
          <a:lstStyle/>
          <a:p>
            <a:r>
              <a:rPr lang="en-US" dirty="0" smtClean="0"/>
              <a:t>Hype Cycle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487828" y="254363"/>
            <a:ext cx="5472000" cy="358775"/>
          </a:xfrm>
        </p:spPr>
        <p:txBody>
          <a:bodyPr/>
          <a:lstStyle/>
          <a:p>
            <a:r>
              <a:rPr lang="en-US" dirty="0" smtClean="0"/>
              <a:t>Stanford’s Design Thinking 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475" y="714038"/>
            <a:ext cx="3869223" cy="195247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738793" y="3185062"/>
            <a:ext cx="2552373" cy="42114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Creative on the cheap strategies to get your message out.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20</a:t>
            </a:fld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01" y="1520758"/>
            <a:ext cx="5561187" cy="41708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1" y="4387274"/>
            <a:ext cx="5561187" cy="2290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58241" y="4727983"/>
            <a:ext cx="381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Roger’s Innovation </a:t>
            </a: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Adoption 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Theory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718" y="1727200"/>
            <a:ext cx="1428218" cy="14282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44883" y="6277243"/>
            <a:ext cx="5062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Positivity, Authenticity &amp; Story Telling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260" y="4178150"/>
            <a:ext cx="1456914" cy="1838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853" y="3155417"/>
            <a:ext cx="3063845" cy="31218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26677" y="2791821"/>
            <a:ext cx="2597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</a:rPr>
              <a:t>Inclusive Leadership Traits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5" y="0"/>
            <a:ext cx="10266947" cy="6858000"/>
          </a:xfrm>
        </p:spPr>
      </p:pic>
      <p:sp>
        <p:nvSpPr>
          <p:cNvPr id="38" name="TextBox 37" descr="Accent to title block">
            <a:extLst>
              <a:ext uri="{FF2B5EF4-FFF2-40B4-BE49-F238E27FC236}">
                <a16:creationId xmlns:a16="http://schemas.microsoft.com/office/drawing/2014/main" id="{B231FB9C-F234-41D0-A4CE-8C29A5F2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35" name="Isosceles Triangle 34" descr="Shadow to title block">
            <a:extLst>
              <a:ext uri="{FF2B5EF4-FFF2-40B4-BE49-F238E27FC236}">
                <a16:creationId xmlns:a16="http://schemas.microsoft.com/office/drawing/2014/main" id="{FE193317-B8BD-46CA-B0A6-8A7511B08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0070C0"/>
              </a:solidFill>
            </a:endParaRPr>
          </a:p>
        </p:txBody>
      </p:sp>
      <p:sp>
        <p:nvSpPr>
          <p:cNvPr id="32" name="Freeform 5" descr="Solid accent block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445247" y="4615862"/>
            <a:ext cx="2350265" cy="206247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5" descr="Hollow accent block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7423" y="2858490"/>
            <a:ext cx="4459766" cy="2720356"/>
          </a:xfrm>
        </p:spPr>
        <p:txBody>
          <a:bodyPr/>
          <a:lstStyle/>
          <a:p>
            <a:r>
              <a:rPr lang="en-US" dirty="0"/>
              <a:t>Thank You</a:t>
            </a:r>
            <a:endParaRPr lang="en-ZA" dirty="0"/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512" y="3859066"/>
            <a:ext cx="218900" cy="218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ZA" dirty="0" smtClean="0"/>
              <a:t>Abigail Brannen-Wilson</a:t>
            </a:r>
            <a:endParaRPr lang="en-ZA" dirty="0"/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ZA" dirty="0" smtClean="0"/>
              <a:t>607.746.4531</a:t>
            </a:r>
            <a:endParaRPr lang="en-ZA" dirty="0"/>
          </a:p>
        </p:txBody>
      </p:sp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678512" y="4615862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ZA" dirty="0" smtClean="0"/>
              <a:t>branneab@delhi.edu</a:t>
            </a:r>
            <a:endParaRPr lang="en-ZA" dirty="0"/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61653" y="4942435"/>
            <a:ext cx="244786" cy="244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DBE4D9-1044-49A3-ABD5-477041FF2B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dirty="0" smtClean="0"/>
              <a:t>www.sunydelhi.edu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601" y="3932608"/>
            <a:ext cx="425472" cy="1215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7217" y="4940940"/>
            <a:ext cx="1940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“</a:t>
            </a:r>
            <a:r>
              <a:rPr lang="en-US" sz="1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Start where you are. Use what you have. Do what you can.”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-</a:t>
            </a:r>
            <a:r>
              <a:rPr lang="en-US" sz="1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Arthur Ashe</a:t>
            </a:r>
            <a:endParaRPr lang="en-US" sz="1600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Resources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0794" y="1680249"/>
            <a:ext cx="11328000" cy="4679250"/>
          </a:xfrm>
        </p:spPr>
        <p:txBody>
          <a:bodyPr/>
          <a:lstStyle/>
          <a:p>
            <a:r>
              <a:rPr lang="en-US" i="1" dirty="0" smtClean="0"/>
              <a:t>Stanford </a:t>
            </a:r>
            <a:r>
              <a:rPr lang="en-US" i="1" dirty="0"/>
              <a:t>design </a:t>
            </a:r>
            <a:r>
              <a:rPr lang="en-US" i="1" dirty="0" smtClean="0"/>
              <a:t>thinking model</a:t>
            </a:r>
            <a:r>
              <a:rPr lang="en-US" dirty="0" smtClean="0"/>
              <a:t>. (2010). </a:t>
            </a:r>
          </a:p>
          <a:p>
            <a:r>
              <a:rPr lang="en-US" dirty="0" smtClean="0"/>
              <a:t>Burnett</a:t>
            </a:r>
            <a:r>
              <a:rPr lang="en-US" dirty="0"/>
              <a:t>, B. (</a:t>
            </a:r>
            <a:r>
              <a:rPr lang="en-US" dirty="0" err="1"/>
              <a:t>n.d.</a:t>
            </a:r>
            <a:r>
              <a:rPr lang="en-US" dirty="0"/>
              <a:t>). </a:t>
            </a:r>
            <a:r>
              <a:rPr lang="en-US" i="1" dirty="0"/>
              <a:t>bill </a:t>
            </a:r>
            <a:r>
              <a:rPr lang="en-US" i="1" dirty="0" err="1"/>
              <a:t>burnett</a:t>
            </a:r>
            <a:r>
              <a:rPr lang="en-US" i="1" dirty="0"/>
              <a:t> design thinking method not magic video</a:t>
            </a:r>
            <a:r>
              <a:rPr lang="en-US" dirty="0"/>
              <a:t> [Video file]. Retrieved from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www.bing.com/videos/search?q=bill+burnett+design+thinking+method+not+magic&amp;view=detail&amp;mid=41900F68C3950972D6C841900F68C3950972D6C8&amp;FORM=VIRE</a:t>
            </a:r>
            <a:r>
              <a:rPr lang="en-US" dirty="0" smtClean="0"/>
              <a:t> In‑text</a:t>
            </a:r>
            <a:r>
              <a:rPr lang="en-US" b="1" dirty="0"/>
              <a:t>:</a:t>
            </a:r>
            <a:r>
              <a:rPr lang="en-US" dirty="0"/>
              <a:t> (Burnett, </a:t>
            </a:r>
            <a:r>
              <a:rPr lang="en-US" dirty="0" smtClean="0"/>
              <a:t>2016.) </a:t>
            </a:r>
          </a:p>
          <a:p>
            <a:r>
              <a:rPr lang="en-US" dirty="0"/>
              <a:t>Plattner, H. (</a:t>
            </a:r>
            <a:r>
              <a:rPr lang="en-US" dirty="0" err="1"/>
              <a:t>n.d.</a:t>
            </a:r>
            <a:r>
              <a:rPr lang="en-US" dirty="0"/>
              <a:t>). </a:t>
            </a:r>
            <a:r>
              <a:rPr lang="en-US" dirty="0" err="1"/>
              <a:t>Bootcamp</a:t>
            </a:r>
            <a:r>
              <a:rPr lang="en-US" dirty="0"/>
              <a:t> bootleg. Retrieved </a:t>
            </a:r>
            <a:r>
              <a:rPr lang="en-US" dirty="0">
                <a:solidFill>
                  <a:schemeClr val="tx1"/>
                </a:solidFill>
              </a:rPr>
              <a:t>from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http://creativecommons.org/licenses/by-nc-sa/3.0</a:t>
            </a:r>
            <a:endParaRPr lang="en-US" dirty="0"/>
          </a:p>
          <a:p>
            <a:r>
              <a:rPr lang="en-US" dirty="0" err="1" smtClean="0"/>
              <a:t>Mcmurtrie</a:t>
            </a:r>
            <a:r>
              <a:rPr lang="en-US" dirty="0"/>
              <a:t>, B. (</a:t>
            </a:r>
            <a:r>
              <a:rPr lang="en-US" dirty="0" err="1"/>
              <a:t>n.d.</a:t>
            </a:r>
            <a:r>
              <a:rPr lang="en-US" dirty="0"/>
              <a:t>). The hope the hype of the academic innovation center. </a:t>
            </a:r>
            <a:r>
              <a:rPr lang="en-US" i="1" dirty="0"/>
              <a:t>Chronicle of Higher Education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Bourke, J., &amp; Dillon, B. (2016). The Six Signature Traits of Inclusive Leadership. Thriving in a Diverse New World. Deloitte University Press, 1-17</a:t>
            </a:r>
            <a:r>
              <a:rPr lang="en-US" dirty="0" smtClean="0"/>
              <a:t>.</a:t>
            </a:r>
            <a:endParaRPr lang="en-US" dirty="0"/>
          </a:p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SCHNEIDER ASSOCIATES &amp; SENTIENT DECISION SCIENCE Most Memorable product launch report. (2017).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r>
              <a:rPr lang="en-US" dirty="0" smtClean="0"/>
              <a:t>Stewart</a:t>
            </a:r>
            <a:r>
              <a:rPr lang="en-US" dirty="0"/>
              <a:t>, C. (2014). Transforming Professional Development to Professional Learning. Journal of Adult Education, 43(1), 28-31.</a:t>
            </a:r>
          </a:p>
          <a:p>
            <a:r>
              <a:rPr lang="en-US" i="1" dirty="0"/>
              <a:t>Hype and technology adoption model</a:t>
            </a:r>
            <a:r>
              <a:rPr lang="en-US" dirty="0"/>
              <a:t>. (1995). </a:t>
            </a:r>
            <a:endParaRPr lang="en-US" dirty="0" smtClean="0"/>
          </a:p>
          <a:p>
            <a:pPr>
              <a:lnSpc>
                <a:spcPts val="2750"/>
              </a:lnSpc>
            </a:pPr>
            <a:r>
              <a:rPr lang="en-US" i="1" dirty="0"/>
              <a:t>Rogers theory of adoption</a:t>
            </a:r>
            <a:r>
              <a:rPr lang="en-US" dirty="0"/>
              <a:t>. (2017). Retrieved from https://www.cblohm.com/wp-content/uploads/2017/11/AdoptionCurve.jpg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6" y="154692"/>
            <a:ext cx="8687356" cy="6703308"/>
          </a:xfrm>
        </p:spPr>
      </p:pic>
      <p:sp>
        <p:nvSpPr>
          <p:cNvPr id="24" name="TextBox 23" descr="Accent piece to title box">
            <a:extLst>
              <a:ext uri="{FF2B5EF4-FFF2-40B4-BE49-F238E27FC236}">
                <a16:creationId xmlns:a16="http://schemas.microsoft.com/office/drawing/2014/main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18" name="Isosceles Triangle 17" descr="Shadow for title box">
            <a:extLst>
              <a:ext uri="{FF2B5EF4-FFF2-40B4-BE49-F238E27FC236}">
                <a16:creationId xmlns:a16="http://schemas.microsoft.com/office/drawing/2014/main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100" y="2720622"/>
            <a:ext cx="4459766" cy="2552648"/>
          </a:xfrm>
        </p:spPr>
        <p:txBody>
          <a:bodyPr/>
          <a:lstStyle/>
          <a:p>
            <a:r>
              <a:rPr lang="en-ZA" dirty="0" smtClean="0"/>
              <a:t>Finding Out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2733" y="3946882"/>
            <a:ext cx="4000500" cy="997905"/>
          </a:xfrm>
        </p:spPr>
        <p:txBody>
          <a:bodyPr/>
          <a:lstStyle/>
          <a:p>
            <a:r>
              <a:rPr lang="en-ZA" dirty="0" smtClean="0"/>
              <a:t>What are the challenges and the needs of your campus community?</a:t>
            </a:r>
            <a:endParaRPr lang="en-ZA" dirty="0"/>
          </a:p>
        </p:txBody>
      </p:sp>
      <p:sp>
        <p:nvSpPr>
          <p:cNvPr id="15" name="Freeform 5" descr="Accent block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892" y="2072178"/>
            <a:ext cx="112176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01" y="364190"/>
            <a:ext cx="7027030" cy="432000"/>
          </a:xfrm>
        </p:spPr>
        <p:txBody>
          <a:bodyPr/>
          <a:lstStyle/>
          <a:p>
            <a:r>
              <a:rPr lang="en-ZA" dirty="0" smtClean="0"/>
              <a:t>What are some ways we can “find out”?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77029" y="826711"/>
            <a:ext cx="5472000" cy="360000"/>
          </a:xfrm>
        </p:spPr>
        <p:txBody>
          <a:bodyPr/>
          <a:lstStyle/>
          <a:p>
            <a:r>
              <a:rPr lang="en-ZA" dirty="0" smtClean="0"/>
              <a:t>Every campus and group of “customers” has a culture…with needs, shortcomings, strengths and passions. Tap into them </a:t>
            </a:r>
            <a:r>
              <a:rPr lang="en-ZA" u="sng" dirty="0" smtClean="0"/>
              <a:t>all</a:t>
            </a:r>
            <a:r>
              <a:rPr lang="en-ZA" dirty="0" smtClean="0"/>
              <a:t> to understand the work to be done!  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7029" y="1840034"/>
            <a:ext cx="5472000" cy="3600000"/>
          </a:xfrm>
        </p:spPr>
        <p:txBody>
          <a:bodyPr/>
          <a:lstStyle/>
          <a:p>
            <a:pPr marL="0" indent="0">
              <a:buNone/>
            </a:pPr>
            <a:r>
              <a:rPr lang="en-ZA" sz="2800" dirty="0" smtClean="0"/>
              <a:t>Market Research…</a:t>
            </a:r>
            <a:endParaRPr lang="en-ZA" sz="2800" dirty="0"/>
          </a:p>
          <a:p>
            <a:r>
              <a:rPr lang="en-ZA" dirty="0" smtClean="0"/>
              <a:t>History</a:t>
            </a:r>
          </a:p>
          <a:p>
            <a:r>
              <a:rPr lang="en-ZA" dirty="0" smtClean="0"/>
              <a:t>Context</a:t>
            </a:r>
          </a:p>
          <a:p>
            <a:r>
              <a:rPr lang="en-ZA" dirty="0"/>
              <a:t>Trends</a:t>
            </a:r>
          </a:p>
          <a:p>
            <a:r>
              <a:rPr lang="en-ZA" dirty="0" smtClean="0"/>
              <a:t>Shared Experience</a:t>
            </a:r>
            <a:endParaRPr lang="en-ZA" dirty="0"/>
          </a:p>
          <a:p>
            <a:r>
              <a:rPr lang="en-ZA" dirty="0" smtClean="0"/>
              <a:t>Interactions/Interviews/ Focus Groups </a:t>
            </a:r>
            <a:endParaRPr lang="en-ZA" dirty="0"/>
          </a:p>
          <a:p>
            <a:pPr lvl="1"/>
            <a:r>
              <a:rPr lang="en-ZA" dirty="0" smtClean="0"/>
              <a:t>Intentional</a:t>
            </a:r>
          </a:p>
          <a:p>
            <a:pPr lvl="1"/>
            <a:r>
              <a:rPr lang="en-ZA" dirty="0" smtClean="0"/>
              <a:t>Unintentional </a:t>
            </a:r>
          </a:p>
          <a:p>
            <a:r>
              <a:rPr lang="en-ZA" dirty="0" smtClean="0"/>
              <a:t>Visits/Observations</a:t>
            </a:r>
          </a:p>
          <a:p>
            <a:r>
              <a:rPr lang="en-ZA" dirty="0" smtClean="0"/>
              <a:t>Questionnaires/ Surveys</a:t>
            </a:r>
            <a:endParaRPr lang="en-ZA" dirty="0"/>
          </a:p>
          <a:p>
            <a:r>
              <a:rPr lang="en-ZA" dirty="0" smtClean="0"/>
              <a:t>Your Gut </a:t>
            </a:r>
          </a:p>
          <a:p>
            <a:pPr marL="0" indent="0">
              <a:buNone/>
            </a:pPr>
            <a:r>
              <a:rPr lang="en-ZA" sz="2000" b="1" dirty="0" smtClean="0">
                <a:solidFill>
                  <a:srgbClr val="0070C0"/>
                </a:solidFill>
              </a:rPr>
              <a:t>Group Ideas….</a:t>
            </a:r>
            <a:endParaRPr lang="en-ZA" sz="2000" b="1" dirty="0">
              <a:solidFill>
                <a:srgbClr val="0070C0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7" y="2550695"/>
            <a:ext cx="4898273" cy="4001359"/>
          </a:xfrm>
        </p:spPr>
      </p:pic>
      <p:sp>
        <p:nvSpPr>
          <p:cNvPr id="15" name="Freeform 5" descr="Hollow image accent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288929" y="42962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5" descr="Solid image accent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575643" y="217103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0070C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EMPATHIZE</a:t>
            </a:r>
            <a:endParaRPr lang="en-ZA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9920896" y="694394"/>
            <a:ext cx="653347" cy="114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5" y="0"/>
            <a:ext cx="10617294" cy="7055797"/>
          </a:xfrm>
        </p:spPr>
      </p:pic>
      <p:sp>
        <p:nvSpPr>
          <p:cNvPr id="15" name="Freeform 5" descr="Hollow accent">
            <a:extLst>
              <a:ext uri="{FF2B5EF4-FFF2-40B4-BE49-F238E27FC236}">
                <a16:creationId xmlns:a16="http://schemas.microsoft.com/office/drawing/2014/main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558875" y="212329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TextBox 30" descr="Flag accent to title">
            <a:extLst>
              <a:ext uri="{FF2B5EF4-FFF2-40B4-BE49-F238E27FC236}">
                <a16:creationId xmlns:a16="http://schemas.microsoft.com/office/drawing/2014/main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2330688" y="2364840"/>
            <a:ext cx="2061483" cy="2544044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21" name="Isosceles Triangle 20" descr="Shadow accent to title">
            <a:extLst>
              <a:ext uri="{FF2B5EF4-FFF2-40B4-BE49-F238E27FC236}">
                <a16:creationId xmlns:a16="http://schemas.microsoft.com/office/drawing/2014/main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915922" y="4296992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117" y="1816509"/>
            <a:ext cx="4459766" cy="2480483"/>
          </a:xfrm>
        </p:spPr>
        <p:txBody>
          <a:bodyPr/>
          <a:lstStyle/>
          <a:p>
            <a:r>
              <a:rPr lang="en-ZA" dirty="0" smtClean="0"/>
              <a:t>Define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6873" y="2930047"/>
            <a:ext cx="4000500" cy="997905"/>
          </a:xfrm>
        </p:spPr>
        <p:txBody>
          <a:bodyPr/>
          <a:lstStyle/>
          <a:p>
            <a:r>
              <a:rPr lang="en-ZA" dirty="0" smtClean="0"/>
              <a:t>Articulate the problems you want to solve, needs you could meet and the opportunities you want to offer.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6" name="Picture 5" descr="Aggravated DocSurg: February 20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58" y="110003"/>
            <a:ext cx="2258213" cy="2316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18" y="881514"/>
            <a:ext cx="1326740" cy="11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01" y="364190"/>
            <a:ext cx="7966158" cy="432000"/>
          </a:xfrm>
        </p:spPr>
        <p:txBody>
          <a:bodyPr/>
          <a:lstStyle/>
          <a:p>
            <a:r>
              <a:rPr lang="en-ZA" dirty="0" smtClean="0"/>
              <a:t>What are some of the problems, needs, opportunities?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77028" y="1056374"/>
            <a:ext cx="7158208" cy="360000"/>
          </a:xfrm>
        </p:spPr>
        <p:txBody>
          <a:bodyPr/>
          <a:lstStyle/>
          <a:p>
            <a:r>
              <a:rPr lang="en-ZA" dirty="0" smtClean="0"/>
              <a:t>Every winning “product” has solved a problem, met a need, or encouraged you to take advantage of an opportunity!  What issue(s) will be your focus?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7028" y="1796030"/>
            <a:ext cx="5472000" cy="3600000"/>
          </a:xfrm>
        </p:spPr>
        <p:txBody>
          <a:bodyPr/>
          <a:lstStyle/>
          <a:p>
            <a:pPr marL="0" indent="0">
              <a:buNone/>
            </a:pPr>
            <a:r>
              <a:rPr lang="en-ZA" sz="2000" dirty="0" smtClean="0"/>
              <a:t>Problems…</a:t>
            </a:r>
            <a:endParaRPr lang="en-ZA" sz="2000" dirty="0"/>
          </a:p>
          <a:p>
            <a:r>
              <a:rPr lang="en-ZA" dirty="0" smtClean="0"/>
              <a:t>Time</a:t>
            </a:r>
            <a:endParaRPr lang="en-ZA" dirty="0"/>
          </a:p>
          <a:p>
            <a:r>
              <a:rPr lang="en-ZA" dirty="0" smtClean="0"/>
              <a:t>Space</a:t>
            </a:r>
          </a:p>
          <a:p>
            <a:r>
              <a:rPr lang="en-ZA" dirty="0" smtClean="0"/>
              <a:t>Silos </a:t>
            </a:r>
            <a:endParaRPr lang="en-ZA" dirty="0"/>
          </a:p>
          <a:p>
            <a:pPr marL="0" lvl="0" indent="0">
              <a:buNone/>
            </a:pPr>
            <a:r>
              <a:rPr lang="en-ZA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Needs…</a:t>
            </a:r>
            <a:endParaRPr lang="en-ZA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n-ZA" dirty="0" smtClean="0"/>
              <a:t>Training</a:t>
            </a:r>
          </a:p>
          <a:p>
            <a:r>
              <a:rPr lang="en-ZA" dirty="0" smtClean="0"/>
              <a:t>Technology</a:t>
            </a:r>
          </a:p>
          <a:p>
            <a:r>
              <a:rPr lang="en-ZA" dirty="0" smtClean="0"/>
              <a:t>Organization</a:t>
            </a:r>
          </a:p>
          <a:p>
            <a:r>
              <a:rPr lang="en-ZA" dirty="0" smtClean="0"/>
              <a:t>Resources</a:t>
            </a:r>
          </a:p>
          <a:p>
            <a:pPr marL="0" lvl="0" indent="0">
              <a:buNone/>
            </a:pPr>
            <a:r>
              <a:rPr lang="en-ZA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Opportunities…</a:t>
            </a:r>
            <a:endParaRPr lang="en-ZA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n-ZA" dirty="0" smtClean="0"/>
              <a:t>Trends</a:t>
            </a:r>
          </a:p>
          <a:p>
            <a:r>
              <a:rPr lang="en-ZA" dirty="0" smtClean="0"/>
              <a:t>Passion</a:t>
            </a:r>
          </a:p>
          <a:p>
            <a:pPr marL="0" indent="0">
              <a:buNone/>
            </a:pPr>
            <a:r>
              <a:rPr lang="en-ZA" sz="2000" b="1" dirty="0" smtClean="0">
                <a:solidFill>
                  <a:srgbClr val="00B050"/>
                </a:solidFill>
              </a:rPr>
              <a:t>Group Ideas….</a:t>
            </a:r>
            <a:endParaRPr lang="en-ZA" sz="2000" b="1" dirty="0">
              <a:solidFill>
                <a:srgbClr val="00B050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7" y="2550695"/>
            <a:ext cx="4898273" cy="4001359"/>
          </a:xfrm>
        </p:spPr>
      </p:pic>
      <p:sp>
        <p:nvSpPr>
          <p:cNvPr id="15" name="Freeform 5" descr="Hollow image accent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288929" y="42962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6" name="Freeform 5" descr="Solid image accent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575643" y="217103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00B05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DEFINE </a:t>
            </a:r>
            <a:endParaRPr lang="en-ZA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9920896" y="694394"/>
            <a:ext cx="653347" cy="114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Take a Number!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dirty="0" smtClean="0"/>
              <a:t>Organize your ideas into a chart or charts creating a structure to prioritize from.</a:t>
            </a:r>
          </a:p>
          <a:p>
            <a:r>
              <a:rPr lang="en-ZA" dirty="0" smtClean="0"/>
              <a:t>Bring chaos to conception.</a:t>
            </a:r>
            <a:endParaRPr lang="en-Z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97960"/>
              </p:ext>
            </p:extLst>
          </p:nvPr>
        </p:nvGraphicFramePr>
        <p:xfrm>
          <a:off x="124358" y="1743135"/>
          <a:ext cx="11435182" cy="380161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389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920762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271289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043638">
                  <a:extLst>
                    <a:ext uri="{9D8B030D-6E8A-4147-A177-3AD203B41FA5}">
                      <a16:colId xmlns:a16="http://schemas.microsoft.com/office/drawing/2014/main" val="3283429618"/>
                    </a:ext>
                  </a:extLst>
                </a:gridCol>
                <a:gridCol w="1043638">
                  <a:extLst>
                    <a:ext uri="{9D8B030D-6E8A-4147-A177-3AD203B41FA5}">
                      <a16:colId xmlns:a16="http://schemas.microsoft.com/office/drawing/2014/main" val="642758181"/>
                    </a:ext>
                  </a:extLst>
                </a:gridCol>
                <a:gridCol w="1072929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741297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2090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951617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  <a:gridCol w="1208764">
                  <a:extLst>
                    <a:ext uri="{9D8B030D-6E8A-4147-A177-3AD203B41FA5}">
                      <a16:colId xmlns:a16="http://schemas.microsoft.com/office/drawing/2014/main" val="960415505"/>
                    </a:ext>
                  </a:extLst>
                </a:gridCol>
                <a:gridCol w="1221356">
                  <a:extLst>
                    <a:ext uri="{9D8B030D-6E8A-4147-A177-3AD203B41FA5}">
                      <a16:colId xmlns:a16="http://schemas.microsoft.com/office/drawing/2014/main" val="3113100034"/>
                    </a:ext>
                  </a:extLst>
                </a:gridCol>
              </a:tblGrid>
              <a:tr h="573922"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bg1"/>
                          </a:solidFill>
                        </a:rPr>
                        <a:t>P/N/O</a:t>
                      </a:r>
                      <a:endParaRPr lang="en-Z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Audience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Ideas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Roadblocks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Resources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Framework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Time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Promotion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Benefit</a:t>
                      </a:r>
                    </a:p>
                    <a:p>
                      <a:pPr algn="ctr"/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Assessment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Now What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45538"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45538"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45538"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645538"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645538"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716" y="163326"/>
            <a:ext cx="1127858" cy="96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199" y="703326"/>
            <a:ext cx="1127858" cy="96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682" y="261626"/>
            <a:ext cx="11278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essência criativa que nos move... Mas como ser criativo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6" b="31673"/>
          <a:stretch/>
        </p:blipFill>
        <p:spPr>
          <a:xfrm>
            <a:off x="5674568" y="1417320"/>
            <a:ext cx="1988298" cy="28223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4" y="103128"/>
            <a:ext cx="7961468" cy="6317950"/>
          </a:xfrm>
        </p:spPr>
      </p:pic>
      <p:sp>
        <p:nvSpPr>
          <p:cNvPr id="24" name="TextBox 23" descr="Accent piece to title box">
            <a:extLst>
              <a:ext uri="{FF2B5EF4-FFF2-40B4-BE49-F238E27FC236}">
                <a16:creationId xmlns:a16="http://schemas.microsoft.com/office/drawing/2014/main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18" name="Isosceles Triangle 17" descr="Shadow for title box">
            <a:extLst>
              <a:ext uri="{FF2B5EF4-FFF2-40B4-BE49-F238E27FC236}">
                <a16:creationId xmlns:a16="http://schemas.microsoft.com/office/drawing/2014/main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87341" y="5269019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100" y="2720622"/>
            <a:ext cx="4459766" cy="2552648"/>
          </a:xfrm>
        </p:spPr>
        <p:txBody>
          <a:bodyPr/>
          <a:lstStyle/>
          <a:p>
            <a:r>
              <a:rPr lang="en-ZA" dirty="0" smtClean="0"/>
              <a:t>Now what?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2733" y="3946882"/>
            <a:ext cx="4000500" cy="997905"/>
          </a:xfrm>
        </p:spPr>
        <p:txBody>
          <a:bodyPr/>
          <a:lstStyle/>
          <a:p>
            <a:r>
              <a:rPr lang="en-ZA" dirty="0" smtClean="0"/>
              <a:t>Brainstorm potential solutions, select and develop opportunities.</a:t>
            </a:r>
            <a:endParaRPr lang="en-ZA" dirty="0"/>
          </a:p>
        </p:txBody>
      </p:sp>
      <p:sp>
        <p:nvSpPr>
          <p:cNvPr id="15" name="Freeform 5" descr="Accent block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737" y="1959509"/>
            <a:ext cx="111566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can we do…possibilities…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6223381" cy="360000"/>
          </a:xfrm>
        </p:spPr>
        <p:txBody>
          <a:bodyPr/>
          <a:lstStyle/>
          <a:p>
            <a:r>
              <a:rPr lang="en-ZA" dirty="0" smtClean="0"/>
              <a:t>Once you have a handle on the problems, needs and opportunities you are ready to start brainstorming products to meet market needs!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580" y="1816860"/>
            <a:ext cx="5472000" cy="3600000"/>
          </a:xfrm>
        </p:spPr>
        <p:txBody>
          <a:bodyPr/>
          <a:lstStyle/>
          <a:p>
            <a:pPr marL="0" indent="0">
              <a:buNone/>
            </a:pPr>
            <a:r>
              <a:rPr lang="en-ZA" sz="2800" dirty="0" smtClean="0"/>
              <a:t>Potential ideas…</a:t>
            </a:r>
            <a:endParaRPr lang="en-ZA" sz="2800" dirty="0"/>
          </a:p>
          <a:p>
            <a:r>
              <a:rPr lang="en-ZA" dirty="0" smtClean="0"/>
              <a:t>Programs</a:t>
            </a:r>
          </a:p>
          <a:p>
            <a:r>
              <a:rPr lang="en-ZA" dirty="0" smtClean="0"/>
              <a:t>Working Sessions</a:t>
            </a:r>
            <a:endParaRPr lang="en-ZA" dirty="0" smtClean="0"/>
          </a:p>
          <a:p>
            <a:r>
              <a:rPr lang="en-ZA" dirty="0" smtClean="0"/>
              <a:t>Better Communication Tools</a:t>
            </a:r>
          </a:p>
          <a:p>
            <a:r>
              <a:rPr lang="en-ZA" dirty="0" smtClean="0"/>
              <a:t>Partners</a:t>
            </a:r>
          </a:p>
          <a:p>
            <a:r>
              <a:rPr lang="en-ZA" dirty="0" smtClean="0"/>
              <a:t>Participate in Department Projects / Committees</a:t>
            </a:r>
          </a:p>
          <a:p>
            <a:r>
              <a:rPr lang="en-ZA" dirty="0"/>
              <a:t>Turn </a:t>
            </a:r>
            <a:r>
              <a:rPr lang="en-ZA" dirty="0" smtClean="0"/>
              <a:t>Roadblocks </a:t>
            </a:r>
            <a:r>
              <a:rPr lang="en-ZA" dirty="0"/>
              <a:t>into </a:t>
            </a:r>
            <a:r>
              <a:rPr lang="en-ZA" dirty="0" smtClean="0"/>
              <a:t>Hurdles</a:t>
            </a:r>
          </a:p>
          <a:p>
            <a:r>
              <a:rPr lang="en-ZA" dirty="0" smtClean="0"/>
              <a:t>Offer Incentives</a:t>
            </a:r>
          </a:p>
          <a:p>
            <a:r>
              <a:rPr lang="en-ZA" dirty="0" smtClean="0"/>
              <a:t>Create Pathways</a:t>
            </a:r>
            <a:endParaRPr lang="en-ZA" dirty="0"/>
          </a:p>
          <a:p>
            <a:pPr marL="266700" lvl="1" indent="0">
              <a:buNone/>
            </a:pPr>
            <a:endParaRPr lang="en-ZA" dirty="0" smtClean="0"/>
          </a:p>
          <a:p>
            <a:pPr marL="266700" lvl="1" indent="0">
              <a:buNone/>
            </a:pPr>
            <a:endParaRPr lang="en-ZA" b="1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90" y="2143738"/>
            <a:ext cx="2405261" cy="201684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10" name="Freeform 5" descr="Solid image accent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625579" y="72558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FFC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IDEATE </a:t>
            </a:r>
            <a:endParaRPr lang="en-ZA" sz="2000" dirty="0"/>
          </a:p>
        </p:txBody>
      </p:sp>
      <p:sp>
        <p:nvSpPr>
          <p:cNvPr id="11" name="Freeform 5" descr="Hollow image accent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86929" y="124484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8417553" y="1492351"/>
            <a:ext cx="5774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6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8114" y="4305421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2000" dirty="0" smtClean="0">
                <a:solidFill>
                  <a:schemeClr val="bg2">
                    <a:lumMod val="25000"/>
                  </a:schemeClr>
                </a:solidFill>
              </a:rPr>
              <a:t>Brainstorming &amp; Teamwork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chemeClr val="bg2">
                    <a:lumMod val="25000"/>
                  </a:schemeClr>
                </a:solidFill>
              </a:rPr>
              <a:t>Safe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chemeClr val="bg2">
                    <a:lumMod val="25000"/>
                  </a:schemeClr>
                </a:solidFill>
              </a:rPr>
              <a:t>Mutual Respect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chemeClr val="bg2">
                    <a:lumMod val="25000"/>
                  </a:schemeClr>
                </a:solidFill>
              </a:rPr>
              <a:t>Assigned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chemeClr val="bg2">
                    <a:lumMod val="25000"/>
                  </a:schemeClr>
                </a:solidFill>
              </a:rPr>
              <a:t>Deliverables</a:t>
            </a:r>
            <a:endParaRPr lang="en-Z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580" y="5388794"/>
            <a:ext cx="193072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ZA" sz="2400" b="1" dirty="0">
                <a:solidFill>
                  <a:srgbClr val="FFC000"/>
                </a:solidFill>
              </a:rPr>
              <a:t>Group Ideas….</a:t>
            </a:r>
          </a:p>
        </p:txBody>
      </p:sp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ometric Presentation Layout_SB - v5.potx" id="{D23EA009-1275-445B-9B7F-C601617D2B1D}" vid="{30A9F54A-813B-40F2-AB5B-755CECE9C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presentation</Template>
  <TotalTime>0</TotalTime>
  <Words>695</Words>
  <Application>Microsoft Office PowerPoint</Application>
  <PresentationFormat>Widescreen</PresentationFormat>
  <Paragraphs>227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Berlin Sans FB</vt:lpstr>
      <vt:lpstr>Calibri</vt:lpstr>
      <vt:lpstr>Calibri Light</vt:lpstr>
      <vt:lpstr>Corbel</vt:lpstr>
      <vt:lpstr>Times New Roman</vt:lpstr>
      <vt:lpstr>Office Theme</vt:lpstr>
      <vt:lpstr>The Business of  Starting a Teaching &amp; Learning Center</vt:lpstr>
      <vt:lpstr>Design Thinking Approach</vt:lpstr>
      <vt:lpstr>Finding Out</vt:lpstr>
      <vt:lpstr>What are some ways we can “find out”?</vt:lpstr>
      <vt:lpstr>Define</vt:lpstr>
      <vt:lpstr>What are some of the problems, needs, opportunities?</vt:lpstr>
      <vt:lpstr>Take a Number!</vt:lpstr>
      <vt:lpstr>Now what?</vt:lpstr>
      <vt:lpstr>What can we do…possibilities…</vt:lpstr>
      <vt:lpstr>30 Circles</vt:lpstr>
      <vt:lpstr>Design </vt:lpstr>
      <vt:lpstr>What are some “products” we could roll out?</vt:lpstr>
      <vt:lpstr>Put it out there…</vt:lpstr>
      <vt:lpstr>Experiment with programming…</vt:lpstr>
      <vt:lpstr>Products that Tanked &amp; Stanked!</vt:lpstr>
      <vt:lpstr>Make Improvements</vt:lpstr>
      <vt:lpstr>Reflection</vt:lpstr>
      <vt:lpstr>Business Minded Considerations </vt:lpstr>
      <vt:lpstr>Take it from big and small business…</vt:lpstr>
      <vt:lpstr>Business Models to Utilize</vt:lpstr>
      <vt:lpstr>Thank You</vt:lpstr>
      <vt:lpstr>Resources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2019-04-01T16:12:56Z</dcterms:created>
  <dcterms:modified xsi:type="dcterms:W3CDTF">2019-04-24T00:10:47Z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2018-08-01T18:28:11.6786671Z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