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425E-C631-604C-AEAC-C7697A221083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40EE70D-01F4-E840-8F2A-C20789E0F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06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425E-C631-604C-AEAC-C7697A221083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0EE70D-01F4-E840-8F2A-C20789E0F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89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425E-C631-604C-AEAC-C7697A221083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0EE70D-01F4-E840-8F2A-C20789E0F48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3788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425E-C631-604C-AEAC-C7697A221083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0EE70D-01F4-E840-8F2A-C20789E0F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117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425E-C631-604C-AEAC-C7697A221083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0EE70D-01F4-E840-8F2A-C20789E0F48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434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425E-C631-604C-AEAC-C7697A221083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0EE70D-01F4-E840-8F2A-C20789E0F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8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425E-C631-604C-AEAC-C7697A221083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EE70D-01F4-E840-8F2A-C20789E0F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280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425E-C631-604C-AEAC-C7697A221083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EE70D-01F4-E840-8F2A-C20789E0F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144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425E-C631-604C-AEAC-C7697A221083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EE70D-01F4-E840-8F2A-C20789E0F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1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425E-C631-604C-AEAC-C7697A221083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0EE70D-01F4-E840-8F2A-C20789E0F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398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425E-C631-604C-AEAC-C7697A221083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40EE70D-01F4-E840-8F2A-C20789E0F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314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425E-C631-604C-AEAC-C7697A221083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40EE70D-01F4-E840-8F2A-C20789E0F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540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425E-C631-604C-AEAC-C7697A221083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EE70D-01F4-E840-8F2A-C20789E0F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63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425E-C631-604C-AEAC-C7697A221083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EE70D-01F4-E840-8F2A-C20789E0F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06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425E-C631-604C-AEAC-C7697A221083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EE70D-01F4-E840-8F2A-C20789E0F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78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5425E-C631-604C-AEAC-C7697A221083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0EE70D-01F4-E840-8F2A-C20789E0F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645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5425E-C631-604C-AEAC-C7697A221083}" type="datetimeFigureOut">
              <a:rPr lang="en-US" smtClean="0"/>
              <a:t>10/22/19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40EE70D-01F4-E840-8F2A-C20789E0F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99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www.potsdam.edu/academics/appliedlearning/law-enforcement-training-institute/wall-fame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A6862-2929-A349-858C-5EF3E3D14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2524991"/>
            <a:ext cx="8915399" cy="2252390"/>
          </a:xfrm>
        </p:spPr>
        <p:txBody>
          <a:bodyPr>
            <a:normAutofit fontScale="90000"/>
          </a:bodyPr>
          <a:lstStyle/>
          <a:p>
            <a:r>
              <a:rPr lang="en-US" dirty="0"/>
              <a:t>Using a SUNY PIF Grant to establish an Applied Learning Program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D26864-8A2E-FF45-9CC4-EE3844D74D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Toby J. White</a:t>
            </a:r>
          </a:p>
          <a:p>
            <a:r>
              <a:rPr lang="en-US" dirty="0"/>
              <a:t>Director, Experiential Education </a:t>
            </a:r>
          </a:p>
          <a:p>
            <a:r>
              <a:rPr lang="en-US" dirty="0"/>
              <a:t>Lougheed Center for Applied Learning </a:t>
            </a:r>
          </a:p>
          <a:p>
            <a:r>
              <a:rPr lang="en-US" dirty="0"/>
              <a:t>SUNY Potsdam </a:t>
            </a:r>
          </a:p>
        </p:txBody>
      </p:sp>
    </p:spTree>
    <p:extLst>
      <p:ext uri="{BB962C8B-B14F-4D97-AF65-F5344CB8AC3E}">
        <p14:creationId xmlns:p14="http://schemas.microsoft.com/office/powerpoint/2010/main" val="1684450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7398C59F-5A18-487B-91D6-B955AACF2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0557FAFE-C7C3-47EC-A4F5-9B21663192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5BC28FB-3882-4674-9D79-EA58BEB7C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C6EC892-83F9-402F-8552-0AD7C0556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8387766-037C-4EF0-8471-D19CBF2A4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E364F38-6F3A-476A-93E6-962EA817C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5C335A4-1E67-4293-8BE2-DFB085D4F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9A8A0F10-2C98-4297-9F92-5D95533927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C3B112A3-006E-4008-A778-DB5F6A09D5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E5E62767-5C25-4C49-9568-432433A3C5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98EC006-77B1-42BA-B815-66CCB9B17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A144ED09-DA06-491D-95A8-AB3DED432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CB00BD2-11CD-4A38-8F38-02B0D1105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20234FB-542E-4550-9C2F-1B56FD41A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41FCE1F3-DEB3-47CD-90FF-7DABB4AF4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5708E488-C19B-452C-B197-6F1C34F6E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89D3FD25-890E-4981-A71D-EE796873D7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51B5414C-556A-47CB-8EE2-974A85A7A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1C02B20C-2B27-4B75-8AEE-A5D2E2674B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54427714-F9AA-4F93-BD1D-400F1EA93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28A77D6A-9E81-497F-ABCC-2695BB5ADD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2A1533BA-1478-4F7C-8E24-3F3E905050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39686201-E633-40FD-A80A-1E28AD52E3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76A215C2-F590-4938-810B-F8A79366C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85F418E7-330D-4002-8EC8-33C1A897F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8FFE669A-54C9-4436-9566-C5A90F16D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DE91395A-2D18-4AF6-A0AC-AAA7189FE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 11">
            <a:extLst>
              <a:ext uri="{FF2B5EF4-FFF2-40B4-BE49-F238E27FC236}">
                <a16:creationId xmlns:a16="http://schemas.microsoft.com/office/drawing/2014/main" id="{A57352BE-A213-4040-BE8E-D4A925AD9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B2EC7880-C5D9-40A8-A6B0-3198AD07A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E18F0F-FFAB-3C48-8C4C-BE40A5357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/>
              <a:t>IDEAS! 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4543A62-A2AB-454A-878E-D3D9190D5F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EE5463-DE59-754E-82F0-15D2E77F55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9225" y="2133600"/>
            <a:ext cx="3650278" cy="3759253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buFont typeface="Wingdings 3" charset="2"/>
              <a:buChar char=""/>
            </a:pPr>
            <a:r>
              <a:rPr lang="en-US" sz="2000" dirty="0"/>
              <a:t>H&amp;R Block </a:t>
            </a:r>
          </a:p>
          <a:p>
            <a:pPr>
              <a:buFont typeface="Wingdings 3" charset="2"/>
              <a:buChar char=""/>
            </a:pPr>
            <a:r>
              <a:rPr lang="en-US" sz="2000" dirty="0"/>
              <a:t>Campus Bank </a:t>
            </a:r>
          </a:p>
          <a:p>
            <a:pPr>
              <a:buFont typeface="Wingdings 3" charset="2"/>
              <a:buChar char=""/>
            </a:pPr>
            <a:r>
              <a:rPr lang="en-US" sz="2000" dirty="0"/>
              <a:t>Laboratory training facility with a local hospital </a:t>
            </a:r>
          </a:p>
          <a:p>
            <a:pPr>
              <a:buFont typeface="Wingdings 3" charset="2"/>
              <a:buChar char=""/>
            </a:pPr>
            <a:r>
              <a:rPr lang="en-US" sz="2000" dirty="0"/>
              <a:t>AP creation center</a:t>
            </a:r>
          </a:p>
          <a:p>
            <a:pPr>
              <a:buFont typeface="Wingdings 3" charset="2"/>
              <a:buChar char=""/>
            </a:pPr>
            <a:r>
              <a:rPr lang="en-US" sz="2000" dirty="0"/>
              <a:t>At Risk Youth Center on Campus </a:t>
            </a:r>
          </a:p>
          <a:p>
            <a:pPr>
              <a:buFont typeface="Wingdings 3" charset="2"/>
              <a:buChar char=""/>
            </a:pPr>
            <a:endParaRPr lang="en-US" dirty="0"/>
          </a:p>
          <a:p>
            <a:r>
              <a:rPr lang="en-US" sz="2400" dirty="0"/>
              <a:t>Audience participation!!!! </a:t>
            </a:r>
          </a:p>
          <a:p>
            <a:endParaRPr lang="en-US" dirty="0"/>
          </a:p>
          <a:p>
            <a:pPr>
              <a:buFont typeface="Wingdings 3" charset="2"/>
              <a:buChar char=""/>
            </a:pPr>
            <a:endParaRPr lang="en-US" dirty="0"/>
          </a:p>
          <a:p>
            <a:pPr>
              <a:buFont typeface="Wingdings 3" charset="2"/>
              <a:buChar char=""/>
            </a:pPr>
            <a:endParaRPr lang="en-US" dirty="0"/>
          </a:p>
          <a:p>
            <a:pPr>
              <a:buFont typeface="Wingdings 3" charset="2"/>
              <a:buChar char=""/>
            </a:pP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F11EAFE-5244-584C-8E8C-8825598C62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716" r="-1" b="-1"/>
          <a:stretch/>
        </p:blipFill>
        <p:spPr>
          <a:xfrm>
            <a:off x="4619543" y="640080"/>
            <a:ext cx="6953577" cy="5252773"/>
          </a:xfrm>
          <a:prstGeom prst="rect">
            <a:avLst/>
          </a:prstGeom>
        </p:spPr>
      </p:pic>
      <p:sp>
        <p:nvSpPr>
          <p:cNvPr id="47" name="Freeform 11">
            <a:extLst>
              <a:ext uri="{FF2B5EF4-FFF2-40B4-BE49-F238E27FC236}">
                <a16:creationId xmlns:a16="http://schemas.microsoft.com/office/drawing/2014/main" id="{50553464-41F1-4160-9D02-7C5EC7013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15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3257D-E6E1-3246-935C-F82CFEA05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ANY QUESTIONS?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7EE8027-BF70-6340-8493-311929EFC4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9974" y="1905000"/>
            <a:ext cx="8376626" cy="4506190"/>
          </a:xfrm>
        </p:spPr>
      </p:pic>
    </p:spTree>
    <p:extLst>
      <p:ext uri="{BB962C8B-B14F-4D97-AF65-F5344CB8AC3E}">
        <p14:creationId xmlns:p14="http://schemas.microsoft.com/office/powerpoint/2010/main" val="407947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44471-0A18-5C4D-A256-FDB191E41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the program idea!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49D118F-CA12-904A-B21C-AB87E07E1C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23013" y="1210469"/>
            <a:ext cx="5181600" cy="388620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9E7045-7CFF-034C-915A-1975B29CD13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000" dirty="0"/>
              <a:t>Student internship at SUNY Canton (2)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dirty="0"/>
              <a:t>Director, Albert “Sonny” Duquette left his position as the Director of their Police Academy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dirty="0"/>
              <a:t>Approached me with new idea! (Out of the box thinking)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dirty="0"/>
              <a:t>Right time and right place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903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7398C59F-5A18-487B-91D6-B955AACF2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0557FAFE-C7C3-47EC-A4F5-9B21663192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5BC28FB-3882-4674-9D79-EA58BEB7C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C6EC892-83F9-402F-8552-0AD7C0556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8387766-037C-4EF0-8471-D19CBF2A4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E364F38-6F3A-476A-93E6-962EA817C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5C335A4-1E67-4293-8BE2-DFB085D4F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9A8A0F10-2C98-4297-9F92-5D95533927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C3B112A3-006E-4008-A778-DB5F6A09D5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E5E62767-5C25-4C49-9568-432433A3C5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98EC006-77B1-42BA-B815-66CCB9B17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A144ED09-DA06-491D-95A8-AB3DED432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CB00BD2-11CD-4A38-8F38-02B0D1105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20234FB-542E-4550-9C2F-1B56FD41A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41FCE1F3-DEB3-47CD-90FF-7DABB4AF4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5708E488-C19B-452C-B197-6F1C34F6E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89D3FD25-890E-4981-A71D-EE796873D7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51B5414C-556A-47CB-8EE2-974A85A7A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1C02B20C-2B27-4B75-8AEE-A5D2E2674B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54427714-F9AA-4F93-BD1D-400F1EA93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28A77D6A-9E81-497F-ABCC-2695BB5ADD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2A1533BA-1478-4F7C-8E24-3F3E905050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39686201-E633-40FD-A80A-1E28AD52E3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76A215C2-F590-4938-810B-F8A79366C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85F418E7-330D-4002-8EC8-33C1A897F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8FFE669A-54C9-4436-9566-C5A90F16D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DE91395A-2D18-4AF6-A0AC-AAA7189FE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 11">
            <a:extLst>
              <a:ext uri="{FF2B5EF4-FFF2-40B4-BE49-F238E27FC236}">
                <a16:creationId xmlns:a16="http://schemas.microsoft.com/office/drawing/2014/main" id="{A57352BE-A213-4040-BE8E-D4A925AD9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B2EC7880-C5D9-40A8-A6B0-3198AD07A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A914A1-AD17-244A-9238-9F5743229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/>
              <a:t>Administration Buy-In!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4543A62-A2AB-454A-878E-D3D9190D5F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D0B34D-5AC6-FB45-90CB-65C3BCB31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9225" y="2133600"/>
            <a:ext cx="3650278" cy="3759253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000" dirty="0"/>
              <a:t>From the start, we had our Senior Administration on board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dirty="0"/>
              <a:t>Needed FT line to start the program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dirty="0"/>
              <a:t>Sponsor agency (SUNY Potsdam UP)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dirty="0"/>
              <a:t>Find your space on campus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dirty="0"/>
              <a:t>NYS DCJS was on board with our new idea </a:t>
            </a:r>
          </a:p>
          <a:p>
            <a:pPr>
              <a:buFont typeface="Wingdings 3" charset="2"/>
              <a:buChar char=""/>
            </a:pPr>
            <a:endParaRPr lang="en-US" dirty="0"/>
          </a:p>
          <a:p>
            <a:endParaRPr lang="en-US" dirty="0"/>
          </a:p>
          <a:p>
            <a:pPr>
              <a:buFont typeface="Wingdings 3" charset="2"/>
              <a:buChar char=""/>
            </a:pP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204B0B1-F58D-484C-A060-0F813D1C3F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25538" b="1"/>
          <a:stretch/>
        </p:blipFill>
        <p:spPr>
          <a:xfrm>
            <a:off x="4619543" y="640080"/>
            <a:ext cx="6953577" cy="5252773"/>
          </a:xfrm>
          <a:prstGeom prst="rect">
            <a:avLst/>
          </a:prstGeom>
        </p:spPr>
      </p:pic>
      <p:sp>
        <p:nvSpPr>
          <p:cNvPr id="47" name="Freeform 11">
            <a:extLst>
              <a:ext uri="{FF2B5EF4-FFF2-40B4-BE49-F238E27FC236}">
                <a16:creationId xmlns:a16="http://schemas.microsoft.com/office/drawing/2014/main" id="{50553464-41F1-4160-9D02-7C5EC7013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778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166BF9EE-F7AC-4FA5-AC7E-001B3A642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3B48D182-44E3-4D8B-ACEF-F1A900BE4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355A535A-A489-477F-A314-593AA8CAF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954C2D4C-FD83-4EF4-9312-04442ABD6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C20701C2-CD9A-4698-BC97-E1085820C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62575C35-466F-42AE-87A1-D691849AB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58236F37-6119-45AC-80A0-CD2C311B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F3FDD799-39FE-4D6F-9A64-2F472B215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9820D241-1D49-442C-A95A-00BC1BF9E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EBC2197C-B383-4866-8ABD-74222400B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id="{404B06AA-FC93-4471-9DE4-56A401E70A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E580600C-013F-4FAF-8FB7-4CC0FA80A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9BFCF199-64B2-4AEE-88C4-E954ABF362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312DBA5-56D8-42B2-BA94-28168C2A6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7AD46C74-3117-46B0-B267-0F61B57CA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8C13B810-9664-45D8-8510-D6ED0ADD7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10306E52-A922-4458-BCCE-C3C840CC7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CB578819-B7E7-4250-932F-52AE2A2A9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454B9C91-B623-424A-B16E-F764F189D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EFD03C4A-8484-41E6-B458-032F1DCA7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DDC2F3C3-1D4E-4913-9C5C-F9A65B47E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1E15BCA2-2420-4C53-ADE9-40FBAC238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73D5FBF4-7129-4C51-B603-E3BC334195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0165B164-CE2A-494C-88FC-507232B37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87F127E5-B10B-4D18-BCF0-E7C3C7F40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FC692D59-F28D-4E42-B435-225F2C6CF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1996130F-9AB5-4DE9-8574-3AF891C5C1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Freeform 11">
            <a:extLst>
              <a:ext uri="{FF2B5EF4-FFF2-40B4-BE49-F238E27FC236}">
                <a16:creationId xmlns:a16="http://schemas.microsoft.com/office/drawing/2014/main" id="{7326F4E6-9131-42DA-97B2-0BA8D1E25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9CEAD0-7FF1-D244-92D0-F23CE8D23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/>
              <a:t>”SHOW ME THE MONEY”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EDBB90-5B8B-CA47-8807-7B818D3DDA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9225" y="2133600"/>
            <a:ext cx="3650278" cy="3759253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dirty="0"/>
              <a:t>SUNY PIF Grant: $750,000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/>
              <a:t>Alumni Funding: </a:t>
            </a:r>
          </a:p>
          <a:p>
            <a:r>
              <a:rPr lang="en-US" sz="2400" dirty="0"/>
              <a:t>$5.25 Million Lougheed</a:t>
            </a:r>
          </a:p>
          <a:p>
            <a:r>
              <a:rPr lang="en-US" sz="2400" dirty="0"/>
              <a:t>$2.0 Million Dorf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/>
              <a:t>Employer Funding?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dirty="0"/>
              <a:t>College funding? </a:t>
            </a:r>
          </a:p>
          <a:p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D725683-6128-7540-ADC2-5EFBC1E6E3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19543" y="658875"/>
            <a:ext cx="6953577" cy="5215182"/>
          </a:xfrm>
          <a:prstGeom prst="rect">
            <a:avLst/>
          </a:prstGeom>
        </p:spPr>
      </p:pic>
      <p:sp>
        <p:nvSpPr>
          <p:cNvPr id="51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20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66BF9EE-F7AC-4FA5-AC7E-001B3A642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3B48D182-44E3-4D8B-ACEF-F1A900BE4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355A535A-A489-477F-A314-593AA8CAF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54C2D4C-FD83-4EF4-9312-04442ABD6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C20701C2-CD9A-4698-BC97-E1085820C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62575C35-466F-42AE-87A1-D691849AB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58236F37-6119-45AC-80A0-CD2C311B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F3FDD799-39FE-4D6F-9A64-2F472B215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9820D241-1D49-442C-A95A-00BC1BF9E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EBC2197C-B383-4866-8ABD-74222400B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404B06AA-FC93-4471-9DE4-56A401E70A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E580600C-013F-4FAF-8FB7-4CC0FA80A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9BFCF199-64B2-4AEE-88C4-E954ABF362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312DBA5-56D8-42B2-BA94-28168C2A6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7AD46C74-3117-46B0-B267-0F61B57CA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8C13B810-9664-45D8-8510-D6ED0ADD7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10306E52-A922-4458-BCCE-C3C840CC7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CB578819-B7E7-4250-932F-52AE2A2A9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454B9C91-B623-424A-B16E-F764F189D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EFD03C4A-8484-41E6-B458-032F1DCA7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DDC2F3C3-1D4E-4913-9C5C-F9A65B47E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1E15BCA2-2420-4C53-ADE9-40FBAC238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73D5FBF4-7129-4C51-B603-E3BC334195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0165B164-CE2A-494C-88FC-507232B37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87F127E5-B10B-4D18-BCF0-E7C3C7F40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FC692D59-F28D-4E42-B435-225F2C6CF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1996130F-9AB5-4DE9-8574-3AF891C5C1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 11">
            <a:extLst>
              <a:ext uri="{FF2B5EF4-FFF2-40B4-BE49-F238E27FC236}">
                <a16:creationId xmlns:a16="http://schemas.microsoft.com/office/drawing/2014/main" id="{7326F4E6-9131-42DA-97B2-0BA8D1E25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6E4DE4-79B9-9445-9097-60FE0BE21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/>
              <a:t>Start Up Funding! 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15F0D2-2B20-9446-92B9-C9FAF17B8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9225" y="2133600"/>
            <a:ext cx="3650278" cy="3759253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000" dirty="0"/>
              <a:t>$50,000 Start up supplies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dirty="0"/>
              <a:t>$40,000 Shoot-Don’t Shoot Simulator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dirty="0"/>
              <a:t>$38,000 Stress Vests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dirty="0"/>
              <a:t>$2,000 CJ Transfer Visit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dirty="0"/>
              <a:t>$16,000 LETI Summer Seminar </a:t>
            </a:r>
          </a:p>
          <a:p>
            <a:r>
              <a:rPr lang="en-US" sz="2000" dirty="0"/>
              <a:t>2-credits (BOCES Juniors) </a:t>
            </a:r>
          </a:p>
          <a:p>
            <a:r>
              <a:rPr lang="en-US" sz="2000" b="1" dirty="0"/>
              <a:t>Total: $146,000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8D37B75-8BAD-3344-B307-22CC989EFD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19543" y="850098"/>
            <a:ext cx="6953577" cy="4832736"/>
          </a:xfrm>
          <a:prstGeom prst="rect">
            <a:avLst/>
          </a:prstGeom>
        </p:spPr>
      </p:pic>
      <p:sp>
        <p:nvSpPr>
          <p:cNvPr id="47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066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66BF9EE-F7AC-4FA5-AC7E-001B3A642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3B48D182-44E3-4D8B-ACEF-F1A900BE4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355A535A-A489-477F-A314-593AA8CAF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54C2D4C-FD83-4EF4-9312-04442ABD6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C20701C2-CD9A-4698-BC97-E1085820C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62575C35-466F-42AE-87A1-D691849AB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58236F37-6119-45AC-80A0-CD2C311B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F3FDD799-39FE-4D6F-9A64-2F472B215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9820D241-1D49-442C-A95A-00BC1BF9E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EBC2197C-B383-4866-8ABD-74222400B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404B06AA-FC93-4471-9DE4-56A401E70A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E580600C-013F-4FAF-8FB7-4CC0FA80A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9BFCF199-64B2-4AEE-88C4-E954ABF362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312DBA5-56D8-42B2-BA94-28168C2A6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7AD46C74-3117-46B0-B267-0F61B57CA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8C13B810-9664-45D8-8510-D6ED0ADD7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10306E52-A922-4458-BCCE-C3C840CC7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CB578819-B7E7-4250-932F-52AE2A2A9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454B9C91-B623-424A-B16E-F764F189D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EFD03C4A-8484-41E6-B458-032F1DCA7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DDC2F3C3-1D4E-4913-9C5C-F9A65B47E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1E15BCA2-2420-4C53-ADE9-40FBAC238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73D5FBF4-7129-4C51-B603-E3BC334195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0165B164-CE2A-494C-88FC-507232B37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87F127E5-B10B-4D18-BCF0-E7C3C7F40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FC692D59-F28D-4E42-B435-225F2C6CF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1996130F-9AB5-4DE9-8574-3AF891C5C1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 11">
            <a:extLst>
              <a:ext uri="{FF2B5EF4-FFF2-40B4-BE49-F238E27FC236}">
                <a16:creationId xmlns:a16="http://schemas.microsoft.com/office/drawing/2014/main" id="{7326F4E6-9131-42DA-97B2-0BA8D1E25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3183DD-A1F8-4048-A12F-F8D874626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/>
              <a:t>Budget/</a:t>
            </a:r>
            <a:br>
              <a:rPr lang="en-US" sz="3600" dirty="0"/>
            </a:br>
            <a:r>
              <a:rPr lang="en-US" sz="3600" dirty="0"/>
              <a:t>Sustainability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C2DB67-71E2-F14F-8F70-60B373A0BF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9225" y="2133600"/>
            <a:ext cx="3650278" cy="3759253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000" dirty="0"/>
              <a:t>$600 Mandatory fee per student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dirty="0"/>
              <a:t>$4,000 Hired Officer (Not in our net-work)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dirty="0"/>
              <a:t>Average budget: $7,800 per semester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dirty="0"/>
              <a:t>FT Instructor: $36,000 per year </a:t>
            </a:r>
          </a:p>
          <a:p>
            <a:endParaRPr lang="en-US" sz="2000" dirty="0"/>
          </a:p>
          <a:p>
            <a:r>
              <a:rPr lang="en-US" sz="2000" dirty="0"/>
              <a:t>Total Budget: $43,800 </a:t>
            </a:r>
          </a:p>
          <a:p>
            <a:endParaRPr lang="en-US" sz="2000" dirty="0"/>
          </a:p>
          <a:p>
            <a:r>
              <a:rPr lang="en-US" sz="2000" b="1" dirty="0"/>
              <a:t>Need 5 new CJ majors to cover FT Line! </a:t>
            </a:r>
          </a:p>
          <a:p>
            <a:pPr marL="285750" indent="-285750"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259D3DF-EE84-9947-915B-EC9032BA5D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19543" y="658875"/>
            <a:ext cx="6953577" cy="5215182"/>
          </a:xfrm>
          <a:prstGeom prst="rect">
            <a:avLst/>
          </a:prstGeom>
        </p:spPr>
      </p:pic>
      <p:sp>
        <p:nvSpPr>
          <p:cNvPr id="47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402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66BF9EE-F7AC-4FA5-AC7E-001B3A642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3B48D182-44E3-4D8B-ACEF-F1A900BE4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355A535A-A489-477F-A314-593AA8CAF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54C2D4C-FD83-4EF4-9312-04442ABD6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C20701C2-CD9A-4698-BC97-E1085820C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62575C35-466F-42AE-87A1-D691849AB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58236F37-6119-45AC-80A0-CD2C311B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F3FDD799-39FE-4D6F-9A64-2F472B215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9820D241-1D49-442C-A95A-00BC1BF9E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EBC2197C-B383-4866-8ABD-74222400B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404B06AA-FC93-4471-9DE4-56A401E70A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E580600C-013F-4FAF-8FB7-4CC0FA80A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9BFCF199-64B2-4AEE-88C4-E954ABF362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E312DBA5-56D8-42B2-BA94-28168C2A6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7AD46C74-3117-46B0-B267-0F61B57CA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8C13B810-9664-45D8-8510-D6ED0ADD7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10306E52-A922-4458-BCCE-C3C840CC7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CB578819-B7E7-4250-932F-52AE2A2A9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454B9C91-B623-424A-B16E-F764F189D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EFD03C4A-8484-41E6-B458-032F1DCA7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DDC2F3C3-1D4E-4913-9C5C-F9A65B47E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1E15BCA2-2420-4C53-ADE9-40FBAC238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73D5FBF4-7129-4C51-B603-E3BC334195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0165B164-CE2A-494C-88FC-507232B37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87F127E5-B10B-4D18-BCF0-E7C3C7F40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FC692D59-F28D-4E42-B435-225F2C6CF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1996130F-9AB5-4DE9-8574-3AF891C5C1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 11">
            <a:extLst>
              <a:ext uri="{FF2B5EF4-FFF2-40B4-BE49-F238E27FC236}">
                <a16:creationId xmlns:a16="http://schemas.microsoft.com/office/drawing/2014/main" id="{7326F4E6-9131-42DA-97B2-0BA8D1E25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F3F115-716C-8946-9C09-44C6E5131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5"/>
            <a:ext cx="3650279" cy="1595753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3600" dirty="0"/>
              <a:t>Recruitment</a:t>
            </a:r>
            <a:br>
              <a:rPr lang="en-US" sz="3600" dirty="0"/>
            </a:br>
            <a:r>
              <a:rPr lang="en-US" sz="3600" dirty="0"/>
              <a:t>Retention</a:t>
            </a:r>
            <a:br>
              <a:rPr lang="en-US" sz="3600" dirty="0"/>
            </a:br>
            <a:r>
              <a:rPr lang="en-US" sz="3600" dirty="0"/>
              <a:t>Assessment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1299F8-1F4D-014D-8F89-C799C70D59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9225" y="2133600"/>
            <a:ext cx="3650278" cy="3759253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000" dirty="0"/>
              <a:t>Fall and Spring Admission Open Houses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dirty="0"/>
              <a:t>BOCES CJ Programs in the North Country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dirty="0"/>
              <a:t>Local community colleges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dirty="0"/>
              <a:t>Qualtrics assessment given to each student at the end of the LETI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000" dirty="0"/>
              <a:t>Wall of Fame</a:t>
            </a:r>
          </a:p>
          <a:p>
            <a:r>
              <a:rPr lang="en-US" sz="2000" dirty="0">
                <a:hlinkClick r:id="rId2"/>
              </a:rPr>
              <a:t>Wall of Fame </a:t>
            </a:r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82EB256-1271-D44B-80E6-505E886087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619543" y="658875"/>
            <a:ext cx="6953577" cy="5215182"/>
          </a:xfrm>
          <a:prstGeom prst="rect">
            <a:avLst/>
          </a:prstGeom>
        </p:spPr>
      </p:pic>
      <p:sp>
        <p:nvSpPr>
          <p:cNvPr id="47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4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7398C59F-5A18-487B-91D6-B955AACF2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0557FAFE-C7C3-47EC-A4F5-9B21663192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5BC28FB-3882-4674-9D79-EA58BEB7C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C6EC892-83F9-402F-8552-0AD7C0556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8387766-037C-4EF0-8471-D19CBF2A4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E364F38-6F3A-476A-93E6-962EA817C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5C335A4-1E67-4293-8BE2-DFB085D4F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9A8A0F10-2C98-4297-9F92-5D95533927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C3B112A3-006E-4008-A778-DB5F6A09D5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E5E62767-5C25-4C49-9568-432433A3C5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98EC006-77B1-42BA-B815-66CCB9B17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A144ED09-DA06-491D-95A8-AB3DED432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CB00BD2-11CD-4A38-8F38-02B0D1105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20234FB-542E-4550-9C2F-1B56FD41A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41FCE1F3-DEB3-47CD-90FF-7DABB4AF4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5708E488-C19B-452C-B197-6F1C34F6E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89D3FD25-890E-4981-A71D-EE796873D7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51B5414C-556A-47CB-8EE2-974A85A7A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1C02B20C-2B27-4B75-8AEE-A5D2E2674B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54427714-F9AA-4F93-BD1D-400F1EA93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28A77D6A-9E81-497F-ABCC-2695BB5ADD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2A1533BA-1478-4F7C-8E24-3F3E905050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39686201-E633-40FD-A80A-1E28AD52E3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76A215C2-F590-4938-810B-F8A79366C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85F418E7-330D-4002-8EC8-33C1A897F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8FFE669A-54C9-4436-9566-C5A90F16D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DE91395A-2D18-4AF6-A0AC-AAA7189FE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 11">
            <a:extLst>
              <a:ext uri="{FF2B5EF4-FFF2-40B4-BE49-F238E27FC236}">
                <a16:creationId xmlns:a16="http://schemas.microsoft.com/office/drawing/2014/main" id="{A57352BE-A213-4040-BE8E-D4A925AD9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B2EC7880-C5D9-40A8-A6B0-3198AD07A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00BBF6-A13A-1349-AF30-58C3D82EA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3600" dirty="0"/>
              <a:t>Applied Learning Pedagogy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4543A62-A2AB-454A-878E-D3D9190D5F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CD289C-DEB7-0345-9C04-935B829B96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9225" y="2133600"/>
            <a:ext cx="3650278" cy="3759253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dirty="0"/>
              <a:t>12-credit Internship SOCI 470 @ 6 and INTD 491 @ 6  PE @ 2 credits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/>
              <a:t>Moodle Journal Entries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dirty="0"/>
              <a:t>Leadership Development Portfolio</a:t>
            </a:r>
          </a:p>
          <a:p>
            <a:pPr marL="342900" indent="-342900">
              <a:buAutoNum type="alphaUcPeriod"/>
            </a:pPr>
            <a:r>
              <a:rPr lang="en-US" dirty="0"/>
              <a:t>Leadership Development White Paper</a:t>
            </a:r>
          </a:p>
          <a:p>
            <a:pPr marL="342900" indent="-342900">
              <a:buAutoNum type="alphaUcPeriod"/>
            </a:pPr>
            <a:r>
              <a:rPr lang="en-US" dirty="0"/>
              <a:t>Career Experiences and Objectives</a:t>
            </a:r>
          </a:p>
          <a:p>
            <a:pPr marL="342900" indent="-342900">
              <a:buAutoNum type="alphaUcPeriod"/>
            </a:pPr>
            <a:r>
              <a:rPr lang="en-US" dirty="0"/>
              <a:t>Résumé </a:t>
            </a:r>
          </a:p>
          <a:p>
            <a:pPr marL="342900" indent="-342900">
              <a:buAutoNum type="alphaUcPeriod"/>
            </a:pPr>
            <a:r>
              <a:rPr lang="en-US" dirty="0"/>
              <a:t>Leadership Statement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dirty="0"/>
              <a:t>5 Min White Paper Presentation at the end of the semester!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4ADF117-B13A-0440-8C46-C0F1084BB0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8264" r="9328" b="-2"/>
          <a:stretch/>
        </p:blipFill>
        <p:spPr>
          <a:xfrm>
            <a:off x="4619543" y="640080"/>
            <a:ext cx="6953577" cy="5252773"/>
          </a:xfrm>
          <a:prstGeom prst="rect">
            <a:avLst/>
          </a:prstGeom>
        </p:spPr>
      </p:pic>
      <p:sp>
        <p:nvSpPr>
          <p:cNvPr id="47" name="Freeform 11">
            <a:extLst>
              <a:ext uri="{FF2B5EF4-FFF2-40B4-BE49-F238E27FC236}">
                <a16:creationId xmlns:a16="http://schemas.microsoft.com/office/drawing/2014/main" id="{50553464-41F1-4160-9D02-7C5EC7013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183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7398C59F-5A18-487B-91D6-B955AACF2E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0557FAFE-C7C3-47EC-A4F5-9B21663192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5BC28FB-3882-4674-9D79-EA58BEB7C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C6EC892-83F9-402F-8552-0AD7C0556E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8387766-037C-4EF0-8471-D19CBF2A43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E364F38-6F3A-476A-93E6-962EA817C4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5C335A4-1E67-4293-8BE2-DFB085D4F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9A8A0F10-2C98-4297-9F92-5D95533927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C3B112A3-006E-4008-A778-DB5F6A09D5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E5E62767-5C25-4C49-9568-432433A3C5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598EC006-77B1-42BA-B815-66CCB9B170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A144ED09-DA06-491D-95A8-AB3DED4329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1CB00BD2-11CD-4A38-8F38-02B0D1105E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20234FB-542E-4550-9C2F-1B56FD41A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41FCE1F3-DEB3-47CD-90FF-7DABB4AF45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5708E488-C19B-452C-B197-6F1C34F6E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89D3FD25-890E-4981-A71D-EE796873D7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51B5414C-556A-47CB-8EE2-974A85A7A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1C02B20C-2B27-4B75-8AEE-A5D2E2674B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54427714-F9AA-4F93-BD1D-400F1EA93F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28A77D6A-9E81-497F-ABCC-2695BB5ADD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2A1533BA-1478-4F7C-8E24-3F3E905050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39686201-E633-40FD-A80A-1E28AD52E3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76A215C2-F590-4938-810B-F8A79366C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85F418E7-330D-4002-8EC8-33C1A897FF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8">
              <a:extLst>
                <a:ext uri="{FF2B5EF4-FFF2-40B4-BE49-F238E27FC236}">
                  <a16:creationId xmlns:a16="http://schemas.microsoft.com/office/drawing/2014/main" id="{8FFE669A-54C9-4436-9566-C5A90F16DB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DE91395A-2D18-4AF6-A0AC-AAA7189FE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 11">
            <a:extLst>
              <a:ext uri="{FF2B5EF4-FFF2-40B4-BE49-F238E27FC236}">
                <a16:creationId xmlns:a16="http://schemas.microsoft.com/office/drawing/2014/main" id="{A57352BE-A213-4040-BE8E-D4A925AD9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B2EC7880-C5D9-40A8-A6B0-3198AD07A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4D21F4-3A61-EB4E-9C23-13B87E272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3600" dirty="0"/>
              <a:t>Stakeholders/</a:t>
            </a:r>
            <a:br>
              <a:rPr lang="en-US" sz="3600" dirty="0"/>
            </a:br>
            <a:r>
              <a:rPr lang="en-US" sz="3600" dirty="0"/>
              <a:t>Campus Partners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4543A62-A2AB-454A-878E-D3D9190D5F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F061C2-EF64-014C-9670-4368D7BA6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9225" y="2133600"/>
            <a:ext cx="3650278" cy="3759253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000" dirty="0"/>
              <a:t>LETI Advisory Board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dirty="0"/>
              <a:t>SUNY UP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dirty="0" err="1"/>
              <a:t>Maxcy</a:t>
            </a:r>
            <a:r>
              <a:rPr lang="en-US" sz="2000" dirty="0"/>
              <a:t> Hall  Staff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dirty="0"/>
              <a:t>PACES Staff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dirty="0"/>
              <a:t>Several Local Police Agencies (Our network)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dirty="0"/>
              <a:t>Community Colleges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dirty="0"/>
              <a:t>BOCES </a:t>
            </a:r>
          </a:p>
          <a:p>
            <a:pPr>
              <a:buFont typeface="Wingdings 3" charset="2"/>
              <a:buChar char=""/>
            </a:pPr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9CF8343-C7DC-774C-A422-26FB9F6881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367" r="1" b="38867"/>
          <a:stretch/>
        </p:blipFill>
        <p:spPr>
          <a:xfrm>
            <a:off x="4619543" y="640080"/>
            <a:ext cx="6953577" cy="5252773"/>
          </a:xfrm>
          <a:prstGeom prst="rect">
            <a:avLst/>
          </a:prstGeom>
        </p:spPr>
      </p:pic>
      <p:sp>
        <p:nvSpPr>
          <p:cNvPr id="47" name="Freeform 11">
            <a:extLst>
              <a:ext uri="{FF2B5EF4-FFF2-40B4-BE49-F238E27FC236}">
                <a16:creationId xmlns:a16="http://schemas.microsoft.com/office/drawing/2014/main" id="{50553464-41F1-4160-9D02-7C5EC7013B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63560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373</Words>
  <Application>Microsoft Macintosh PowerPoint</Application>
  <PresentationFormat>Widescreen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Wingdings</vt:lpstr>
      <vt:lpstr>Wingdings 3</vt:lpstr>
      <vt:lpstr>Wisp</vt:lpstr>
      <vt:lpstr>Using a SUNY PIF Grant to establish an Applied Learning Program </vt:lpstr>
      <vt:lpstr>Need the program idea! </vt:lpstr>
      <vt:lpstr>Administration Buy-In!</vt:lpstr>
      <vt:lpstr>”SHOW ME THE MONEY” </vt:lpstr>
      <vt:lpstr>Start Up Funding! </vt:lpstr>
      <vt:lpstr>Budget/ Sustainability</vt:lpstr>
      <vt:lpstr>Recruitment Retention Assessment</vt:lpstr>
      <vt:lpstr>Applied Learning Pedagogy</vt:lpstr>
      <vt:lpstr>Stakeholders/ Campus Partners</vt:lpstr>
      <vt:lpstr>IDEAS! </vt:lpstr>
      <vt:lpstr>ANY 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 SUNY PIF Grant to establish an Applied Learning Program </dc:title>
  <dc:creator>Toby J. White</dc:creator>
  <cp:lastModifiedBy>Toby J. White</cp:lastModifiedBy>
  <cp:revision>7</cp:revision>
  <dcterms:created xsi:type="dcterms:W3CDTF">2019-09-27T14:59:05Z</dcterms:created>
  <dcterms:modified xsi:type="dcterms:W3CDTF">2019-10-22T13:40:48Z</dcterms:modified>
</cp:coreProperties>
</file>