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0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8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3788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17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434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8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28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4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9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1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4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6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6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8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4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425E-C631-604C-AEAC-C7697A221083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0EE70D-01F4-E840-8F2A-C20789E0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9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potsdam.edu/academics/appliedlearning/law-enforcement-training-institute/wall-fame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6862-2929-A349-858C-5EF3E3D14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24991"/>
            <a:ext cx="8915399" cy="225239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a SUNY PIF Grant to establish an Applied Learning Program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D26864-8A2E-FF45-9CC4-EE3844D74D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Toby J. White</a:t>
            </a:r>
          </a:p>
          <a:p>
            <a:r>
              <a:rPr lang="en-US" dirty="0"/>
              <a:t>Director, Experiential Education </a:t>
            </a:r>
          </a:p>
          <a:p>
            <a:r>
              <a:rPr lang="en-US" dirty="0"/>
              <a:t>Lougheed Center for Applied Learning </a:t>
            </a:r>
          </a:p>
          <a:p>
            <a:r>
              <a:rPr lang="en-US" dirty="0"/>
              <a:t>SUNY Potsdam </a:t>
            </a:r>
          </a:p>
        </p:txBody>
      </p:sp>
    </p:spTree>
    <p:extLst>
      <p:ext uri="{BB962C8B-B14F-4D97-AF65-F5344CB8AC3E}">
        <p14:creationId xmlns:p14="http://schemas.microsoft.com/office/powerpoint/2010/main" val="1684450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E18F0F-FFAB-3C48-8C4C-BE40A5357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IDEAS!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543A62-A2AB-454A-878E-D3D9190D5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E5463-DE59-754E-82F0-15D2E77F5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Font typeface="Wingdings 3" charset="2"/>
              <a:buChar char=""/>
            </a:pPr>
            <a:r>
              <a:rPr lang="en-US" sz="2000" dirty="0"/>
              <a:t>H&amp;R Block </a:t>
            </a:r>
          </a:p>
          <a:p>
            <a:pPr>
              <a:buFont typeface="Wingdings 3" charset="2"/>
              <a:buChar char=""/>
            </a:pPr>
            <a:r>
              <a:rPr lang="en-US" sz="2000" dirty="0"/>
              <a:t>Campus Bank </a:t>
            </a:r>
          </a:p>
          <a:p>
            <a:pPr>
              <a:buFont typeface="Wingdings 3" charset="2"/>
              <a:buChar char=""/>
            </a:pPr>
            <a:r>
              <a:rPr lang="en-US" sz="2000" dirty="0"/>
              <a:t>Laboratory training facility with a local hospital </a:t>
            </a:r>
          </a:p>
          <a:p>
            <a:pPr>
              <a:buFont typeface="Wingdings 3" charset="2"/>
              <a:buChar char=""/>
            </a:pPr>
            <a:r>
              <a:rPr lang="en-US" sz="2000" dirty="0"/>
              <a:t>AP creation center</a:t>
            </a:r>
          </a:p>
          <a:p>
            <a:pPr>
              <a:buFont typeface="Wingdings 3" charset="2"/>
              <a:buChar char=""/>
            </a:pPr>
            <a:r>
              <a:rPr lang="en-US" sz="2000" dirty="0"/>
              <a:t>At Risk Youth Center on Campus </a:t>
            </a:r>
          </a:p>
          <a:p>
            <a:pPr>
              <a:buFont typeface="Wingdings 3" charset="2"/>
              <a:buChar char=""/>
            </a:pPr>
            <a:endParaRPr lang="en-US" dirty="0"/>
          </a:p>
          <a:p>
            <a:r>
              <a:rPr lang="en-US" sz="2400" dirty="0"/>
              <a:t>Audience participation!!!! </a:t>
            </a:r>
          </a:p>
          <a:p>
            <a:endParaRPr lang="en-US" dirty="0"/>
          </a:p>
          <a:p>
            <a:pPr>
              <a:buFont typeface="Wingdings 3" charset="2"/>
              <a:buChar char=""/>
            </a:pPr>
            <a:endParaRPr lang="en-US" dirty="0"/>
          </a:p>
          <a:p>
            <a:pPr>
              <a:buFont typeface="Wingdings 3" charset="2"/>
              <a:buChar char=""/>
            </a:pPr>
            <a:endParaRPr lang="en-US" dirty="0"/>
          </a:p>
          <a:p>
            <a:pPr>
              <a:buFont typeface="Wingdings 3" charset="2"/>
              <a:buChar char=""/>
            </a:pP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F11EAFE-5244-584C-8E8C-8825598C62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16" r="-1" b="-1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47" name="Freeform 11">
            <a:extLst>
              <a:ext uri="{FF2B5EF4-FFF2-40B4-BE49-F238E27FC236}">
                <a16:creationId xmlns:a16="http://schemas.microsoft.com/office/drawing/2014/main" id="{50553464-41F1-4160-9D02-7C5EC7013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1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257D-E6E1-3246-935C-F82CFEA0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ANY QUESTIONS?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7EE8027-BF70-6340-8493-311929EFC4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9974" y="1905000"/>
            <a:ext cx="8376626" cy="4506190"/>
          </a:xfrm>
        </p:spPr>
      </p:pic>
    </p:spTree>
    <p:extLst>
      <p:ext uri="{BB962C8B-B14F-4D97-AF65-F5344CB8AC3E}">
        <p14:creationId xmlns:p14="http://schemas.microsoft.com/office/powerpoint/2010/main" val="40794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44471-0A18-5C4D-A256-FDB191E41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the program idea!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49D118F-CA12-904A-B21C-AB87E07E1C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3013" y="1210469"/>
            <a:ext cx="5181600" cy="38862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E7045-7CFF-034C-915A-1975B29CD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Student internship at SUNY Canton (2)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Director, Albert “Sonny” Duquette left his position as the Director of their Police Academy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Approached me with new idea! (Out of the box thinking)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Right time and right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03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A914A1-AD17-244A-9238-9F5743229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Administration Buy-In!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543A62-A2AB-454A-878E-D3D9190D5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0B34D-5AC6-FB45-90CB-65C3BCB31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From the start, we had our Senior Administration on board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Needed FT line to start the program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Sponsor agency (SUNY Potsdam UP)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Find your space on campus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NYS DCJS was on board with our new idea </a:t>
            </a:r>
          </a:p>
          <a:p>
            <a:pPr>
              <a:buFont typeface="Wingdings 3" charset="2"/>
              <a:buChar char=""/>
            </a:pPr>
            <a:endParaRPr lang="en-US" dirty="0"/>
          </a:p>
          <a:p>
            <a:endParaRPr lang="en-US" dirty="0"/>
          </a:p>
          <a:p>
            <a:pPr>
              <a:buFont typeface="Wingdings 3" charset="2"/>
              <a:buChar char=""/>
            </a:pP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204B0B1-F58D-484C-A060-0F813D1C3F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5538" b="1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47" name="Freeform 11">
            <a:extLst>
              <a:ext uri="{FF2B5EF4-FFF2-40B4-BE49-F238E27FC236}">
                <a16:creationId xmlns:a16="http://schemas.microsoft.com/office/drawing/2014/main" id="{50553464-41F1-4160-9D02-7C5EC7013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7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9CEAD0-7FF1-D244-92D0-F23CE8D23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”SHOW ME THE MONEY”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DBB90-5B8B-CA47-8807-7B818D3DD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SUNY PIF Grant: $750,000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Alumni Funding: </a:t>
            </a:r>
          </a:p>
          <a:p>
            <a:r>
              <a:rPr lang="en-US" sz="2400" dirty="0"/>
              <a:t>$5.25 Million Lougheed</a:t>
            </a:r>
          </a:p>
          <a:p>
            <a:r>
              <a:rPr lang="en-US" sz="2400" dirty="0"/>
              <a:t>$2.0 Million Dorf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Employer Funding?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College funding? </a:t>
            </a:r>
          </a:p>
          <a:p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D725683-6128-7540-ADC2-5EFBC1E6E3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9543" y="658875"/>
            <a:ext cx="6953577" cy="5215182"/>
          </a:xfrm>
          <a:prstGeom prst="rect">
            <a:avLst/>
          </a:prstGeom>
        </p:spPr>
      </p:pic>
      <p:sp>
        <p:nvSpPr>
          <p:cNvPr id="51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2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6E4DE4-79B9-9445-9097-60FE0BE21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Start Up Funding!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5F0D2-2B20-9446-92B9-C9FAF17B8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$50,000 Start up supplies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$40,000 Shoot-Don’t Shoot Simulator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$38,000 Stress Vests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$2,000 CJ Transfer Visit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$16,000 LETI Summer Seminar </a:t>
            </a:r>
          </a:p>
          <a:p>
            <a:r>
              <a:rPr lang="en-US" sz="2000" dirty="0"/>
              <a:t>2-credits (BOCES Juniors) </a:t>
            </a:r>
          </a:p>
          <a:p>
            <a:r>
              <a:rPr lang="en-US" sz="2000" b="1" dirty="0"/>
              <a:t>Total: $146,000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8D37B75-8BAD-3344-B307-22CC989EF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9543" y="850098"/>
            <a:ext cx="6953577" cy="4832736"/>
          </a:xfrm>
          <a:prstGeom prst="rect">
            <a:avLst/>
          </a:prstGeom>
        </p:spPr>
      </p:pic>
      <p:sp>
        <p:nvSpPr>
          <p:cNvPr id="47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6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183DD-A1F8-4048-A12F-F8D874626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Budget/</a:t>
            </a:r>
            <a:br>
              <a:rPr lang="en-US" sz="3600" dirty="0"/>
            </a:br>
            <a:r>
              <a:rPr lang="en-US" sz="3600" dirty="0"/>
              <a:t>Sustainability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2DB67-71E2-F14F-8F70-60B373A0B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$600 Mandatory fee per student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$4,000 Hired Officer (Not in our net-work)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Average budget: $7,800 per semester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FT Instructor: $36,000 per year </a:t>
            </a:r>
          </a:p>
          <a:p>
            <a:endParaRPr lang="en-US" sz="2000" dirty="0"/>
          </a:p>
          <a:p>
            <a:r>
              <a:rPr lang="en-US" sz="2000" dirty="0"/>
              <a:t>Total Budget: $43,800 </a:t>
            </a:r>
          </a:p>
          <a:p>
            <a:endParaRPr lang="en-US" sz="2000" dirty="0"/>
          </a:p>
          <a:p>
            <a:r>
              <a:rPr lang="en-US" sz="2000" b="1" dirty="0"/>
              <a:t>Need 5 new CJ majors to cover FT Line! 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59D3DF-EE84-9947-915B-EC9032BA5D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9543" y="658875"/>
            <a:ext cx="6953577" cy="5215182"/>
          </a:xfrm>
          <a:prstGeom prst="rect">
            <a:avLst/>
          </a:prstGeom>
        </p:spPr>
      </p:pic>
      <p:sp>
        <p:nvSpPr>
          <p:cNvPr id="47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0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3F115-716C-8946-9C09-44C6E513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5"/>
            <a:ext cx="3650279" cy="159575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600" dirty="0"/>
              <a:t>Recruitment</a:t>
            </a:r>
            <a:br>
              <a:rPr lang="en-US" sz="3600" dirty="0"/>
            </a:br>
            <a:r>
              <a:rPr lang="en-US" sz="3600" dirty="0"/>
              <a:t>Retention</a:t>
            </a:r>
            <a:br>
              <a:rPr lang="en-US" sz="3600" dirty="0"/>
            </a:br>
            <a:r>
              <a:rPr lang="en-US" sz="3600" dirty="0"/>
              <a:t>Assessment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299F8-1F4D-014D-8F89-C799C70D5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Fall and Spring Admission Open Houses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BOCES CJ Programs in the North Country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Local community colleges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Qualtrics assessment given to each student at the end of the LETI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Wall of Fame</a:t>
            </a:r>
          </a:p>
          <a:p>
            <a:r>
              <a:rPr lang="en-US" sz="2000" dirty="0">
                <a:hlinkClick r:id="rId2"/>
              </a:rPr>
              <a:t>Wall of Fame 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82EB256-1271-D44B-80E6-505E886087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19543" y="658875"/>
            <a:ext cx="6953577" cy="5215182"/>
          </a:xfrm>
          <a:prstGeom prst="rect">
            <a:avLst/>
          </a:prstGeom>
        </p:spPr>
      </p:pic>
      <p:sp>
        <p:nvSpPr>
          <p:cNvPr id="47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00BBF6-A13A-1349-AF30-58C3D82EA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600" dirty="0"/>
              <a:t>Applied Learning Pedagogy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543A62-A2AB-454A-878E-D3D9190D5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D289C-DEB7-0345-9C04-935B829B9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12-credit Internship SOCI 470 @ 6 and INTD 491 @ 6  PE @ 2 credits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Moodle Journal Entries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Leadership Development Portfolio</a:t>
            </a:r>
          </a:p>
          <a:p>
            <a:pPr marL="342900" indent="-342900">
              <a:buAutoNum type="alphaUcPeriod"/>
            </a:pPr>
            <a:r>
              <a:rPr lang="en-US" dirty="0"/>
              <a:t>Leadership Development White Paper</a:t>
            </a:r>
          </a:p>
          <a:p>
            <a:pPr marL="342900" indent="-342900">
              <a:buAutoNum type="alphaUcPeriod"/>
            </a:pPr>
            <a:r>
              <a:rPr lang="en-US" dirty="0"/>
              <a:t>Career Experiences and Objectives</a:t>
            </a:r>
          </a:p>
          <a:p>
            <a:pPr marL="342900" indent="-342900">
              <a:buAutoNum type="alphaUcPeriod"/>
            </a:pPr>
            <a:r>
              <a:rPr lang="en-US" dirty="0"/>
              <a:t>Résumé </a:t>
            </a:r>
          </a:p>
          <a:p>
            <a:pPr marL="342900" indent="-342900">
              <a:buAutoNum type="alphaUcPeriod"/>
            </a:pPr>
            <a:r>
              <a:rPr lang="en-US" dirty="0"/>
              <a:t>Leadership Statement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/>
              <a:t>5 Min White Paper Presentation at the end of the semester!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4ADF117-B13A-0440-8C46-C0F1084BB0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264" r="9328" b="-2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47" name="Freeform 11">
            <a:extLst>
              <a:ext uri="{FF2B5EF4-FFF2-40B4-BE49-F238E27FC236}">
                <a16:creationId xmlns:a16="http://schemas.microsoft.com/office/drawing/2014/main" id="{50553464-41F1-4160-9D02-7C5EC7013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8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D21F4-3A61-EB4E-9C23-13B87E272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600" dirty="0"/>
              <a:t>Stakeholders/</a:t>
            </a:r>
            <a:br>
              <a:rPr lang="en-US" sz="3600" dirty="0"/>
            </a:br>
            <a:r>
              <a:rPr lang="en-US" sz="3600" dirty="0"/>
              <a:t>Campus Partners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543A62-A2AB-454A-878E-D3D9190D5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061C2-EF64-014C-9670-4368D7BA6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LETI Advisory Board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SUNY UP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 err="1"/>
              <a:t>Maxcy</a:t>
            </a:r>
            <a:r>
              <a:rPr lang="en-US" sz="2000" dirty="0"/>
              <a:t> Hall  Staff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PACES Staff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Several Local Police Agencies (Our network)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Community Colleges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BOCES </a:t>
            </a:r>
          </a:p>
          <a:p>
            <a:pPr>
              <a:buFont typeface="Wingdings 3" charset="2"/>
              <a:buChar char=""/>
            </a:pP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9CF8343-C7DC-774C-A422-26FB9F6881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367" r="1" b="38867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47" name="Freeform 11">
            <a:extLst>
              <a:ext uri="{FF2B5EF4-FFF2-40B4-BE49-F238E27FC236}">
                <a16:creationId xmlns:a16="http://schemas.microsoft.com/office/drawing/2014/main" id="{50553464-41F1-4160-9D02-7C5EC7013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3560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373</Words>
  <Application>Microsoft Macintosh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Wisp</vt:lpstr>
      <vt:lpstr>Using a SUNY PIF Grant to establish an Applied Learning Program </vt:lpstr>
      <vt:lpstr>Need the program idea! </vt:lpstr>
      <vt:lpstr>Administration Buy-In!</vt:lpstr>
      <vt:lpstr>”SHOW ME THE MONEY” </vt:lpstr>
      <vt:lpstr>Start Up Funding! </vt:lpstr>
      <vt:lpstr>Budget/ Sustainability</vt:lpstr>
      <vt:lpstr>Recruitment Retention Assessment</vt:lpstr>
      <vt:lpstr>Applied Learning Pedagogy</vt:lpstr>
      <vt:lpstr>Stakeholders/ Campus Partners</vt:lpstr>
      <vt:lpstr>IDEAS! </vt:lpstr>
      <vt:lpstr>ANY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SUNY PIF Grant to establish an Applied Learning Program </dc:title>
  <dc:creator>Toby J. White</dc:creator>
  <cp:lastModifiedBy>Toby J. White</cp:lastModifiedBy>
  <cp:revision>7</cp:revision>
  <dcterms:created xsi:type="dcterms:W3CDTF">2019-09-27T14:59:05Z</dcterms:created>
  <dcterms:modified xsi:type="dcterms:W3CDTF">2019-10-22T13:40:48Z</dcterms:modified>
</cp:coreProperties>
</file>