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75" r:id="rId2"/>
    <p:sldId id="284" r:id="rId3"/>
    <p:sldId id="285" r:id="rId4"/>
    <p:sldId id="283" r:id="rId5"/>
    <p:sldId id="289" r:id="rId6"/>
    <p:sldId id="286" r:id="rId7"/>
    <p:sldId id="291" r:id="rId8"/>
    <p:sldId id="292" r:id="rId9"/>
    <p:sldId id="293" r:id="rId10"/>
    <p:sldId id="287" r:id="rId11"/>
    <p:sldId id="290" r:id="rId12"/>
    <p:sldId id="288" r:id="rId13"/>
    <p:sldId id="294" r:id="rId14"/>
  </p:sldIdLst>
  <p:sldSz cx="12192000" cy="6858000"/>
  <p:notesSz cx="6858000" cy="20859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131593-5031-D325-01AC-372073DDC93A}" v="427" dt="2020-03-17T13:06:28.499"/>
    <p1510:client id="{A3FA41AD-AEFF-2418-1C5E-DA07743B6D7F}" v="539" dt="2020-03-17T01:16:13.473"/>
    <p1510:client id="{EFE14EAF-25FD-DFC6-2736-E617A4B9E9E3}" v="913" dt="2020-03-16T19:37:19.0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699" autoAdjust="0"/>
  </p:normalViewPr>
  <p:slideViewPr>
    <p:cSldViewPr snapToGrid="0">
      <p:cViewPr varScale="1">
        <p:scale>
          <a:sx n="47" d="100"/>
          <a:sy n="47" d="100"/>
        </p:scale>
        <p:origin x="13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97596-2E5D-A648-9D56-B43760903CF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C1646-246F-1A4A-9F1A-C1A4DCB7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99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zoom.us/hc/en-us/articles/201362583-Using-Dual-Monitors-with-the-Zoom-Desktop-Client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zoom.us/hc/en-us/articles/201362583-Using-Dual-Monitors-with-the-Zoom-Desktop-Client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zoom.us/hc/en-us/articles/208220166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A6SGQlVmcA&amp;feature=youtu.b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support.zoom.us/hc/en-us/articles/203395347-Screen-Sharing-a-PowerPoint-Presentation" TargetMode="External"/><Relationship Id="rId4" Type="http://schemas.openxmlformats.org/officeDocument/2006/relationships/hyperlink" Target="https://support.zoom.us/hc/en-us/articles/201362153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zoom.us/hc/en-us/articles/203395347-Screen-Sharing-a-PowerPoint-Presentatio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5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Calibri"/>
              </a:rPr>
              <a:t>We have the option of only allowing chats</a:t>
            </a:r>
            <a:r>
              <a:rPr lang="en-US" baseline="0" dirty="0" smtClean="0">
                <a:cs typeface="Calibri"/>
              </a:rPr>
              <a:t> to go to panelists or we can set it to allow all attendees and panelists to see chat.  For the purpose of the information session only panelists will see the messages in chat.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33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71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Calibri"/>
              </a:rPr>
              <a:t>On hosts and panelists can see the questions being asked in the Q&amp;A.  We are doing this for privacy purposes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5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Calibri"/>
              </a:rPr>
              <a:t>On hosts and panelists can see the questions being asked in the Q&amp;A.  We are doing this for privacy purposes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58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Calibri"/>
              </a:rPr>
              <a:t>For the information session the webcam</a:t>
            </a:r>
            <a:r>
              <a:rPr lang="en-US" baseline="0" dirty="0" smtClean="0">
                <a:cs typeface="Calibri"/>
              </a:rPr>
              <a:t> video has been turned off for panelists.  </a:t>
            </a:r>
          </a:p>
          <a:p>
            <a:endParaRPr lang="en-US" baseline="0" dirty="0" smtClean="0">
              <a:cs typeface="Calibri"/>
            </a:endParaRPr>
          </a:p>
          <a:p>
            <a:r>
              <a:rPr lang="en-US" baseline="0" dirty="0" smtClean="0">
                <a:cs typeface="Calibri"/>
              </a:rPr>
              <a:t>Info on Dual monitors - </a:t>
            </a:r>
            <a:r>
              <a:rPr lang="en-US" dirty="0" smtClean="0">
                <a:hlinkClick r:id="rId3"/>
              </a:rPr>
              <a:t>https://support.zoom.us/hc/en-us/articles/201362583-Using-Dual-Monitors-with-the-Zoom-Desktop-Client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64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Calibri"/>
              </a:rPr>
              <a:t>For the information session the webcam</a:t>
            </a:r>
            <a:r>
              <a:rPr lang="en-US" baseline="0" dirty="0" smtClean="0">
                <a:cs typeface="Calibri"/>
              </a:rPr>
              <a:t> video has been turned off for panelists.  </a:t>
            </a:r>
          </a:p>
          <a:p>
            <a:endParaRPr lang="en-US" baseline="0" dirty="0" smtClean="0">
              <a:cs typeface="Calibri"/>
            </a:endParaRPr>
          </a:p>
          <a:p>
            <a:r>
              <a:rPr lang="en-US" baseline="0" dirty="0" smtClean="0">
                <a:cs typeface="Calibri"/>
              </a:rPr>
              <a:t>Info on Dual monitors - </a:t>
            </a:r>
            <a:r>
              <a:rPr lang="en-US" dirty="0" smtClean="0">
                <a:hlinkClick r:id="rId3"/>
              </a:rPr>
              <a:t>https://support.zoom.us/hc/en-us/articles/201362583-Using-Dual-Monitors-with-the-Zoom-Desktop-Client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68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Features with an asterisk (*) can be disable by the host.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Co-hosts cannot be assigned ahead of time. If you would like to designate someone as a co-host, invite them to the webinar as a panelist and then promote them to a co-host. Alternatively, you can assign them as an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alternative host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44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Calibri"/>
              </a:rPr>
              <a:t>https://support.microsoft.com/en-us/office/make-your-powerpoint-presentations-accessible-to-people-with-disabilities-6f7772b2-2f33-4bd2-8ca7-dae3b2b3ef25?ui=en-us&amp;rs=en-us&amp;ad=us</a:t>
            </a:r>
          </a:p>
          <a:p>
            <a:endParaRPr lang="en-US" dirty="0" smtClean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46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https://www.youtube.com/watch?v=YA6SGQlVmcA&amp;feature=youtu.be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Article share -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 smtClean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support.zoom.us/hc/en-us/articles/201362153</a:t>
            </a:r>
            <a:endParaRPr lang="en-US" dirty="0" smtClean="0"/>
          </a:p>
          <a:p>
            <a:endParaRPr lang="en-US" dirty="0" smtClean="0">
              <a:cs typeface="Calibri"/>
            </a:endParaRPr>
          </a:p>
          <a:p>
            <a:r>
              <a:rPr lang="en-US" dirty="0" smtClean="0">
                <a:cs typeface="Calibri"/>
              </a:rPr>
              <a:t>Article Share PPT - </a:t>
            </a:r>
            <a:r>
              <a:rPr lang="en-US" dirty="0" smtClean="0">
                <a:hlinkClick r:id="rId5"/>
              </a:rPr>
              <a:t>https://support.zoom.us/hc/en-us/articles/203395347-Screen-Sharing-a-PowerPoint-Presentation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7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Zoom will automatically switch to full screen to optimize the shared screen view. To exit full-screen, click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Exit Full Screen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the top-right corner or press the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key. 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51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you start sharing your screen, the meeting controls will move into a menu that you can drag around your screen.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14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 will see the PowerPoint in slide view. The green border indicates the monitor you are currently sharing.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sharing your screen, switch PowerPoint to slide show mode by clicking the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Show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tab &gt;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Beginning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Current Slide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have dual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monitor, 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presenter's view will appear on your secondary monitor. Use this to view your slide notes and control the presentation.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https://support.zoom.us/hc/en-us/articles/203395347-Screen-Sharing-a-PowerPoint-Presentation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8F28-12E3-2346-8468-5E332CAAE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E54A2-3CEA-D64F-BDF1-5C2CF89BB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642F2-DA96-4B48-966C-1712BD72A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98E33-77B4-8440-BDDC-85C728836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D32F3-0ED7-E04C-85E3-F18102581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0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579CE-6C58-3342-A1D4-8F6B3C38E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42EFEC-5848-4748-89E1-E06FB4F24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7F53D-E482-CC46-91CA-DCECE43CF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173DF-FA0A-784E-B88F-4117FF194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E67CE-8B2D-FF45-B20B-90E1F69CF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9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C0185A-8750-7D49-995C-97212AD63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A6BCE-4049-FD49-8A07-D29BD4422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39774-9B12-3345-9F2A-86977C70C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38FC2-D326-264B-A117-CEB090C1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7C95C-6D5B-0540-A2E4-732FD528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36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C6AE8-4C38-5642-A29A-76652C1BB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1A3F8-9FBC-A544-9F3C-423BF0AE0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E0B57-3748-0742-A518-EE3FB791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F804F-884B-954F-8038-5822E4FC7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FE475-94DB-3441-A191-0B20DF1DC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1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1C42-1CF5-614B-81F4-D92CE5C2B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C5979-34E4-F04E-990E-20ADAFC2C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66926-B1C5-1948-9F65-207F70DC2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FD53C-CBF2-CF4B-AF34-4FAF8EF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C4400-66F7-6041-9F65-775E3F702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23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84AFB-8F5D-AE4C-8111-8E206AB4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844A3-FC0F-A249-9056-963BE5B4D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08978-AC6F-4549-BD4C-33EAA349F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848CB-F251-614F-988A-B3654DC6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1F20D-3B44-B14C-8813-9836981F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6DCD8-AC3E-D94C-8355-111C85A1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2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14B95-C19F-6B4E-9C62-51076B8B8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B49BB-A0D4-DE43-BB16-B35A236B2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E2B65-A596-0E45-BFB8-51E87DC8D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6EDC8-E086-3A49-9703-13BC8C137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73776D-9DAB-C24C-A0A3-E9E963935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072B0D-78CE-8949-85CC-2ED77577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28B343-74C5-F04C-9150-07E5B98D4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B6B707-4AC7-AB43-B5AF-B840B22EA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1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EB91-BAAB-D444-B955-82D8FF594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4E3B7E-E68E-5C48-9EAB-35FEA82A6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B88CC-9599-BB4A-A70D-18A2E8907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9E7BD-C751-8F4B-BC2F-6A107CC1F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8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DEBFC1-7AF0-F04E-B50D-8B3342680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2D6BC3-6F66-784C-94DD-BB108C471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8134A-C3EA-9540-9873-8F73E3A8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4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187A3-FDD6-F047-89DC-FFE35E88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D2E0C-918D-F14A-B2F1-34DB0BE09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19478-D8FC-8540-B1DE-D9776EA31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E1157-D5C7-384F-AE06-F4E87DE55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A2FBF-782B-534C-A02F-F27147564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7255E-5275-4348-9DCC-BEC02BEF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1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AFF70-8336-4046-BFFD-289949E2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7F3680-683A-1E46-A4EE-10A07D3CA1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1DC8B-2066-A74C-9445-1DD268851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58219-F995-6C45-9DBB-54951E26A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04B2-B36F-8349-A0A1-8F4D3D666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BDC62-7C92-4641-83BB-B9607906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1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FD5E0F-94CE-AB49-B139-C62CE75B8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17A46-1791-D745-B0A3-EEFCED61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C2DB2-0886-7B48-A6F3-BF7FC8C288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0888D-4A71-2541-BE8B-529F9732D0D8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91CAB-8B90-B745-93D7-50094F1C2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11977-B5CB-2A4B-ADE2-C2BF40909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3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pdinfo@suny.edu" TargetMode="External"/><Relationship Id="rId4" Type="http://schemas.openxmlformats.org/officeDocument/2006/relationships/hyperlink" Target="http://www.cpd.suny.ed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mailto:cpdinfo@suny.edu" TargetMode="External"/><Relationship Id="rId4" Type="http://schemas.openxmlformats.org/officeDocument/2006/relationships/hyperlink" Target="http://www.cpd.suny.ed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pdinfo@suny.edu" TargetMode="External"/><Relationship Id="rId5" Type="http://schemas.openxmlformats.org/officeDocument/2006/relationships/hyperlink" Target="http://www.cpd.suny.edu/" TargetMode="Externa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mailto:cpdinfo@suny.edu" TargetMode="External"/><Relationship Id="rId4" Type="http://schemas.openxmlformats.org/officeDocument/2006/relationships/hyperlink" Target="http://www.cpd.suny.ed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hyperlink" Target="mailto:cpdinfo@suny.edu" TargetMode="External"/><Relationship Id="rId4" Type="http://schemas.openxmlformats.org/officeDocument/2006/relationships/hyperlink" Target="http://www.cpd.suny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cpdinfo@suny.edu" TargetMode="External"/><Relationship Id="rId4" Type="http://schemas.openxmlformats.org/officeDocument/2006/relationships/hyperlink" Target="http://www.cpd.suny.ed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mailto:cpdinfo@suny.edu" TargetMode="External"/><Relationship Id="rId4" Type="http://schemas.openxmlformats.org/officeDocument/2006/relationships/hyperlink" Target="http://www.cpd.suny.ed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pdinfo@suny.edu" TargetMode="External"/><Relationship Id="rId4" Type="http://schemas.openxmlformats.org/officeDocument/2006/relationships/hyperlink" Target="http://www.cpd.suny.ed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ort.microsoft.com/en-us/office/make-your-powerpoint-presentations-accessible-to-people-with-disabilities-6f7772b2-2f33-4bd2-8ca7-dae3b2b3ef25?ui=en-us&amp;rs=en-us&amp;ad=us" TargetMode="External"/><Relationship Id="rId5" Type="http://schemas.openxmlformats.org/officeDocument/2006/relationships/hyperlink" Target="mailto:cpdinfo@suny.edu" TargetMode="External"/><Relationship Id="rId4" Type="http://schemas.openxmlformats.org/officeDocument/2006/relationships/hyperlink" Target="http://www.cpd.suny.edu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A6SGQlVmcA" TargetMode="External"/><Relationship Id="rId6" Type="http://schemas.openxmlformats.org/officeDocument/2006/relationships/hyperlink" Target="mailto:cpdinfo@suny.edu" TargetMode="External"/><Relationship Id="rId5" Type="http://schemas.openxmlformats.org/officeDocument/2006/relationships/hyperlink" Target="http://www.cpd.suny.edu/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mailto:cpdinfo@suny.edu" TargetMode="External"/><Relationship Id="rId4" Type="http://schemas.openxmlformats.org/officeDocument/2006/relationships/hyperlink" Target="http://www.cpd.suny.ed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mailto:cpdinfo@suny.edu" TargetMode="External"/><Relationship Id="rId4" Type="http://schemas.openxmlformats.org/officeDocument/2006/relationships/hyperlink" Target="http://www.cpd.suny.edu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mailto:cpdinfo@suny.edu" TargetMode="External"/><Relationship Id="rId4" Type="http://schemas.openxmlformats.org/officeDocument/2006/relationships/hyperlink" Target="http://www.cpd.suny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770A9222-5D8C-47D8-BF0B-534A50B96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71" y="326222"/>
            <a:ext cx="2743200" cy="79781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25C2FA0-D9BE-4700-8EA7-07414E498166}"/>
              </a:ext>
            </a:extLst>
          </p:cNvPr>
          <p:cNvGrpSpPr/>
          <p:nvPr/>
        </p:nvGrpSpPr>
        <p:grpSpPr>
          <a:xfrm>
            <a:off x="0" y="6203666"/>
            <a:ext cx="11877497" cy="456078"/>
            <a:chOff x="0" y="6203666"/>
            <a:chExt cx="11877497" cy="45607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F92559-9E1F-4E4B-9045-D12058601D2D}"/>
                </a:ext>
              </a:extLst>
            </p:cNvPr>
            <p:cNvSpPr txBox="1"/>
            <p:nvPr/>
          </p:nvSpPr>
          <p:spPr>
            <a:xfrm>
              <a:off x="9023684" y="6203666"/>
              <a:ext cx="2853813" cy="4154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  <a:hlinkClick r:id="rId4"/>
                </a:rPr>
                <a:t>www.cpd.suny.edu</a:t>
              </a:r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</a:rPr>
                <a:t> </a:t>
              </a:r>
              <a:r>
                <a:rPr lang="en-US" sz="2000" dirty="0" smtClean="0">
                  <a:solidFill>
                    <a:schemeClr val="bg1"/>
                  </a:solidFill>
                  <a:latin typeface="Arial"/>
                  <a:cs typeface="Arial"/>
                </a:rPr>
                <a:t>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1">
              <a:extLst>
                <a:ext uri="{FF2B5EF4-FFF2-40B4-BE49-F238E27FC236}">
                  <a16:creationId xmlns:a16="http://schemas.microsoft.com/office/drawing/2014/main" id="{1838395A-BC27-42FE-AFB8-94720F5BA318}"/>
                </a:ext>
              </a:extLst>
            </p:cNvPr>
            <p:cNvSpPr txBox="1"/>
            <p:nvPr/>
          </p:nvSpPr>
          <p:spPr>
            <a:xfrm>
              <a:off x="0" y="6244246"/>
              <a:ext cx="2853813" cy="4154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  <a:hlinkClick r:id="rId5"/>
                </a:rPr>
                <a:t>cpdinfo@suny.edu</a:t>
              </a:r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</a:rPr>
                <a:t>  </a:t>
              </a:r>
              <a:r>
                <a:rPr lang="en-US" sz="2000" dirty="0" smtClean="0">
                  <a:solidFill>
                    <a:schemeClr val="bg1"/>
                  </a:solidFill>
                  <a:latin typeface="Arial"/>
                  <a:cs typeface="Arial"/>
                </a:rPr>
                <a:t>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302525"/>
            <a:ext cx="10515600" cy="570296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Training Agenda:(content is the same for each training session</a:t>
            </a:r>
            <a:r>
              <a:rPr lang="en-US" sz="3600" b="1" dirty="0" smtClean="0"/>
              <a:t>)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2051310"/>
            <a:ext cx="10515600" cy="4351338"/>
          </a:xfrm>
        </p:spPr>
        <p:txBody>
          <a:bodyPr/>
          <a:lstStyle/>
          <a:p>
            <a:pPr marL="285750" lvl="0" indent="-285750"/>
            <a:r>
              <a:rPr lang="en-US" dirty="0"/>
              <a:t>Audio and Video setup</a:t>
            </a:r>
          </a:p>
          <a:p>
            <a:pPr marL="285750" lvl="0" indent="-285750"/>
            <a:r>
              <a:rPr lang="en-US" dirty="0"/>
              <a:t>Zoom Webinar </a:t>
            </a:r>
            <a:r>
              <a:rPr lang="en-US" dirty="0" smtClean="0"/>
              <a:t>Roles</a:t>
            </a:r>
          </a:p>
          <a:p>
            <a:pPr marL="285750" indent="-285750"/>
            <a:r>
              <a:rPr lang="en-US" altLang="en-US" dirty="0"/>
              <a:t>Design Considerations</a:t>
            </a:r>
            <a:endParaRPr lang="en-US" dirty="0"/>
          </a:p>
          <a:p>
            <a:pPr marL="285750" lvl="0" indent="-285750"/>
            <a:r>
              <a:rPr lang="en-US" dirty="0" smtClean="0"/>
              <a:t>Sharing </a:t>
            </a:r>
            <a:r>
              <a:rPr lang="en-US" dirty="0"/>
              <a:t>content</a:t>
            </a:r>
          </a:p>
          <a:p>
            <a:pPr marL="285750" lvl="0" indent="-285750"/>
            <a:r>
              <a:rPr lang="en-US" dirty="0"/>
              <a:t>Chat </a:t>
            </a:r>
          </a:p>
          <a:p>
            <a:pPr marL="285750" lvl="0" indent="-285750"/>
            <a:r>
              <a:rPr lang="en-US" dirty="0"/>
              <a:t>Participant List</a:t>
            </a:r>
          </a:p>
          <a:p>
            <a:pPr marL="285750" lvl="0" indent="-285750"/>
            <a:r>
              <a:rPr lang="en-US" dirty="0"/>
              <a:t>Q&amp;A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43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770A9222-5D8C-47D8-BF0B-534A50B96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71" y="326222"/>
            <a:ext cx="2743200" cy="79781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25C2FA0-D9BE-4700-8EA7-07414E498166}"/>
              </a:ext>
            </a:extLst>
          </p:cNvPr>
          <p:cNvGrpSpPr/>
          <p:nvPr/>
        </p:nvGrpSpPr>
        <p:grpSpPr>
          <a:xfrm>
            <a:off x="0" y="6203666"/>
            <a:ext cx="11877497" cy="415498"/>
            <a:chOff x="0" y="6203666"/>
            <a:chExt cx="11877497" cy="4154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F92559-9E1F-4E4B-9045-D12058601D2D}"/>
                </a:ext>
              </a:extLst>
            </p:cNvPr>
            <p:cNvSpPr txBox="1"/>
            <p:nvPr/>
          </p:nvSpPr>
          <p:spPr>
            <a:xfrm>
              <a:off x="9023684" y="6203666"/>
              <a:ext cx="2853813" cy="4154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  <a:hlinkClick r:id="rId4"/>
                </a:rPr>
                <a:t>www.cpd.suny.edu</a:t>
              </a:r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</a:rPr>
                <a:t> </a:t>
              </a:r>
              <a:r>
                <a:rPr lang="en-US" sz="2000" dirty="0" smtClean="0">
                  <a:solidFill>
                    <a:schemeClr val="bg1"/>
                  </a:solidFill>
                  <a:latin typeface="Arial"/>
                  <a:cs typeface="Arial"/>
                </a:rPr>
                <a:t>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1">
              <a:extLst>
                <a:ext uri="{FF2B5EF4-FFF2-40B4-BE49-F238E27FC236}">
                  <a16:creationId xmlns:a16="http://schemas.microsoft.com/office/drawing/2014/main" id="{1838395A-BC27-42FE-AFB8-94720F5BA318}"/>
                </a:ext>
              </a:extLst>
            </p:cNvPr>
            <p:cNvSpPr txBox="1"/>
            <p:nvPr/>
          </p:nvSpPr>
          <p:spPr>
            <a:xfrm>
              <a:off x="0" y="6203666"/>
              <a:ext cx="2853813" cy="4154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  <a:hlinkClick r:id="rId5"/>
                </a:rPr>
                <a:t>cpdinfo@suny.edu</a:t>
              </a:r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</a:rPr>
                <a:t>  </a:t>
              </a:r>
              <a:r>
                <a:rPr lang="en-US" sz="2000" dirty="0" smtClean="0">
                  <a:solidFill>
                    <a:schemeClr val="bg1"/>
                  </a:solidFill>
                  <a:latin typeface="Arial"/>
                  <a:cs typeface="Arial"/>
                </a:rPr>
                <a:t>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302525"/>
            <a:ext cx="10515600" cy="57029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Chat</a:t>
            </a:r>
            <a:endParaRPr lang="en-U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2268" y="1110119"/>
            <a:ext cx="3595636" cy="3760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790" y="5054831"/>
            <a:ext cx="9448800" cy="800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31307" y="5022376"/>
            <a:ext cx="777923" cy="8325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6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404" y="1393966"/>
            <a:ext cx="3391184" cy="4658989"/>
          </a:xfrm>
          <a:prstGeom prst="rect">
            <a:avLst/>
          </a:prstGeom>
        </p:spPr>
      </p:pic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770A9222-5D8C-47D8-BF0B-534A50B96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271" y="326222"/>
            <a:ext cx="2743200" cy="79781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25C2FA0-D9BE-4700-8EA7-07414E498166}"/>
              </a:ext>
            </a:extLst>
          </p:cNvPr>
          <p:cNvGrpSpPr/>
          <p:nvPr/>
        </p:nvGrpSpPr>
        <p:grpSpPr>
          <a:xfrm>
            <a:off x="0" y="6203666"/>
            <a:ext cx="11877497" cy="415498"/>
            <a:chOff x="0" y="6203666"/>
            <a:chExt cx="11877497" cy="4154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F92559-9E1F-4E4B-9045-D12058601D2D}"/>
                </a:ext>
              </a:extLst>
            </p:cNvPr>
            <p:cNvSpPr txBox="1"/>
            <p:nvPr/>
          </p:nvSpPr>
          <p:spPr>
            <a:xfrm>
              <a:off x="9023684" y="6203666"/>
              <a:ext cx="2853813" cy="4154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  <a:hlinkClick r:id="rId5"/>
                </a:rPr>
                <a:t>www.cpd.suny.edu</a:t>
              </a:r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</a:rPr>
                <a:t> </a:t>
              </a:r>
              <a:r>
                <a:rPr lang="en-US" sz="2000" dirty="0" smtClean="0">
                  <a:solidFill>
                    <a:schemeClr val="bg1"/>
                  </a:solidFill>
                  <a:latin typeface="Arial"/>
                  <a:cs typeface="Arial"/>
                </a:rPr>
                <a:t>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1">
              <a:extLst>
                <a:ext uri="{FF2B5EF4-FFF2-40B4-BE49-F238E27FC236}">
                  <a16:creationId xmlns:a16="http://schemas.microsoft.com/office/drawing/2014/main" id="{1838395A-BC27-42FE-AFB8-94720F5BA318}"/>
                </a:ext>
              </a:extLst>
            </p:cNvPr>
            <p:cNvSpPr txBox="1"/>
            <p:nvPr/>
          </p:nvSpPr>
          <p:spPr>
            <a:xfrm>
              <a:off x="0" y="6203666"/>
              <a:ext cx="2853813" cy="4154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  <a:hlinkClick r:id="rId6"/>
                </a:rPr>
                <a:t>cpdinfo@suny.edu</a:t>
              </a:r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</a:rPr>
                <a:t>  </a:t>
              </a:r>
              <a:r>
                <a:rPr lang="en-US" sz="2000" dirty="0" smtClean="0">
                  <a:solidFill>
                    <a:schemeClr val="bg1"/>
                  </a:solidFill>
                  <a:latin typeface="Arial"/>
                  <a:cs typeface="Arial"/>
                </a:rPr>
                <a:t>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302525"/>
            <a:ext cx="10515600" cy="57029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Participants List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1600" y="5252855"/>
            <a:ext cx="9448800" cy="800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26906" y="5268036"/>
            <a:ext cx="1125225" cy="7915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9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770A9222-5D8C-47D8-BF0B-534A50B96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71" y="326222"/>
            <a:ext cx="2743200" cy="79781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25C2FA0-D9BE-4700-8EA7-07414E498166}"/>
              </a:ext>
            </a:extLst>
          </p:cNvPr>
          <p:cNvGrpSpPr/>
          <p:nvPr/>
        </p:nvGrpSpPr>
        <p:grpSpPr>
          <a:xfrm>
            <a:off x="-55307" y="6203666"/>
            <a:ext cx="11932804" cy="512531"/>
            <a:chOff x="-55307" y="6203666"/>
            <a:chExt cx="11932804" cy="5125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F92559-9E1F-4E4B-9045-D12058601D2D}"/>
                </a:ext>
              </a:extLst>
            </p:cNvPr>
            <p:cNvSpPr txBox="1"/>
            <p:nvPr/>
          </p:nvSpPr>
          <p:spPr>
            <a:xfrm>
              <a:off x="9023684" y="6203666"/>
              <a:ext cx="2853813" cy="4154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  <a:hlinkClick r:id="rId4"/>
                </a:rPr>
                <a:t>www.cpd.suny.edu</a:t>
              </a:r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</a:rPr>
                <a:t> </a:t>
              </a:r>
              <a:r>
                <a:rPr lang="en-US" sz="2000" dirty="0" smtClean="0">
                  <a:solidFill>
                    <a:schemeClr val="bg1"/>
                  </a:solidFill>
                  <a:latin typeface="Arial"/>
                  <a:cs typeface="Arial"/>
                </a:rPr>
                <a:t>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1">
              <a:extLst>
                <a:ext uri="{FF2B5EF4-FFF2-40B4-BE49-F238E27FC236}">
                  <a16:creationId xmlns:a16="http://schemas.microsoft.com/office/drawing/2014/main" id="{1838395A-BC27-42FE-AFB8-94720F5BA318}"/>
                </a:ext>
              </a:extLst>
            </p:cNvPr>
            <p:cNvSpPr txBox="1"/>
            <p:nvPr/>
          </p:nvSpPr>
          <p:spPr>
            <a:xfrm>
              <a:off x="-55307" y="6300699"/>
              <a:ext cx="2853813" cy="4154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  <a:hlinkClick r:id="rId5"/>
                </a:rPr>
                <a:t>cpdinfo@suny.edu</a:t>
              </a:r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</a:rPr>
                <a:t>  </a:t>
              </a:r>
              <a:r>
                <a:rPr lang="en-US" sz="2000" dirty="0" smtClean="0">
                  <a:solidFill>
                    <a:schemeClr val="bg1"/>
                  </a:solidFill>
                  <a:latin typeface="Arial"/>
                  <a:cs typeface="Arial"/>
                </a:rPr>
                <a:t>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302525"/>
            <a:ext cx="10515600" cy="57029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Managing Q&amp;A during a </a:t>
            </a:r>
            <a:r>
              <a:rPr lang="en-US" b="1" dirty="0" smtClean="0"/>
              <a:t>webinar</a:t>
            </a:r>
            <a:endParaRPr lang="en-US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371600" y="1969572"/>
            <a:ext cx="9448800" cy="8001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99857" y="2010116"/>
            <a:ext cx="821803" cy="7755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00364" y="3529228"/>
            <a:ext cx="672543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Find the question you would like to answer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2404" y="4205859"/>
            <a:ext cx="3181350" cy="704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3181" y="2769672"/>
            <a:ext cx="2950408" cy="373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7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770A9222-5D8C-47D8-BF0B-534A50B96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71" y="326222"/>
            <a:ext cx="2743200" cy="79781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25C2FA0-D9BE-4700-8EA7-07414E498166}"/>
              </a:ext>
            </a:extLst>
          </p:cNvPr>
          <p:cNvGrpSpPr/>
          <p:nvPr/>
        </p:nvGrpSpPr>
        <p:grpSpPr>
          <a:xfrm>
            <a:off x="-55307" y="6203666"/>
            <a:ext cx="11932804" cy="512531"/>
            <a:chOff x="-55307" y="6203666"/>
            <a:chExt cx="11932804" cy="5125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F92559-9E1F-4E4B-9045-D12058601D2D}"/>
                </a:ext>
              </a:extLst>
            </p:cNvPr>
            <p:cNvSpPr txBox="1"/>
            <p:nvPr/>
          </p:nvSpPr>
          <p:spPr>
            <a:xfrm>
              <a:off x="9023684" y="6203666"/>
              <a:ext cx="2853813" cy="4154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  <a:hlinkClick r:id="rId4"/>
                </a:rPr>
                <a:t>www.cpd.suny.edu</a:t>
              </a:r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</a:rPr>
                <a:t> </a:t>
              </a:r>
              <a:r>
                <a:rPr lang="en-US" sz="2000" dirty="0" smtClean="0">
                  <a:solidFill>
                    <a:schemeClr val="bg1"/>
                  </a:solidFill>
                  <a:latin typeface="Arial"/>
                  <a:cs typeface="Arial"/>
                </a:rPr>
                <a:t>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1">
              <a:extLst>
                <a:ext uri="{FF2B5EF4-FFF2-40B4-BE49-F238E27FC236}">
                  <a16:creationId xmlns:a16="http://schemas.microsoft.com/office/drawing/2014/main" id="{1838395A-BC27-42FE-AFB8-94720F5BA318}"/>
                </a:ext>
              </a:extLst>
            </p:cNvPr>
            <p:cNvSpPr txBox="1"/>
            <p:nvPr/>
          </p:nvSpPr>
          <p:spPr>
            <a:xfrm>
              <a:off x="-55307" y="6300699"/>
              <a:ext cx="2853813" cy="4154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  <a:hlinkClick r:id="rId5"/>
                </a:rPr>
                <a:t>cpdinfo@suny.edu</a:t>
              </a:r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</a:rPr>
                <a:t>  </a:t>
              </a:r>
              <a:r>
                <a:rPr lang="en-US" sz="2000" dirty="0" smtClean="0">
                  <a:solidFill>
                    <a:schemeClr val="bg1"/>
                  </a:solidFill>
                  <a:latin typeface="Arial"/>
                  <a:cs typeface="Arial"/>
                </a:rPr>
                <a:t>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302525"/>
            <a:ext cx="10515600" cy="57029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Questions?</a:t>
            </a:r>
            <a:endParaRPr lang="en-US" b="1" dirty="0"/>
          </a:p>
        </p:txBody>
      </p:sp>
      <p:pic>
        <p:nvPicPr>
          <p:cNvPr id="8" name="Content Placeholder 7" descr="Asking Defining Questions - Excelsior College OWL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370" y="2077561"/>
            <a:ext cx="5852160" cy="3901440"/>
          </a:xfrm>
        </p:spPr>
      </p:pic>
    </p:spTree>
    <p:extLst>
      <p:ext uri="{BB962C8B-B14F-4D97-AF65-F5344CB8AC3E}">
        <p14:creationId xmlns:p14="http://schemas.microsoft.com/office/powerpoint/2010/main" val="34439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770A9222-5D8C-47D8-BF0B-534A50B96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71" y="326222"/>
            <a:ext cx="2743200" cy="79781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25C2FA0-D9BE-4700-8EA7-07414E498166}"/>
              </a:ext>
            </a:extLst>
          </p:cNvPr>
          <p:cNvGrpSpPr/>
          <p:nvPr/>
        </p:nvGrpSpPr>
        <p:grpSpPr>
          <a:xfrm>
            <a:off x="-81143" y="6203666"/>
            <a:ext cx="11958640" cy="420383"/>
            <a:chOff x="-81143" y="6203666"/>
            <a:chExt cx="11958640" cy="42038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F92559-9E1F-4E4B-9045-D12058601D2D}"/>
                </a:ext>
              </a:extLst>
            </p:cNvPr>
            <p:cNvSpPr txBox="1"/>
            <p:nvPr/>
          </p:nvSpPr>
          <p:spPr>
            <a:xfrm>
              <a:off x="9023684" y="6203666"/>
              <a:ext cx="2853813" cy="4154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  <a:hlinkClick r:id="rId4"/>
                </a:rPr>
                <a:t>www.cpd.suny.edu</a:t>
              </a:r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</a:rPr>
                <a:t> </a:t>
              </a:r>
              <a:r>
                <a:rPr lang="en-US" sz="2000" dirty="0" smtClean="0">
                  <a:solidFill>
                    <a:schemeClr val="bg1"/>
                  </a:solidFill>
                  <a:latin typeface="Arial"/>
                  <a:cs typeface="Arial"/>
                </a:rPr>
                <a:t>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1">
              <a:extLst>
                <a:ext uri="{FF2B5EF4-FFF2-40B4-BE49-F238E27FC236}">
                  <a16:creationId xmlns:a16="http://schemas.microsoft.com/office/drawing/2014/main" id="{1838395A-BC27-42FE-AFB8-94720F5BA318}"/>
                </a:ext>
              </a:extLst>
            </p:cNvPr>
            <p:cNvSpPr txBox="1"/>
            <p:nvPr/>
          </p:nvSpPr>
          <p:spPr>
            <a:xfrm>
              <a:off x="-81143" y="6208551"/>
              <a:ext cx="2853813" cy="4154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  <a:hlinkClick r:id="rId5"/>
                </a:rPr>
                <a:t>cpdinfo@suny.edu</a:t>
              </a:r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</a:rPr>
                <a:t>  </a:t>
              </a:r>
              <a:r>
                <a:rPr lang="en-US" sz="2000" dirty="0" smtClean="0">
                  <a:solidFill>
                    <a:schemeClr val="bg1"/>
                  </a:solidFill>
                  <a:latin typeface="Arial"/>
                  <a:cs typeface="Arial"/>
                </a:rPr>
                <a:t>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302525"/>
            <a:ext cx="10515600" cy="57029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Audio and Video Setup</a:t>
            </a:r>
            <a:endParaRPr lang="en-US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200991" y="2051310"/>
            <a:ext cx="6084076" cy="34436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873" y="4559430"/>
            <a:ext cx="3457406" cy="13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2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770A9222-5D8C-47D8-BF0B-534A50B96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71" y="326222"/>
            <a:ext cx="2743200" cy="79781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25C2FA0-D9BE-4700-8EA7-07414E498166}"/>
              </a:ext>
            </a:extLst>
          </p:cNvPr>
          <p:cNvGrpSpPr/>
          <p:nvPr/>
        </p:nvGrpSpPr>
        <p:grpSpPr>
          <a:xfrm>
            <a:off x="-11859" y="6203666"/>
            <a:ext cx="11889356" cy="421955"/>
            <a:chOff x="-11859" y="6203666"/>
            <a:chExt cx="11889356" cy="42195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F92559-9E1F-4E4B-9045-D12058601D2D}"/>
                </a:ext>
              </a:extLst>
            </p:cNvPr>
            <p:cNvSpPr txBox="1"/>
            <p:nvPr/>
          </p:nvSpPr>
          <p:spPr>
            <a:xfrm>
              <a:off x="9023684" y="6203666"/>
              <a:ext cx="2853813" cy="4154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  <a:hlinkClick r:id="rId4"/>
                </a:rPr>
                <a:t>www.cpd.suny.edu</a:t>
              </a:r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</a:rPr>
                <a:t> </a:t>
              </a:r>
              <a:r>
                <a:rPr lang="en-US" sz="2000" dirty="0" smtClean="0">
                  <a:solidFill>
                    <a:schemeClr val="bg1"/>
                  </a:solidFill>
                  <a:latin typeface="Arial"/>
                  <a:cs typeface="Arial"/>
                </a:rPr>
                <a:t>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1">
              <a:extLst>
                <a:ext uri="{FF2B5EF4-FFF2-40B4-BE49-F238E27FC236}">
                  <a16:creationId xmlns:a16="http://schemas.microsoft.com/office/drawing/2014/main" id="{1838395A-BC27-42FE-AFB8-94720F5BA318}"/>
                </a:ext>
              </a:extLst>
            </p:cNvPr>
            <p:cNvSpPr txBox="1"/>
            <p:nvPr/>
          </p:nvSpPr>
          <p:spPr>
            <a:xfrm>
              <a:off x="-11859" y="6210123"/>
              <a:ext cx="2853813" cy="4154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  <a:hlinkClick r:id="rId5"/>
                </a:rPr>
                <a:t>cpdinfo@suny.edu</a:t>
              </a:r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</a:rPr>
                <a:t>  </a:t>
              </a:r>
              <a:r>
                <a:rPr lang="en-US" sz="2000" dirty="0" smtClean="0">
                  <a:solidFill>
                    <a:schemeClr val="bg1"/>
                  </a:solidFill>
                  <a:latin typeface="Arial"/>
                  <a:cs typeface="Arial"/>
                </a:rPr>
                <a:t>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302525"/>
            <a:ext cx="10515600" cy="57029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Adjust Audio and Video Settings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954" y="1872821"/>
            <a:ext cx="7216445" cy="418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5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770A9222-5D8C-47D8-BF0B-534A50B96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71" y="326222"/>
            <a:ext cx="2743200" cy="79781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25C2FA0-D9BE-4700-8EA7-07414E498166}"/>
              </a:ext>
            </a:extLst>
          </p:cNvPr>
          <p:cNvGrpSpPr/>
          <p:nvPr/>
        </p:nvGrpSpPr>
        <p:grpSpPr>
          <a:xfrm>
            <a:off x="0" y="6203666"/>
            <a:ext cx="11877497" cy="490389"/>
            <a:chOff x="0" y="6203666"/>
            <a:chExt cx="11877497" cy="49038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F92559-9E1F-4E4B-9045-D12058601D2D}"/>
                </a:ext>
              </a:extLst>
            </p:cNvPr>
            <p:cNvSpPr txBox="1"/>
            <p:nvPr/>
          </p:nvSpPr>
          <p:spPr>
            <a:xfrm>
              <a:off x="9023684" y="6203666"/>
              <a:ext cx="2853813" cy="4154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  <a:hlinkClick r:id="rId4"/>
                </a:rPr>
                <a:t>www.cpd.suny.edu</a:t>
              </a:r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</a:rPr>
                <a:t> </a:t>
              </a:r>
              <a:r>
                <a:rPr lang="en-US" sz="2000" dirty="0" smtClean="0">
                  <a:solidFill>
                    <a:schemeClr val="bg1"/>
                  </a:solidFill>
                  <a:latin typeface="Arial"/>
                  <a:cs typeface="Arial"/>
                </a:rPr>
                <a:t>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1">
              <a:extLst>
                <a:ext uri="{FF2B5EF4-FFF2-40B4-BE49-F238E27FC236}">
                  <a16:creationId xmlns:a16="http://schemas.microsoft.com/office/drawing/2014/main" id="{1838395A-BC27-42FE-AFB8-94720F5BA318}"/>
                </a:ext>
              </a:extLst>
            </p:cNvPr>
            <p:cNvSpPr txBox="1"/>
            <p:nvPr/>
          </p:nvSpPr>
          <p:spPr>
            <a:xfrm>
              <a:off x="0" y="6278557"/>
              <a:ext cx="2853813" cy="4154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  <a:hlinkClick r:id="rId5"/>
                </a:rPr>
                <a:t>cpdinfo@suny.edu</a:t>
              </a:r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</a:rPr>
                <a:t>  </a:t>
              </a:r>
              <a:r>
                <a:rPr lang="en-US" sz="2000" dirty="0" smtClean="0">
                  <a:solidFill>
                    <a:schemeClr val="bg1"/>
                  </a:solidFill>
                  <a:latin typeface="Arial"/>
                  <a:cs typeface="Arial"/>
                </a:rPr>
                <a:t>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302525"/>
            <a:ext cx="10515600" cy="570296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Zoom Webinar Roles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624200"/>
              </p:ext>
            </p:extLst>
          </p:nvPr>
        </p:nvGraphicFramePr>
        <p:xfrm>
          <a:off x="838200" y="1773250"/>
          <a:ext cx="10515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862">
                  <a:extLst>
                    <a:ext uri="{9D8B030D-6E8A-4147-A177-3AD203B41FA5}">
                      <a16:colId xmlns:a16="http://schemas.microsoft.com/office/drawing/2014/main" val="3693014267"/>
                    </a:ext>
                  </a:extLst>
                </a:gridCol>
                <a:gridCol w="1933378">
                  <a:extLst>
                    <a:ext uri="{9D8B030D-6E8A-4147-A177-3AD203B41FA5}">
                      <a16:colId xmlns:a16="http://schemas.microsoft.com/office/drawing/2014/main" val="368954578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202489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62901416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438673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Co-host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Panelist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Attendee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353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Start Webinar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530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Mute/Unmute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720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Start/Stop own Video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515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View Attendee List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563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Share Screen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454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955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View All Q&amp;A</a:t>
                      </a:r>
                      <a:r>
                        <a:rPr lang="en-US" sz="1400" baseline="0" dirty="0" smtClean="0"/>
                        <a:t> + Responds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906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Ask questions in Q&amp;A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22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Create/Start/End Polls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806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Answer Polls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963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Raise Hand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472266"/>
                  </a:ext>
                </a:extLst>
              </a:tr>
            </a:tbl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3633273" y="2129607"/>
            <a:ext cx="6817317" cy="4074059"/>
            <a:chOff x="3694471" y="2427767"/>
            <a:chExt cx="6817317" cy="4074059"/>
          </a:xfrm>
        </p:grpSpPr>
        <p:sp>
          <p:nvSpPr>
            <p:cNvPr id="10" name="Multiply 9"/>
            <p:cNvSpPr/>
            <p:nvPr/>
          </p:nvSpPr>
          <p:spPr>
            <a:xfrm>
              <a:off x="3694471" y="2438400"/>
              <a:ext cx="373032" cy="367862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Multiply 10"/>
            <p:cNvSpPr/>
            <p:nvPr/>
          </p:nvSpPr>
          <p:spPr>
            <a:xfrm>
              <a:off x="5909484" y="2427767"/>
              <a:ext cx="373032" cy="367862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Multiply 11"/>
            <p:cNvSpPr/>
            <p:nvPr/>
          </p:nvSpPr>
          <p:spPr>
            <a:xfrm>
              <a:off x="3694471" y="2797622"/>
              <a:ext cx="373032" cy="367862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Multiply 12"/>
            <p:cNvSpPr/>
            <p:nvPr/>
          </p:nvSpPr>
          <p:spPr>
            <a:xfrm>
              <a:off x="5909484" y="2814779"/>
              <a:ext cx="373032" cy="367862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ultiply 13"/>
            <p:cNvSpPr/>
            <p:nvPr/>
          </p:nvSpPr>
          <p:spPr>
            <a:xfrm>
              <a:off x="7937981" y="2806262"/>
              <a:ext cx="373032" cy="367862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ultiply 14"/>
            <p:cNvSpPr/>
            <p:nvPr/>
          </p:nvSpPr>
          <p:spPr>
            <a:xfrm>
              <a:off x="3694471" y="3151111"/>
              <a:ext cx="373032" cy="367862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ultiply 15"/>
            <p:cNvSpPr/>
            <p:nvPr/>
          </p:nvSpPr>
          <p:spPr>
            <a:xfrm>
              <a:off x="5909484" y="3170137"/>
              <a:ext cx="373032" cy="367862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Multiply 16"/>
            <p:cNvSpPr/>
            <p:nvPr/>
          </p:nvSpPr>
          <p:spPr>
            <a:xfrm>
              <a:off x="7937981" y="3164488"/>
              <a:ext cx="373032" cy="367862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Multiply 17"/>
            <p:cNvSpPr/>
            <p:nvPr/>
          </p:nvSpPr>
          <p:spPr>
            <a:xfrm>
              <a:off x="3694471" y="3537388"/>
              <a:ext cx="373032" cy="367862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Multiply 18"/>
            <p:cNvSpPr/>
            <p:nvPr/>
          </p:nvSpPr>
          <p:spPr>
            <a:xfrm>
              <a:off x="5909484" y="3518973"/>
              <a:ext cx="373032" cy="367862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Multiply 19"/>
            <p:cNvSpPr/>
            <p:nvPr/>
          </p:nvSpPr>
          <p:spPr>
            <a:xfrm>
              <a:off x="7937981" y="3537388"/>
              <a:ext cx="373032" cy="367862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Multiply 20"/>
            <p:cNvSpPr/>
            <p:nvPr/>
          </p:nvSpPr>
          <p:spPr>
            <a:xfrm>
              <a:off x="3694471" y="3899548"/>
              <a:ext cx="373032" cy="367862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Multiply 21"/>
            <p:cNvSpPr/>
            <p:nvPr/>
          </p:nvSpPr>
          <p:spPr>
            <a:xfrm>
              <a:off x="3694471" y="4283408"/>
              <a:ext cx="373032" cy="367862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Multiply 22"/>
            <p:cNvSpPr/>
            <p:nvPr/>
          </p:nvSpPr>
          <p:spPr>
            <a:xfrm>
              <a:off x="3694471" y="4625585"/>
              <a:ext cx="373032" cy="367862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Multiply 23"/>
            <p:cNvSpPr/>
            <p:nvPr/>
          </p:nvSpPr>
          <p:spPr>
            <a:xfrm>
              <a:off x="10122269" y="5025834"/>
              <a:ext cx="373032" cy="367862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Multiply 24"/>
            <p:cNvSpPr/>
            <p:nvPr/>
          </p:nvSpPr>
          <p:spPr>
            <a:xfrm>
              <a:off x="3694471" y="5382599"/>
              <a:ext cx="373032" cy="367862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Multiply 25"/>
            <p:cNvSpPr/>
            <p:nvPr/>
          </p:nvSpPr>
          <p:spPr>
            <a:xfrm>
              <a:off x="10138756" y="5750461"/>
              <a:ext cx="373032" cy="367862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Multiply 26"/>
            <p:cNvSpPr/>
            <p:nvPr/>
          </p:nvSpPr>
          <p:spPr>
            <a:xfrm>
              <a:off x="10122269" y="4267410"/>
              <a:ext cx="373032" cy="367862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Multiply 27"/>
            <p:cNvSpPr/>
            <p:nvPr/>
          </p:nvSpPr>
          <p:spPr>
            <a:xfrm>
              <a:off x="5917324" y="3893357"/>
              <a:ext cx="373032" cy="367862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Multiply 28"/>
            <p:cNvSpPr/>
            <p:nvPr/>
          </p:nvSpPr>
          <p:spPr>
            <a:xfrm>
              <a:off x="5917324" y="4267743"/>
              <a:ext cx="373032" cy="367862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Multiply 29"/>
            <p:cNvSpPr/>
            <p:nvPr/>
          </p:nvSpPr>
          <p:spPr>
            <a:xfrm>
              <a:off x="5917324" y="4657086"/>
              <a:ext cx="373032" cy="367862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Multiply 30"/>
            <p:cNvSpPr/>
            <p:nvPr/>
          </p:nvSpPr>
          <p:spPr>
            <a:xfrm>
              <a:off x="5917324" y="5394721"/>
              <a:ext cx="373032" cy="367862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Multiply 31"/>
            <p:cNvSpPr/>
            <p:nvPr/>
          </p:nvSpPr>
          <p:spPr>
            <a:xfrm>
              <a:off x="7953661" y="5766102"/>
              <a:ext cx="373032" cy="367862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Multiply 32"/>
            <p:cNvSpPr/>
            <p:nvPr/>
          </p:nvSpPr>
          <p:spPr>
            <a:xfrm>
              <a:off x="7953661" y="6118323"/>
              <a:ext cx="373032" cy="367862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Multiply 33"/>
            <p:cNvSpPr/>
            <p:nvPr/>
          </p:nvSpPr>
          <p:spPr>
            <a:xfrm>
              <a:off x="10138756" y="6133964"/>
              <a:ext cx="373032" cy="367862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Multiply 34"/>
            <p:cNvSpPr/>
            <p:nvPr/>
          </p:nvSpPr>
          <p:spPr>
            <a:xfrm>
              <a:off x="7937981" y="4651397"/>
              <a:ext cx="373032" cy="367862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Multiply 35"/>
            <p:cNvSpPr/>
            <p:nvPr/>
          </p:nvSpPr>
          <p:spPr>
            <a:xfrm>
              <a:off x="7937981" y="4257375"/>
              <a:ext cx="373032" cy="367862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046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770A9222-5D8C-47D8-BF0B-534A50B96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71" y="326222"/>
            <a:ext cx="2743200" cy="79781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25C2FA0-D9BE-4700-8EA7-07414E498166}"/>
              </a:ext>
            </a:extLst>
          </p:cNvPr>
          <p:cNvGrpSpPr/>
          <p:nvPr/>
        </p:nvGrpSpPr>
        <p:grpSpPr>
          <a:xfrm>
            <a:off x="0" y="6203666"/>
            <a:ext cx="11877497" cy="490389"/>
            <a:chOff x="0" y="6203666"/>
            <a:chExt cx="11877497" cy="49038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F92559-9E1F-4E4B-9045-D12058601D2D}"/>
                </a:ext>
              </a:extLst>
            </p:cNvPr>
            <p:cNvSpPr txBox="1"/>
            <p:nvPr/>
          </p:nvSpPr>
          <p:spPr>
            <a:xfrm>
              <a:off x="9023684" y="6203666"/>
              <a:ext cx="2853813" cy="4154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  <a:hlinkClick r:id="rId4"/>
                </a:rPr>
                <a:t>www.cpd.suny.edu</a:t>
              </a:r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</a:rPr>
                <a:t> </a:t>
              </a:r>
              <a:r>
                <a:rPr lang="en-US" sz="2000" dirty="0" smtClean="0">
                  <a:solidFill>
                    <a:schemeClr val="bg1"/>
                  </a:solidFill>
                  <a:latin typeface="Arial"/>
                  <a:cs typeface="Arial"/>
                </a:rPr>
                <a:t>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1">
              <a:extLst>
                <a:ext uri="{FF2B5EF4-FFF2-40B4-BE49-F238E27FC236}">
                  <a16:creationId xmlns:a16="http://schemas.microsoft.com/office/drawing/2014/main" id="{1838395A-BC27-42FE-AFB8-94720F5BA318}"/>
                </a:ext>
              </a:extLst>
            </p:cNvPr>
            <p:cNvSpPr txBox="1"/>
            <p:nvPr/>
          </p:nvSpPr>
          <p:spPr>
            <a:xfrm>
              <a:off x="0" y="6278557"/>
              <a:ext cx="2853813" cy="4154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  <a:hlinkClick r:id="rId5"/>
                </a:rPr>
                <a:t>cpdinfo@suny.edu</a:t>
              </a:r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</a:rPr>
                <a:t>  </a:t>
              </a:r>
              <a:r>
                <a:rPr lang="en-US" sz="2000" dirty="0" smtClean="0">
                  <a:solidFill>
                    <a:schemeClr val="bg1"/>
                  </a:solidFill>
                  <a:latin typeface="Arial"/>
                  <a:cs typeface="Arial"/>
                </a:rPr>
                <a:t>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302525"/>
            <a:ext cx="10515600" cy="570296"/>
          </a:xfrm>
        </p:spPr>
        <p:txBody>
          <a:bodyPr>
            <a:noAutofit/>
          </a:bodyPr>
          <a:lstStyle/>
          <a:p>
            <a:r>
              <a:rPr lang="en-US" altLang="en-US" sz="4000" b="1" dirty="0" smtClean="0"/>
              <a:t>Webinar Recommendations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0020"/>
            <a:ext cx="10515600" cy="4351338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Google Chrome</a:t>
            </a:r>
          </a:p>
          <a:p>
            <a:pPr lvl="0"/>
            <a:r>
              <a:rPr lang="en-US" sz="2400" dirty="0"/>
              <a:t>USB Headset</a:t>
            </a:r>
          </a:p>
          <a:p>
            <a:pPr lvl="0"/>
            <a:r>
              <a:rPr lang="en-US" sz="2400" dirty="0"/>
              <a:t>Keep slides simple, colors, graphics, no animation or transitions</a:t>
            </a:r>
          </a:p>
          <a:p>
            <a:pPr lvl="0"/>
            <a:r>
              <a:rPr lang="en-US" sz="2400" dirty="0"/>
              <a:t>Keep ADA in mind when you are creating your content (</a:t>
            </a:r>
            <a:r>
              <a:rPr lang="en-US" sz="2400" u="sng" dirty="0">
                <a:hlinkClick r:id="rId6"/>
              </a:rPr>
              <a:t>Accessible PowerPoint Slides</a:t>
            </a:r>
            <a:r>
              <a:rPr lang="en-US" sz="2400" dirty="0"/>
              <a:t>)</a:t>
            </a:r>
          </a:p>
          <a:p>
            <a:pPr lvl="0"/>
            <a:r>
              <a:rPr lang="en-US" sz="2400" dirty="0"/>
              <a:t>Arrive at least 20 minutes early for your info session</a:t>
            </a:r>
          </a:p>
          <a:p>
            <a:pPr lvl="0"/>
            <a:r>
              <a:rPr lang="en-US" sz="2400" dirty="0"/>
              <a:t>Close all other open programs or windows on your machine</a:t>
            </a:r>
          </a:p>
          <a:p>
            <a:pPr lvl="0"/>
            <a:r>
              <a:rPr lang="en-US" sz="2400" dirty="0"/>
              <a:t>Turn off your e-mail and phone ringer</a:t>
            </a:r>
          </a:p>
          <a:p>
            <a:pPr lvl="0"/>
            <a:r>
              <a:rPr lang="en-US" sz="2400" dirty="0"/>
              <a:t>Clear other distractions away from your work area</a:t>
            </a:r>
          </a:p>
          <a:p>
            <a:pPr lvl="0"/>
            <a:r>
              <a:rPr lang="en-US" sz="2400" dirty="0"/>
              <a:t>Notify co-workers/colleagues/family members that you are in a web </a:t>
            </a:r>
            <a:r>
              <a:rPr lang="en-US" sz="2400" dirty="0" smtClean="0"/>
              <a:t>session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053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770A9222-5D8C-47D8-BF0B-534A50B96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271" y="326222"/>
            <a:ext cx="2743200" cy="79781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25C2FA0-D9BE-4700-8EA7-07414E498166}"/>
              </a:ext>
            </a:extLst>
          </p:cNvPr>
          <p:cNvGrpSpPr/>
          <p:nvPr/>
        </p:nvGrpSpPr>
        <p:grpSpPr>
          <a:xfrm>
            <a:off x="0" y="6203666"/>
            <a:ext cx="11877497" cy="415498"/>
            <a:chOff x="0" y="6203666"/>
            <a:chExt cx="11877497" cy="4154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F92559-9E1F-4E4B-9045-D12058601D2D}"/>
                </a:ext>
              </a:extLst>
            </p:cNvPr>
            <p:cNvSpPr txBox="1"/>
            <p:nvPr/>
          </p:nvSpPr>
          <p:spPr>
            <a:xfrm>
              <a:off x="9023684" y="6203666"/>
              <a:ext cx="2853813" cy="4154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  <a:hlinkClick r:id="rId5"/>
                </a:rPr>
                <a:t>www.cpd.suny.edu</a:t>
              </a:r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</a:rPr>
                <a:t> </a:t>
              </a:r>
              <a:r>
                <a:rPr lang="en-US" sz="2000" dirty="0" smtClean="0">
                  <a:solidFill>
                    <a:schemeClr val="bg1"/>
                  </a:solidFill>
                  <a:latin typeface="Arial"/>
                  <a:cs typeface="Arial"/>
                </a:rPr>
                <a:t>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1">
              <a:extLst>
                <a:ext uri="{FF2B5EF4-FFF2-40B4-BE49-F238E27FC236}">
                  <a16:creationId xmlns:a16="http://schemas.microsoft.com/office/drawing/2014/main" id="{1838395A-BC27-42FE-AFB8-94720F5BA318}"/>
                </a:ext>
              </a:extLst>
            </p:cNvPr>
            <p:cNvSpPr txBox="1"/>
            <p:nvPr/>
          </p:nvSpPr>
          <p:spPr>
            <a:xfrm>
              <a:off x="0" y="6203666"/>
              <a:ext cx="2853813" cy="4154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  <a:hlinkClick r:id="rId6"/>
                </a:rPr>
                <a:t>cpdinfo@suny.edu</a:t>
              </a:r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</a:rPr>
                <a:t>  </a:t>
              </a:r>
              <a:r>
                <a:rPr lang="en-US" sz="2000" dirty="0" smtClean="0">
                  <a:solidFill>
                    <a:schemeClr val="bg1"/>
                  </a:solidFill>
                  <a:latin typeface="Arial"/>
                  <a:cs typeface="Arial"/>
                </a:rPr>
                <a:t>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302525"/>
            <a:ext cx="10515600" cy="57029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Share Content</a:t>
            </a:r>
            <a:endParaRPr lang="en-US" b="1" dirty="0"/>
          </a:p>
        </p:txBody>
      </p:sp>
      <p:pic>
        <p:nvPicPr>
          <p:cNvPr id="3" name="YA6SGQlVmcA"/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141317" y="1872821"/>
            <a:ext cx="5900391" cy="33189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5362037"/>
            <a:ext cx="9448800" cy="800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36525" y="5362037"/>
            <a:ext cx="1160060" cy="8001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1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770A9222-5D8C-47D8-BF0B-534A50B96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71" y="326222"/>
            <a:ext cx="2743200" cy="79781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25C2FA0-D9BE-4700-8EA7-07414E498166}"/>
              </a:ext>
            </a:extLst>
          </p:cNvPr>
          <p:cNvGrpSpPr/>
          <p:nvPr/>
        </p:nvGrpSpPr>
        <p:grpSpPr>
          <a:xfrm>
            <a:off x="0" y="6203666"/>
            <a:ext cx="11877497" cy="415498"/>
            <a:chOff x="0" y="6203666"/>
            <a:chExt cx="11877497" cy="4154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F92559-9E1F-4E4B-9045-D12058601D2D}"/>
                </a:ext>
              </a:extLst>
            </p:cNvPr>
            <p:cNvSpPr txBox="1"/>
            <p:nvPr/>
          </p:nvSpPr>
          <p:spPr>
            <a:xfrm>
              <a:off x="9023684" y="6203666"/>
              <a:ext cx="2853813" cy="4154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  <a:hlinkClick r:id="rId4"/>
                </a:rPr>
                <a:t>www.cpd.suny.edu</a:t>
              </a:r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</a:rPr>
                <a:t> </a:t>
              </a:r>
              <a:r>
                <a:rPr lang="en-US" sz="2000" dirty="0" smtClean="0">
                  <a:solidFill>
                    <a:schemeClr val="bg1"/>
                  </a:solidFill>
                  <a:latin typeface="Arial"/>
                  <a:cs typeface="Arial"/>
                </a:rPr>
                <a:t>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1">
              <a:extLst>
                <a:ext uri="{FF2B5EF4-FFF2-40B4-BE49-F238E27FC236}">
                  <a16:creationId xmlns:a16="http://schemas.microsoft.com/office/drawing/2014/main" id="{1838395A-BC27-42FE-AFB8-94720F5BA318}"/>
                </a:ext>
              </a:extLst>
            </p:cNvPr>
            <p:cNvSpPr txBox="1"/>
            <p:nvPr/>
          </p:nvSpPr>
          <p:spPr>
            <a:xfrm>
              <a:off x="0" y="6203666"/>
              <a:ext cx="2853813" cy="4154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  <a:hlinkClick r:id="rId5"/>
                </a:rPr>
                <a:t>cpdinfo@suny.edu</a:t>
              </a:r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</a:rPr>
                <a:t>  </a:t>
              </a:r>
              <a:r>
                <a:rPr lang="en-US" sz="2000" dirty="0" smtClean="0">
                  <a:solidFill>
                    <a:schemeClr val="bg1"/>
                  </a:solidFill>
                  <a:latin typeface="Arial"/>
                  <a:cs typeface="Arial"/>
                </a:rPr>
                <a:t>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302525"/>
            <a:ext cx="10515600" cy="57029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Sharing your screen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5203" y="1872821"/>
            <a:ext cx="801052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770A9222-5D8C-47D8-BF0B-534A50B96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71" y="326222"/>
            <a:ext cx="2743200" cy="79781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25C2FA0-D9BE-4700-8EA7-07414E498166}"/>
              </a:ext>
            </a:extLst>
          </p:cNvPr>
          <p:cNvGrpSpPr/>
          <p:nvPr/>
        </p:nvGrpSpPr>
        <p:grpSpPr>
          <a:xfrm>
            <a:off x="0" y="6203666"/>
            <a:ext cx="11877497" cy="415498"/>
            <a:chOff x="0" y="6203666"/>
            <a:chExt cx="11877497" cy="4154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F92559-9E1F-4E4B-9045-D12058601D2D}"/>
                </a:ext>
              </a:extLst>
            </p:cNvPr>
            <p:cNvSpPr txBox="1"/>
            <p:nvPr/>
          </p:nvSpPr>
          <p:spPr>
            <a:xfrm>
              <a:off x="9023684" y="6203666"/>
              <a:ext cx="2853813" cy="4154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  <a:hlinkClick r:id="rId4"/>
                </a:rPr>
                <a:t>www.cpd.suny.edu</a:t>
              </a:r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</a:rPr>
                <a:t> </a:t>
              </a:r>
              <a:r>
                <a:rPr lang="en-US" sz="2000" dirty="0" smtClean="0">
                  <a:solidFill>
                    <a:schemeClr val="bg1"/>
                  </a:solidFill>
                  <a:latin typeface="Arial"/>
                  <a:cs typeface="Arial"/>
                </a:rPr>
                <a:t>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1">
              <a:extLst>
                <a:ext uri="{FF2B5EF4-FFF2-40B4-BE49-F238E27FC236}">
                  <a16:creationId xmlns:a16="http://schemas.microsoft.com/office/drawing/2014/main" id="{1838395A-BC27-42FE-AFB8-94720F5BA318}"/>
                </a:ext>
              </a:extLst>
            </p:cNvPr>
            <p:cNvSpPr txBox="1"/>
            <p:nvPr/>
          </p:nvSpPr>
          <p:spPr>
            <a:xfrm>
              <a:off x="0" y="6203666"/>
              <a:ext cx="2853813" cy="4154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  <a:hlinkClick r:id="rId5"/>
                </a:rPr>
                <a:t>cpdinfo@suny.edu</a:t>
              </a:r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</a:rPr>
                <a:t>  </a:t>
              </a:r>
              <a:r>
                <a:rPr lang="en-US" sz="2000" dirty="0" smtClean="0">
                  <a:solidFill>
                    <a:schemeClr val="bg1"/>
                  </a:solidFill>
                  <a:latin typeface="Arial"/>
                  <a:cs typeface="Arial"/>
                </a:rPr>
                <a:t>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302525"/>
            <a:ext cx="10515600" cy="57029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Sharing your screen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316" y="2714268"/>
            <a:ext cx="849630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3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770A9222-5D8C-47D8-BF0B-534A50B96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71" y="326222"/>
            <a:ext cx="2743200" cy="79781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25C2FA0-D9BE-4700-8EA7-07414E498166}"/>
              </a:ext>
            </a:extLst>
          </p:cNvPr>
          <p:cNvGrpSpPr/>
          <p:nvPr/>
        </p:nvGrpSpPr>
        <p:grpSpPr>
          <a:xfrm>
            <a:off x="0" y="6203666"/>
            <a:ext cx="11877497" cy="415498"/>
            <a:chOff x="0" y="6203666"/>
            <a:chExt cx="11877497" cy="4154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F92559-9E1F-4E4B-9045-D12058601D2D}"/>
                </a:ext>
              </a:extLst>
            </p:cNvPr>
            <p:cNvSpPr txBox="1"/>
            <p:nvPr/>
          </p:nvSpPr>
          <p:spPr>
            <a:xfrm>
              <a:off x="9023684" y="6203666"/>
              <a:ext cx="2853813" cy="4154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  <a:hlinkClick r:id="rId4"/>
                </a:rPr>
                <a:t>www.cpd.suny.edu</a:t>
              </a:r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</a:rPr>
                <a:t> </a:t>
              </a:r>
              <a:r>
                <a:rPr lang="en-US" sz="2000" dirty="0" smtClean="0">
                  <a:solidFill>
                    <a:schemeClr val="bg1"/>
                  </a:solidFill>
                  <a:latin typeface="Arial"/>
                  <a:cs typeface="Arial"/>
                </a:rPr>
                <a:t>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1">
              <a:extLst>
                <a:ext uri="{FF2B5EF4-FFF2-40B4-BE49-F238E27FC236}">
                  <a16:creationId xmlns:a16="http://schemas.microsoft.com/office/drawing/2014/main" id="{1838395A-BC27-42FE-AFB8-94720F5BA318}"/>
                </a:ext>
              </a:extLst>
            </p:cNvPr>
            <p:cNvSpPr txBox="1"/>
            <p:nvPr/>
          </p:nvSpPr>
          <p:spPr>
            <a:xfrm>
              <a:off x="0" y="6203666"/>
              <a:ext cx="2853813" cy="4154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  <a:hlinkClick r:id="rId5"/>
                </a:rPr>
                <a:t>cpdinfo@suny.edu</a:t>
              </a:r>
              <a:r>
                <a:rPr lang="en-US" sz="2000" b="1" dirty="0" smtClean="0">
                  <a:solidFill>
                    <a:srgbClr val="2F5597"/>
                  </a:solidFill>
                  <a:latin typeface="Arial"/>
                  <a:cs typeface="Arial"/>
                </a:rPr>
                <a:t>  </a:t>
              </a:r>
              <a:r>
                <a:rPr lang="en-US" sz="2000" dirty="0" smtClean="0">
                  <a:solidFill>
                    <a:schemeClr val="bg1"/>
                  </a:solidFill>
                  <a:latin typeface="Arial"/>
                  <a:cs typeface="Arial"/>
                </a:rPr>
                <a:t>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302525"/>
            <a:ext cx="10515600" cy="57029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Sharing your screen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2051310"/>
            <a:ext cx="4876048" cy="2765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655896"/>
            <a:ext cx="4617493" cy="25477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0" y="5104263"/>
            <a:ext cx="4972334" cy="491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841526"/>
            <a:ext cx="4617493" cy="281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513</Words>
  <Application>Microsoft Office PowerPoint</Application>
  <PresentationFormat>Widescreen</PresentationFormat>
  <Paragraphs>113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Training Agenda:(content is the same for each training session)</vt:lpstr>
      <vt:lpstr>Audio and Video Setup</vt:lpstr>
      <vt:lpstr>Adjust Audio and Video Settings</vt:lpstr>
      <vt:lpstr>Zoom Webinar Roles</vt:lpstr>
      <vt:lpstr>Webinar Recommendations</vt:lpstr>
      <vt:lpstr>Share Content</vt:lpstr>
      <vt:lpstr>Sharing your screen</vt:lpstr>
      <vt:lpstr>Sharing your screen</vt:lpstr>
      <vt:lpstr>Sharing your screen</vt:lpstr>
      <vt:lpstr>Chat</vt:lpstr>
      <vt:lpstr>Participants List</vt:lpstr>
      <vt:lpstr>Managing Q&amp;A during a webinar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Schillinger, David</dc:creator>
  <cp:lastModifiedBy>Rehm, Michaela</cp:lastModifiedBy>
  <cp:revision>24</cp:revision>
  <dcterms:created xsi:type="dcterms:W3CDTF">2019-03-12T13:30:08Z</dcterms:created>
  <dcterms:modified xsi:type="dcterms:W3CDTF">2020-04-14T14:08:05Z</dcterms:modified>
</cp:coreProperties>
</file>