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4"/>
  </p:notesMasterIdLst>
  <p:sldIdLst>
    <p:sldId id="256" r:id="rId2"/>
    <p:sldId id="267" r:id="rId3"/>
    <p:sldId id="268" r:id="rId4"/>
    <p:sldId id="278" r:id="rId5"/>
    <p:sldId id="272" r:id="rId6"/>
    <p:sldId id="274" r:id="rId7"/>
    <p:sldId id="277" r:id="rId8"/>
    <p:sldId id="260" r:id="rId9"/>
    <p:sldId id="279" r:id="rId10"/>
    <p:sldId id="280" r:id="rId11"/>
    <p:sldId id="276" r:id="rId12"/>
    <p:sldId id="275" r:id="rId1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1pPr>
    <a:lvl2pPr marL="0" marR="0" indent="2286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2pPr>
    <a:lvl3pPr marL="0" marR="0" indent="4572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3pPr>
    <a:lvl4pPr marL="0" marR="0" indent="6858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4pPr>
    <a:lvl5pPr marL="0" marR="0" indent="9144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5pPr>
    <a:lvl6pPr marL="0" marR="0" indent="11430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6pPr>
    <a:lvl7pPr marL="0" marR="0" indent="13716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7pPr>
    <a:lvl8pPr marL="0" marR="0" indent="16002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8pPr>
    <a:lvl9pPr marL="0" marR="0" indent="18288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rgbClr val="375A7D"/>
          </a:solidFill>
        </a:fill>
      </a:tcStyle>
    </a:wholeTbl>
    <a:band2H>
      <a:tcTxStyle/>
      <a:tcStyle>
        <a:tcBdr/>
        <a:fill>
          <a:solidFill>
            <a:srgbClr val="3B7499"/>
          </a:solidFill>
        </a:fill>
      </a:tcStyle>
    </a:band2H>
    <a:firstCo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rgbClr val="53D5FD"/>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firstCol>
    <a:lastRow>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rgbClr val="53D5FD"/>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lastRow>
    <a:firstRow>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rgbClr val="53D5FD"/>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firstRow>
  </a:tblStyle>
  <a:tblStyle styleId="{C7B018BB-80A7-4F77-B60F-C8B233D01FF8}" styleName="">
    <a:tblBg/>
    <a:wholeTbl>
      <a:tcTxStyle b="off" i="off">
        <a:font>
          <a:latin typeface="Avenir Medium"/>
          <a:ea typeface="Avenir Medium"/>
          <a:cs typeface="Avenir Medium"/>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0A0A0A">
              <a:alpha val="92000"/>
            </a:srgbClr>
          </a:solidFill>
        </a:fill>
      </a:tcStyle>
    </a:band2H>
    <a:firstCol>
      <a:tcTxStyle b="off" i="off">
        <a:font>
          <a:latin typeface="Avenir Medium"/>
          <a:ea typeface="Avenir Medium"/>
          <a:cs typeface="Avenir Medium"/>
        </a:font>
        <a:srgbClr val="FFFFFF"/>
      </a:tcTxStyle>
      <a:tcStyle>
        <a:tcBdr>
          <a:left>
            <a:ln w="25400" cap="flat">
              <a:solidFill>
                <a:srgbClr val="000000"/>
              </a:solidFill>
              <a:prstDash val="solid"/>
              <a:miter lim="400000"/>
            </a:ln>
          </a:left>
          <a:right>
            <a:ln w="635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635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635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EEE7283C-3CF3-47DC-8721-378D4A62B228}" styleName="">
    <a:tblBg/>
    <a:wholeTb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noFill/>
        </a:fill>
      </a:tcStyle>
    </a:wholeTbl>
    <a:band2H>
      <a:tcTxStyle/>
      <a:tcStyle>
        <a:tcBdr/>
        <a:fill>
          <a:solidFill>
            <a:srgbClr val="00EDFF">
              <a:alpha val="24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chemeClr val="accent2">
                  <a:satOff val="-5186"/>
                  <a:lumOff val="-28409"/>
                </a:schemeClr>
              </a:solidFill>
              <a:prstDash val="solid"/>
              <a:miter lim="400000"/>
            </a:ln>
          </a:insideV>
        </a:tcBdr>
        <a:fill>
          <a:solidFill>
            <a:schemeClr val="accent2">
              <a:satOff val="-5186"/>
              <a:lumOff val="-12389"/>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solidFill>
            <a:schemeClr val="accent2">
              <a:satOff val="-5186"/>
              <a:lumOff val="-28409"/>
            </a:scheme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25400" cap="rnd">
              <a:solidFill>
                <a:srgbClr val="4F4F4F"/>
              </a:solidFill>
              <a:custDash>
                <a:ds d="100000" sp="200000"/>
              </a:custDash>
              <a:miter lim="400000"/>
            </a:ln>
          </a:top>
          <a:bottom>
            <a:ln w="25400" cap="rnd">
              <a:solidFill>
                <a:srgbClr val="4F4F4F"/>
              </a:solidFill>
              <a:custDash>
                <a:ds d="100000" sp="200000"/>
              </a:custDash>
              <a:miter lim="400000"/>
            </a:ln>
          </a:bottom>
          <a:insideH>
            <a:ln w="25400" cap="rnd">
              <a:solidFill>
                <a:srgbClr val="4F4F4F"/>
              </a:solidFill>
              <a:custDash>
                <a:ds d="100000" sp="200000"/>
              </a:custDash>
              <a:miter lim="400000"/>
            </a:ln>
          </a:insideH>
          <a:insideV>
            <a:ln w="12700" cap="flat">
              <a:noFill/>
              <a:miter lim="400000"/>
            </a:ln>
          </a:insideV>
        </a:tcBdr>
        <a:fill>
          <a:noFill/>
        </a:fill>
      </a:tcStyle>
    </a:wholeTbl>
    <a:band2H>
      <a:tcTxStyle/>
      <a:tcStyle>
        <a:tcBdr/>
        <a:fill>
          <a:solidFill>
            <a:srgbClr val="6D6D6D">
              <a:alpha val="25000"/>
            </a:srgbClr>
          </a:solidFill>
        </a:fill>
      </a:tcStyle>
    </a:band2H>
    <a:firstCol>
      <a:tcTxStyle b="off" i="off">
        <a:fontRef idx="minor">
          <a:srgbClr val="FFFFFF"/>
        </a:fontRef>
        <a:srgbClr val="FFFFFF"/>
      </a:tcTxStyle>
      <a:tcStyle>
        <a:tcBdr>
          <a:left>
            <a:ln w="12700" cap="flat">
              <a:noFill/>
              <a:miter lim="400000"/>
            </a:ln>
          </a:left>
          <a:right>
            <a:ln w="0" cap="flat">
              <a:noFill/>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808080">
              <a:alpha val="32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8100" cap="flat">
              <a:solidFill>
                <a:srgbClr val="000000"/>
              </a:solidFill>
              <a:prstDash val="solid"/>
              <a:miter lim="400000"/>
            </a:ln>
          </a:top>
          <a:bottom>
            <a:ln w="12700" cap="flat">
              <a:noFill/>
              <a:miter lim="400000"/>
            </a:ln>
          </a:bottom>
          <a:insideH>
            <a:ln w="12700" cap="flat">
              <a:solidFill>
                <a:srgbClr val="000000"/>
              </a:solidFill>
              <a:prstDash val="solid"/>
              <a:miter lim="400000"/>
            </a:ln>
          </a:insideH>
          <a:insideV>
            <a:ln w="12700" cap="flat">
              <a:noFill/>
              <a:miter lim="400000"/>
            </a:ln>
          </a:insideV>
        </a:tcBdr>
        <a:fill>
          <a:solidFill>
            <a:srgbClr val="941B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CD2600">
              <a:alpha val="80000"/>
            </a:srgb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solidFill>
              <a:prstDash val="solid"/>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797979"/>
              </a:solidFill>
              <a:prstDash val="solid"/>
              <a:miter lim="400000"/>
            </a:ln>
          </a:insideH>
          <a:insideV>
            <a:ln w="12700" cap="flat">
              <a:noFill/>
              <a:miter lim="400000"/>
            </a:ln>
          </a:insideV>
        </a:tcBdr>
        <a:fill>
          <a:noFill/>
        </a:fill>
      </a:tcStyle>
    </a:lastRow>
    <a:firstRow>
      <a:tcTxStyle b="off" i="off">
        <a:fontRef idx="minor">
          <a:schemeClr val="accent2">
            <a:satOff val="44164"/>
            <a:lumOff val="14231"/>
          </a:schemeClr>
        </a:fontRef>
        <a:schemeClr val="accent2">
          <a:satOff val="44164"/>
          <a:lumOff val="14231"/>
        </a:schemeClr>
      </a:tcTxStyle>
      <a:tcStyle>
        <a:tcBdr>
          <a:left>
            <a:ln w="12700" cap="flat">
              <a:noFill/>
              <a:miter lim="400000"/>
            </a:ln>
          </a:left>
          <a:right>
            <a:ln w="12700" cap="flat">
              <a:noFill/>
              <a:miter lim="400000"/>
            </a:ln>
          </a:right>
          <a:top>
            <a:ln w="12700" cap="flat">
              <a:noFill/>
              <a:miter lim="400000"/>
            </a:ln>
          </a:top>
          <a:bottom>
            <a:ln w="12700" cap="flat">
              <a:solidFill>
                <a:srgbClr val="FFFFFF"/>
              </a:solidFill>
              <a:prstDash val="solid"/>
              <a:miter lim="400000"/>
            </a:ln>
          </a:bottom>
          <a:insideH>
            <a:ln w="12700" cap="flat">
              <a:solidFill>
                <a:srgbClr val="797979"/>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Objects="1">
      <p:cViewPr varScale="1">
        <p:scale>
          <a:sx n="82" d="100"/>
          <a:sy n="82" d="100"/>
        </p:scale>
        <p:origin x="1446" y="84"/>
      </p:cViewPr>
      <p:guideLst/>
    </p:cSldViewPr>
  </p:slideViewPr>
  <p:notesTextViewPr>
    <p:cViewPr>
      <p:scale>
        <a:sx n="1" d="1"/>
        <a:sy n="1" d="1"/>
      </p:scale>
      <p:origin x="0" y="0"/>
    </p:cViewPr>
  </p:notesTextViewPr>
  <p:sorterViewPr>
    <p:cViewPr>
      <p:scale>
        <a:sx n="100" d="100"/>
        <a:sy n="100" d="100"/>
      </p:scale>
      <p:origin x="0" y="-14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1143000" y="685800"/>
            <a:ext cx="4572000" cy="3429000"/>
          </a:xfrm>
          <a:prstGeom prst="rect">
            <a:avLst/>
          </a:prstGeom>
        </p:spPr>
        <p:txBody>
          <a:bodyPr/>
          <a:lstStyle/>
          <a:p>
            <a:endParaRPr/>
          </a:p>
        </p:txBody>
      </p:sp>
      <p:sp>
        <p:nvSpPr>
          <p:cNvPr id="137" name="Shape 13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95281087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prstGeom prst="rect">
            <a:avLst/>
          </a:prstGeom>
        </p:spPr>
        <p:txBody>
          <a:bodyPr/>
          <a:lstStyle/>
          <a:p>
            <a:endParaRPr/>
          </a:p>
        </p:txBody>
      </p:sp>
      <p:sp>
        <p:nvSpPr>
          <p:cNvPr id="142" name="Shape 142"/>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899748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noRot="1" noChangeAspect="1"/>
          </p:cNvSpPr>
          <p:nvPr>
            <p:ph type="sldImg"/>
          </p:nvPr>
        </p:nvSpPr>
        <p:spPr>
          <a:prstGeom prst="rect">
            <a:avLst/>
          </a:prstGeom>
        </p:spPr>
        <p:txBody>
          <a:bodyPr/>
          <a:lstStyle/>
          <a:p>
            <a:endParaRPr/>
          </a:p>
        </p:txBody>
      </p:sp>
      <p:sp>
        <p:nvSpPr>
          <p:cNvPr id="162" name="Shape 162"/>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265265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Horizontal Alt">
    <p:spTree>
      <p:nvGrpSpPr>
        <p:cNvPr id="1" name=""/>
        <p:cNvGrpSpPr/>
        <p:nvPr/>
      </p:nvGrpSpPr>
      <p:grpSpPr>
        <a:xfrm>
          <a:off x="0" y="0"/>
          <a:ext cx="0" cy="0"/>
          <a:chOff x="0" y="0"/>
          <a:chExt cx="0" cy="0"/>
        </a:xfrm>
      </p:grpSpPr>
      <p:sp>
        <p:nvSpPr>
          <p:cNvPr id="30" name="Shape 30"/>
          <p:cNvSpPr>
            <a:spLocks noGrp="1"/>
          </p:cNvSpPr>
          <p:nvPr>
            <p:ph type="pic" idx="13"/>
          </p:nvPr>
        </p:nvSpPr>
        <p:spPr>
          <a:xfrm>
            <a:off x="0" y="2717800"/>
            <a:ext cx="13004800" cy="7035800"/>
          </a:xfrm>
          <a:prstGeom prst="rect">
            <a:avLst/>
          </a:prstGeom>
        </p:spPr>
        <p:txBody>
          <a:bodyPr lIns="91439" tIns="45719" rIns="91439" bIns="45719" anchor="t">
            <a:noAutofit/>
          </a:bodyPr>
          <a:lstStyle/>
          <a:p>
            <a:endParaRPr/>
          </a:p>
        </p:txBody>
      </p:sp>
      <p:sp>
        <p:nvSpPr>
          <p:cNvPr id="31" name="Shape 31"/>
          <p:cNvSpPr>
            <a:spLocks noGrp="1"/>
          </p:cNvSpPr>
          <p:nvPr>
            <p:ph type="title"/>
          </p:nvPr>
        </p:nvSpPr>
        <p:spPr>
          <a:xfrm>
            <a:off x="660400" y="1003300"/>
            <a:ext cx="11684000" cy="1460500"/>
          </a:xfrm>
          <a:prstGeom prst="rect">
            <a:avLst/>
          </a:prstGeom>
        </p:spPr>
        <p:txBody>
          <a:bodyPr/>
          <a:lstStyle>
            <a:lvl1pPr>
              <a:defRPr sz="6200" spc="992"/>
            </a:lvl1pPr>
          </a:lstStyle>
          <a:p>
            <a:r>
              <a:t>Title Text</a:t>
            </a:r>
          </a:p>
        </p:txBody>
      </p:sp>
      <p:sp>
        <p:nvSpPr>
          <p:cNvPr id="32" name="Shape 32"/>
          <p:cNvSpPr>
            <a:spLocks noGrp="1"/>
          </p:cNvSpPr>
          <p:nvPr>
            <p:ph type="body" sz="quarter" idx="1"/>
          </p:nvPr>
        </p:nvSpPr>
        <p:spPr>
          <a:xfrm>
            <a:off x="660400" y="508000"/>
            <a:ext cx="11684000" cy="508000"/>
          </a:xfrm>
          <a:prstGeom prst="rect">
            <a:avLst/>
          </a:prstGeom>
        </p:spPr>
        <p:txBody>
          <a:bodyPr/>
          <a:lstStyle>
            <a:lvl1pPr marL="0" indent="0">
              <a:spcBef>
                <a:spcPts val="0"/>
              </a:spcBef>
              <a:buClrTx/>
              <a:buSzTx/>
              <a:buNone/>
              <a:defRPr sz="2400" cap="all" spc="384">
                <a:latin typeface="Avenir Book"/>
                <a:ea typeface="Avenir Book"/>
                <a:cs typeface="Avenir Book"/>
                <a:sym typeface="Avenir Book"/>
              </a:defRPr>
            </a:lvl1pPr>
            <a:lvl2pPr marL="0" indent="228600">
              <a:spcBef>
                <a:spcPts val="0"/>
              </a:spcBef>
              <a:buClrTx/>
              <a:buSzTx/>
              <a:buNone/>
              <a:defRPr sz="2400" cap="all" spc="384">
                <a:latin typeface="Avenir Book"/>
                <a:ea typeface="Avenir Book"/>
                <a:cs typeface="Avenir Book"/>
                <a:sym typeface="Avenir Book"/>
              </a:defRPr>
            </a:lvl2pPr>
            <a:lvl3pPr marL="0" indent="457200">
              <a:spcBef>
                <a:spcPts val="0"/>
              </a:spcBef>
              <a:buClrTx/>
              <a:buSzTx/>
              <a:buNone/>
              <a:defRPr sz="2400" cap="all" spc="384">
                <a:latin typeface="Avenir Book"/>
                <a:ea typeface="Avenir Book"/>
                <a:cs typeface="Avenir Book"/>
                <a:sym typeface="Avenir Book"/>
              </a:defRPr>
            </a:lvl3pPr>
            <a:lvl4pPr marL="0" indent="685800">
              <a:spcBef>
                <a:spcPts val="0"/>
              </a:spcBef>
              <a:buClrTx/>
              <a:buSzTx/>
              <a:buNone/>
              <a:defRPr sz="2400" cap="all" spc="384">
                <a:latin typeface="Avenir Book"/>
                <a:ea typeface="Avenir Book"/>
                <a:cs typeface="Avenir Book"/>
                <a:sym typeface="Avenir Book"/>
              </a:defRPr>
            </a:lvl4pPr>
            <a:lvl5pPr marL="0" indent="914400">
              <a:spcBef>
                <a:spcPts val="0"/>
              </a:spcBef>
              <a:buClrTx/>
              <a:buSzTx/>
              <a:buNone/>
              <a:defRPr sz="2400" cap="all" spc="384">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33" name="Shape 3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40" name="Shape 40"/>
          <p:cNvSpPr>
            <a:spLocks noGrp="1"/>
          </p:cNvSpPr>
          <p:nvPr>
            <p:ph type="title"/>
          </p:nvPr>
        </p:nvSpPr>
        <p:spPr>
          <a:xfrm>
            <a:off x="660400" y="3759200"/>
            <a:ext cx="11684000" cy="2222500"/>
          </a:xfrm>
          <a:prstGeom prst="rect">
            <a:avLst/>
          </a:prstGeom>
        </p:spPr>
        <p:txBody>
          <a:bodyPr anchor="ctr"/>
          <a:lstStyle>
            <a:lvl1pPr>
              <a:defRPr sz="6200" spc="992"/>
            </a:lvl1pPr>
          </a:lstStyle>
          <a:p>
            <a:r>
              <a:t>Title Text</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8" name="Shape 58"/>
          <p:cNvSpPr>
            <a:spLocks noGrp="1"/>
          </p:cNvSpPr>
          <p:nvPr>
            <p:ph type="title"/>
          </p:nvPr>
        </p:nvSpPr>
        <p:spPr>
          <a:prstGeom prst="rect">
            <a:avLst/>
          </a:prstGeom>
        </p:spPr>
        <p:txBody>
          <a:bodyPr/>
          <a:lstStyle/>
          <a:p>
            <a:r>
              <a:t>Title Text</a:t>
            </a:r>
          </a:p>
        </p:txBody>
      </p:sp>
      <p:sp>
        <p:nvSpPr>
          <p:cNvPr id="59" name="Shape 5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5" name="Shape 75"/>
          <p:cNvSpPr>
            <a:spLocks noGrp="1"/>
          </p:cNvSpPr>
          <p:nvPr>
            <p:ph type="pic" idx="13"/>
          </p:nvPr>
        </p:nvSpPr>
        <p:spPr>
          <a:xfrm>
            <a:off x="6502400" y="0"/>
            <a:ext cx="6502400" cy="9753600"/>
          </a:xfrm>
          <a:prstGeom prst="rect">
            <a:avLst/>
          </a:prstGeom>
        </p:spPr>
        <p:txBody>
          <a:bodyPr lIns="91439" tIns="45719" rIns="91439" bIns="45719" anchor="t">
            <a:noAutofit/>
          </a:bodyPr>
          <a:lstStyle/>
          <a:p>
            <a:endParaRPr/>
          </a:p>
        </p:txBody>
      </p:sp>
      <p:sp>
        <p:nvSpPr>
          <p:cNvPr id="76" name="Shape 76"/>
          <p:cNvSpPr>
            <a:spLocks noGrp="1"/>
          </p:cNvSpPr>
          <p:nvPr>
            <p:ph type="title"/>
          </p:nvPr>
        </p:nvSpPr>
        <p:spPr>
          <a:xfrm>
            <a:off x="660400" y="609600"/>
            <a:ext cx="5080000" cy="1854200"/>
          </a:xfrm>
          <a:prstGeom prst="rect">
            <a:avLst/>
          </a:prstGeom>
        </p:spPr>
        <p:txBody>
          <a:bodyPr/>
          <a:lstStyle/>
          <a:p>
            <a:r>
              <a:t>Title Text</a:t>
            </a:r>
          </a:p>
        </p:txBody>
      </p:sp>
      <p:sp>
        <p:nvSpPr>
          <p:cNvPr id="77" name="Shape 77"/>
          <p:cNvSpPr>
            <a:spLocks noGrp="1"/>
          </p:cNvSpPr>
          <p:nvPr>
            <p:ph type="body" sz="half" idx="1"/>
          </p:nvPr>
        </p:nvSpPr>
        <p:spPr>
          <a:xfrm>
            <a:off x="660400" y="2819400"/>
            <a:ext cx="5080000" cy="6057900"/>
          </a:xfrm>
          <a:prstGeom prst="rect">
            <a:avLst/>
          </a:prstGeom>
        </p:spPr>
        <p:txBody>
          <a:bodyPr/>
          <a:lstStyle>
            <a:lvl1pPr marL="393700" indent="-393700">
              <a:spcBef>
                <a:spcPts val="3200"/>
              </a:spcBef>
              <a:defRPr sz="3000"/>
            </a:lvl1pPr>
            <a:lvl2pPr marL="787400" indent="-393700">
              <a:spcBef>
                <a:spcPts val="3200"/>
              </a:spcBef>
              <a:defRPr sz="3000"/>
            </a:lvl2pPr>
            <a:lvl3pPr marL="1181100" indent="-393700">
              <a:spcBef>
                <a:spcPts val="3200"/>
              </a:spcBef>
              <a:defRPr sz="3000"/>
            </a:lvl3pPr>
            <a:lvl4pPr marL="1574800" indent="-393700">
              <a:spcBef>
                <a:spcPts val="3200"/>
              </a:spcBef>
              <a:defRPr sz="3000"/>
            </a:lvl4pPr>
            <a:lvl5pPr marL="1968500" indent="-393700">
              <a:spcBef>
                <a:spcPts val="3200"/>
              </a:spcBef>
              <a:defRPr sz="3000"/>
            </a:lvl5pPr>
          </a:lstStyle>
          <a:p>
            <a:r>
              <a:t>Body Level One</a:t>
            </a:r>
          </a:p>
          <a:p>
            <a:pPr lvl="1"/>
            <a:r>
              <a:t>Body Level Two</a:t>
            </a:r>
          </a:p>
          <a:p>
            <a:pPr lvl="2"/>
            <a:r>
              <a:t>Body Level Three</a:t>
            </a:r>
          </a:p>
          <a:p>
            <a:pPr lvl="3"/>
            <a:r>
              <a:t>Body Level Four</a:t>
            </a:r>
          </a:p>
          <a:p>
            <a:pPr lvl="4"/>
            <a:r>
              <a:t>Body Level Five</a:t>
            </a:r>
          </a:p>
        </p:txBody>
      </p:sp>
      <p:sp>
        <p:nvSpPr>
          <p:cNvPr id="78" name="Shape 7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5" name="Shape 85"/>
          <p:cNvSpPr>
            <a:spLocks noGrp="1"/>
          </p:cNvSpPr>
          <p:nvPr>
            <p:ph type="body" idx="1"/>
          </p:nvPr>
        </p:nvSpPr>
        <p:spPr>
          <a:xfrm>
            <a:off x="660400" y="1511300"/>
            <a:ext cx="11684000" cy="67183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3" name="Shape 93"/>
          <p:cNvSpPr>
            <a:spLocks noGrp="1"/>
          </p:cNvSpPr>
          <p:nvPr>
            <p:ph type="pic" sz="half" idx="13"/>
          </p:nvPr>
        </p:nvSpPr>
        <p:spPr>
          <a:xfrm>
            <a:off x="6502400" y="4879052"/>
            <a:ext cx="6502400" cy="4876801"/>
          </a:xfrm>
          <a:prstGeom prst="rect">
            <a:avLst/>
          </a:prstGeom>
        </p:spPr>
        <p:txBody>
          <a:bodyPr lIns="91439" tIns="45719" rIns="91439" bIns="45719" anchor="t">
            <a:noAutofit/>
          </a:bodyPr>
          <a:lstStyle/>
          <a:p>
            <a:endParaRPr/>
          </a:p>
        </p:txBody>
      </p:sp>
      <p:sp>
        <p:nvSpPr>
          <p:cNvPr id="94" name="Shape 94"/>
          <p:cNvSpPr>
            <a:spLocks noGrp="1"/>
          </p:cNvSpPr>
          <p:nvPr>
            <p:ph type="pic" sz="half" idx="14"/>
          </p:nvPr>
        </p:nvSpPr>
        <p:spPr>
          <a:xfrm>
            <a:off x="6502400" y="0"/>
            <a:ext cx="6502400" cy="4876800"/>
          </a:xfrm>
          <a:prstGeom prst="rect">
            <a:avLst/>
          </a:prstGeom>
        </p:spPr>
        <p:txBody>
          <a:bodyPr lIns="91439" tIns="45719" rIns="91439" bIns="45719" anchor="t">
            <a:noAutofit/>
          </a:bodyPr>
          <a:lstStyle/>
          <a:p>
            <a:endParaRPr/>
          </a:p>
        </p:txBody>
      </p:sp>
      <p:sp>
        <p:nvSpPr>
          <p:cNvPr id="95" name="Shape 95"/>
          <p:cNvSpPr>
            <a:spLocks noGrp="1"/>
          </p:cNvSpPr>
          <p:nvPr>
            <p:ph type="pic" idx="15"/>
          </p:nvPr>
        </p:nvSpPr>
        <p:spPr>
          <a:xfrm>
            <a:off x="0" y="0"/>
            <a:ext cx="6502400" cy="9753600"/>
          </a:xfrm>
          <a:prstGeom prst="rect">
            <a:avLst/>
          </a:prstGeom>
        </p:spPr>
        <p:txBody>
          <a:bodyPr lIns="91439" tIns="45719" rIns="91439" bIns="45719" anchor="t">
            <a:noAutofit/>
          </a:bodyPr>
          <a:lstStyle/>
          <a:p>
            <a:endParaRPr/>
          </a:p>
        </p:txBody>
      </p:sp>
      <p:sp>
        <p:nvSpPr>
          <p:cNvPr id="96" name="Shape 9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3" name="Shape 103"/>
          <p:cNvSpPr>
            <a:spLocks noGrp="1"/>
          </p:cNvSpPr>
          <p:nvPr>
            <p:ph type="body" sz="quarter" idx="13"/>
          </p:nvPr>
        </p:nvSpPr>
        <p:spPr>
          <a:xfrm>
            <a:off x="1270000" y="6362700"/>
            <a:ext cx="10464800" cy="520700"/>
          </a:xfrm>
          <a:prstGeom prst="rect">
            <a:avLst/>
          </a:prstGeom>
        </p:spPr>
        <p:txBody>
          <a:bodyPr>
            <a:spAutoFit/>
          </a:bodyPr>
          <a:lstStyle>
            <a:lvl1pPr marL="0" indent="0" algn="ctr">
              <a:spcBef>
                <a:spcPts val="0"/>
              </a:spcBef>
              <a:buClrTx/>
              <a:buSzTx/>
              <a:buNone/>
              <a:defRPr sz="2400" cap="all" spc="384">
                <a:solidFill>
                  <a:schemeClr val="accent2">
                    <a:satOff val="44164"/>
                    <a:lumOff val="14231"/>
                  </a:schemeClr>
                </a:solidFill>
              </a:defRPr>
            </a:lvl1pPr>
          </a:lstStyle>
          <a:p>
            <a:r>
              <a:t>–Johnny Appleseed</a:t>
            </a:r>
          </a:p>
        </p:txBody>
      </p:sp>
      <p:sp>
        <p:nvSpPr>
          <p:cNvPr id="104" name="Shape 104"/>
          <p:cNvSpPr>
            <a:spLocks noGrp="1"/>
          </p:cNvSpPr>
          <p:nvPr>
            <p:ph type="body" sz="quarter" idx="14"/>
          </p:nvPr>
        </p:nvSpPr>
        <p:spPr>
          <a:xfrm>
            <a:off x="1270000" y="4248150"/>
            <a:ext cx="10464800" cy="723900"/>
          </a:xfrm>
          <a:prstGeom prst="rect">
            <a:avLst/>
          </a:prstGeom>
        </p:spPr>
        <p:txBody>
          <a:bodyPr>
            <a:spAutoFit/>
          </a:bodyPr>
          <a:lstStyle>
            <a:lvl1pPr marL="0" indent="0" algn="ctr">
              <a:spcBef>
                <a:spcPts val="0"/>
              </a:spcBef>
              <a:buClrTx/>
              <a:buSzTx/>
              <a:buNone/>
            </a:lvl1pPr>
          </a:lstStyle>
          <a:p>
            <a:r>
              <a:t>“Type a quote here.” </a:t>
            </a:r>
          </a:p>
        </p:txBody>
      </p:sp>
      <p:sp>
        <p:nvSpPr>
          <p:cNvPr id="105" name="Shape 10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hoto">
    <p:spTree>
      <p:nvGrpSpPr>
        <p:cNvPr id="1" name=""/>
        <p:cNvGrpSpPr/>
        <p:nvPr/>
      </p:nvGrpSpPr>
      <p:grpSpPr>
        <a:xfrm>
          <a:off x="0" y="0"/>
          <a:ext cx="0" cy="0"/>
          <a:chOff x="0" y="0"/>
          <a:chExt cx="0" cy="0"/>
        </a:xfrm>
      </p:grpSpPr>
      <p:sp>
        <p:nvSpPr>
          <p:cNvPr id="112" name="Shape 112"/>
          <p:cNvSpPr>
            <a:spLocks noGrp="1"/>
          </p:cNvSpPr>
          <p:nvPr>
            <p:ph type="body" sz="quarter" idx="13"/>
          </p:nvPr>
        </p:nvSpPr>
        <p:spPr>
          <a:xfrm>
            <a:off x="1270000" y="2959100"/>
            <a:ext cx="10464800" cy="520700"/>
          </a:xfrm>
          <a:prstGeom prst="rect">
            <a:avLst/>
          </a:prstGeom>
        </p:spPr>
        <p:txBody>
          <a:bodyPr anchor="t">
            <a:spAutoFit/>
          </a:bodyPr>
          <a:lstStyle>
            <a:lvl1pPr marL="0" indent="0" algn="ctr">
              <a:spcBef>
                <a:spcPts val="0"/>
              </a:spcBef>
              <a:buClrTx/>
              <a:buSzTx/>
              <a:buNone/>
              <a:defRPr sz="2400" cap="all" spc="384">
                <a:solidFill>
                  <a:schemeClr val="accent2">
                    <a:satOff val="44164"/>
                    <a:lumOff val="14231"/>
                  </a:schemeClr>
                </a:solidFill>
              </a:defRPr>
            </a:lvl1pPr>
          </a:lstStyle>
          <a:p>
            <a:r>
              <a:t>–Johnny Appleseed</a:t>
            </a:r>
          </a:p>
        </p:txBody>
      </p:sp>
      <p:sp>
        <p:nvSpPr>
          <p:cNvPr id="113" name="Shape 113"/>
          <p:cNvSpPr>
            <a:spLocks noGrp="1"/>
          </p:cNvSpPr>
          <p:nvPr>
            <p:ph type="body" sz="quarter" idx="14"/>
          </p:nvPr>
        </p:nvSpPr>
        <p:spPr>
          <a:xfrm>
            <a:off x="1270000" y="1346200"/>
            <a:ext cx="10464800" cy="723900"/>
          </a:xfrm>
          <a:prstGeom prst="rect">
            <a:avLst/>
          </a:prstGeom>
        </p:spPr>
        <p:txBody>
          <a:bodyPr>
            <a:spAutoFit/>
          </a:bodyPr>
          <a:lstStyle>
            <a:lvl1pPr marL="0" indent="0" algn="ctr">
              <a:spcBef>
                <a:spcPts val="0"/>
              </a:spcBef>
              <a:buClrTx/>
              <a:buSzTx/>
              <a:buNone/>
            </a:lvl1pPr>
          </a:lstStyle>
          <a:p>
            <a:r>
              <a:t>“Type a quote here.” </a:t>
            </a:r>
          </a:p>
        </p:txBody>
      </p:sp>
      <p:sp>
        <p:nvSpPr>
          <p:cNvPr id="114" name="Shape 114"/>
          <p:cNvSpPr>
            <a:spLocks noGrp="1"/>
          </p:cNvSpPr>
          <p:nvPr>
            <p:ph type="pic" idx="15"/>
          </p:nvPr>
        </p:nvSpPr>
        <p:spPr>
          <a:xfrm>
            <a:off x="-19050" y="3613150"/>
            <a:ext cx="13004800" cy="6134100"/>
          </a:xfrm>
          <a:prstGeom prst="rect">
            <a:avLst/>
          </a:prstGeom>
        </p:spPr>
        <p:txBody>
          <a:bodyPr lIns="91439" tIns="45719" rIns="91439" bIns="45719" anchor="t">
            <a:noAutofit/>
          </a:bodyPr>
          <a:lstStyle/>
          <a:p>
            <a:endParaRPr/>
          </a:p>
        </p:txBody>
      </p:sp>
      <p:sp>
        <p:nvSpPr>
          <p:cNvPr id="115" name="Shape 11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22" name="Shape 12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23" name="Shape 1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0400" y="609600"/>
            <a:ext cx="11684000" cy="14224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Title Text</a:t>
            </a:r>
          </a:p>
        </p:txBody>
      </p:sp>
      <p:sp>
        <p:nvSpPr>
          <p:cNvPr id="3" name="Shape 3"/>
          <p:cNvSpPr>
            <a:spLocks noGrp="1"/>
          </p:cNvSpPr>
          <p:nvPr>
            <p:ph type="body" idx="1"/>
          </p:nvPr>
        </p:nvSpPr>
        <p:spPr>
          <a:xfrm>
            <a:off x="660400" y="2019300"/>
            <a:ext cx="11684000" cy="67183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897" y="9258300"/>
            <a:ext cx="352045" cy="4191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51" r:id="rId1"/>
    <p:sldLayoutId id="2147483652" r:id="rId2"/>
    <p:sldLayoutId id="2147483654" r:id="rId3"/>
    <p:sldLayoutId id="2147483656" r:id="rId4"/>
    <p:sldLayoutId id="2147483657" r:id="rId5"/>
    <p:sldLayoutId id="2147483658" r:id="rId6"/>
    <p:sldLayoutId id="2147483659" r:id="rId7"/>
    <p:sldLayoutId id="2147483660" r:id="rId8"/>
    <p:sldLayoutId id="2147483661" r:id="rId9"/>
  </p:sldLayoutIdLst>
  <p:transition spd="med"/>
  <p:hf sldNum="0" hdr="0" ftr="0" dt="0"/>
  <p:txStyles>
    <p:titleStyle>
      <a:lvl1pPr marL="0" marR="0" indent="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1pPr>
      <a:lvl2pPr marL="0" marR="0" indent="2286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2pPr>
      <a:lvl3pPr marL="0" marR="0" indent="4572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3pPr>
      <a:lvl4pPr marL="0" marR="0" indent="6858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4pPr>
      <a:lvl5pPr marL="0" marR="0" indent="9144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5pPr>
      <a:lvl6pPr marL="0" marR="0" indent="11430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6pPr>
      <a:lvl7pPr marL="0" marR="0" indent="13716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7pPr>
      <a:lvl8pPr marL="0" marR="0" indent="16002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8pPr>
      <a:lvl9pPr marL="0" marR="0" indent="18288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9pPr>
    </p:titleStyle>
    <p:bodyStyle>
      <a:lvl1pPr marL="4699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1pPr>
      <a:lvl2pPr marL="9398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2pPr>
      <a:lvl3pPr marL="14097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3pPr>
      <a:lvl4pPr marL="18796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4pPr>
      <a:lvl5pPr marL="23495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5pPr>
      <a:lvl6pPr marL="28194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6pPr>
      <a:lvl7pPr marL="32893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7pPr>
      <a:lvl8pPr marL="37592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8pPr>
      <a:lvl9pPr marL="42291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8" Type="http://schemas.openxmlformats.org/officeDocument/2006/relationships/hyperlink" Target="http://kevinrudd.com/blog/2018/05/10/kevin-rudd-writes-in-foreign-affairs-how-xi-jinping-views-the-world/" TargetMode="External"/><Relationship Id="rId3" Type="http://schemas.openxmlformats.org/officeDocument/2006/relationships/hyperlink" Target="https://www.amazon.com/CEO-China-Rise-Xi-Jinping/dp/1784538779/ref=pd_lpo_sbs_14_t_0/147-2124386-3894056?_encoding=UTF8&amp;psc=1&amp;refRID=HE7RYF4SSQ9V4FTF4GR6" TargetMode="External"/><Relationship Id="rId7" Type="http://schemas.openxmlformats.org/officeDocument/2006/relationships/hyperlink" Target="https://wikileaks.org/plusd/cables/09BEIJING3128_a.html" TargetMode="External"/><Relationship Id="rId2" Type="http://schemas.openxmlformats.org/officeDocument/2006/relationships/hyperlink" Target="https://www.thecipherbrief.com/column_article/path-not-preordained-profile-chinas-xi-jinping" TargetMode="External"/><Relationship Id="rId1" Type="http://schemas.openxmlformats.org/officeDocument/2006/relationships/slideLayout" Target="../slideLayouts/slideLayout4.xml"/><Relationship Id="rId6" Type="http://schemas.openxmlformats.org/officeDocument/2006/relationships/hyperlink" Target="https://www.cfr.org/sites/default/files/pdf/2016/02/CSR74_Blackwill_Campbell_Xi_Jinping.pdf" TargetMode="External"/><Relationship Id="rId5" Type="http://schemas.openxmlformats.org/officeDocument/2006/relationships/hyperlink" Target="https://thediplomat.com/2016/02/chinas-leadership-fault-lines-progress-vs-power/" TargetMode="External"/><Relationship Id="rId4" Type="http://schemas.openxmlformats.org/officeDocument/2006/relationships/hyperlink" Target="https://www.newyorker.com/magazine/2015/04/06/born-re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3.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title"/>
          </p:nvPr>
        </p:nvSpPr>
        <p:spPr>
          <a:xfrm>
            <a:off x="0" y="304800"/>
            <a:ext cx="11658958" cy="1600200"/>
          </a:xfrm>
          <a:prstGeom prst="rect">
            <a:avLst/>
          </a:prstGeom>
        </p:spPr>
        <p:txBody>
          <a:bodyPr>
            <a:normAutofit fontScale="90000"/>
          </a:bodyPr>
          <a:lstStyle/>
          <a:p>
            <a:pPr defTabSz="321310">
              <a:defRPr sz="2255" b="1" spc="360">
                <a:latin typeface="Arial"/>
                <a:ea typeface="Arial"/>
                <a:cs typeface="Arial"/>
                <a:sym typeface="Arial"/>
              </a:defRPr>
            </a:pPr>
            <a:r>
              <a:rPr lang="en-US" sz="2000" b="1" dirty="0" smtClean="0">
                <a:solidFill>
                  <a:srgbClr val="FF0000"/>
                </a:solidFill>
                <a:sym typeface="Arial"/>
              </a:rPr>
              <a:t>The </a:t>
            </a:r>
            <a:r>
              <a:rPr lang="en-US" sz="2000" b="1" dirty="0">
                <a:solidFill>
                  <a:srgbClr val="FF0000"/>
                </a:solidFill>
                <a:sym typeface="Arial"/>
              </a:rPr>
              <a:t>Child is Father to the Man: A Political Psychology Profile of China's Xi Jinping</a:t>
            </a:r>
            <a:r>
              <a:rPr lang="en-US" dirty="0" smtClean="0"/>
              <a:t/>
            </a:r>
            <a:br>
              <a:rPr lang="en-US" dirty="0" smtClean="0"/>
            </a:br>
            <a:r>
              <a:rPr lang="en-US" dirty="0"/>
              <a:t/>
            </a:r>
            <a:br>
              <a:rPr lang="en-US" dirty="0"/>
            </a:br>
            <a:r>
              <a:rPr sz="1800" dirty="0" smtClean="0"/>
              <a:t>Kenneth </a:t>
            </a:r>
            <a:r>
              <a:rPr sz="1800" dirty="0"/>
              <a:t>b. Dekleva, </a:t>
            </a:r>
            <a:r>
              <a:rPr sz="1800" dirty="0" smtClean="0"/>
              <a:t>mD</a:t>
            </a:r>
            <a:r>
              <a:rPr lang="en-US" sz="1800" dirty="0" smtClean="0"/>
              <a:t>, McKenzie Foundation I chair in psychiatry and Assoc. Prof., Peter J. </a:t>
            </a:r>
            <a:r>
              <a:rPr lang="en-US" sz="1800" dirty="0" err="1" smtClean="0"/>
              <a:t>o’donnell</a:t>
            </a:r>
            <a:r>
              <a:rPr lang="en-US" sz="1800" dirty="0" smtClean="0"/>
              <a:t> Brain Institute, UT southwestern medical center, Dallas, TX</a:t>
            </a:r>
            <a:r>
              <a:rPr lang="en-US" dirty="0" smtClean="0"/>
              <a:t/>
            </a:r>
            <a:br>
              <a:rPr lang="en-US" dirty="0" smtClean="0"/>
            </a:br>
            <a:r>
              <a:rPr lang="en-US" dirty="0" smtClean="0"/>
              <a:t/>
            </a:r>
            <a:br>
              <a:rPr lang="en-US" dirty="0" smtClean="0"/>
            </a:br>
            <a:r>
              <a:rPr lang="en-US" dirty="0" smtClean="0">
                <a:solidFill>
                  <a:srgbClr val="00B0F0"/>
                </a:solidFill>
              </a:rPr>
              <a:t>ISPP Annual Meeting, July 5, 2018</a:t>
            </a:r>
          </a:p>
        </p:txBody>
      </p:sp>
      <p:pic>
        <p:nvPicPr>
          <p:cNvPr id="140" name="48502DC3-4598-4001-A4B9-FA8CB26FE248-L0-00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8" y="3169920"/>
            <a:ext cx="4381942" cy="658368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Calibri" panose="020F0502020204030204" pitchFamily="34" charset="0"/>
                <a:cs typeface="Calibri" panose="020F0502020204030204" pitchFamily="34" charset="0"/>
              </a:rPr>
              <a:t>China, north </a:t>
            </a:r>
            <a:r>
              <a:rPr lang="en-US" sz="3600" b="1" dirty="0" err="1" smtClean="0">
                <a:latin typeface="Calibri" panose="020F0502020204030204" pitchFamily="34" charset="0"/>
                <a:cs typeface="Calibri" panose="020F0502020204030204" pitchFamily="34" charset="0"/>
              </a:rPr>
              <a:t>korea</a:t>
            </a:r>
            <a:r>
              <a:rPr lang="en-US" sz="3600" b="1" dirty="0" smtClean="0">
                <a:latin typeface="Calibri" panose="020F0502020204030204" pitchFamily="34" charset="0"/>
                <a:cs typeface="Calibri" panose="020F0502020204030204" pitchFamily="34" charset="0"/>
              </a:rPr>
              <a:t>, and xi</a:t>
            </a:r>
            <a:endParaRPr lang="en-US" sz="3600" b="1" dirty="0">
              <a:latin typeface="Calibri" panose="020F0502020204030204" pitchFamily="34" charset="0"/>
              <a:cs typeface="Calibri" panose="020F0502020204030204" pitchFamily="34" charset="0"/>
            </a:endParaRPr>
          </a:p>
        </p:txBody>
      </p:sp>
      <p:sp>
        <p:nvSpPr>
          <p:cNvPr id="4" name="TextBox 3"/>
          <p:cNvSpPr txBox="1"/>
          <p:nvPr/>
        </p:nvSpPr>
        <p:spPr>
          <a:xfrm>
            <a:off x="1035198" y="4782979"/>
            <a:ext cx="11684000" cy="305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l">
              <a:buFont typeface="Arial" panose="020B0604020202020204" pitchFamily="34" charset="0"/>
              <a:buChar char="•"/>
            </a:pPr>
            <a:r>
              <a:rPr lang="en-US" sz="3200" dirty="0" smtClean="0">
                <a:latin typeface="Calibri" panose="020F0502020204030204" pitchFamily="34" charset="0"/>
                <a:cs typeface="Calibri" panose="020F0502020204030204" pitchFamily="34" charset="0"/>
              </a:rPr>
              <a:t>Mao: “as close as lips and teeth”</a:t>
            </a:r>
          </a:p>
          <a:p>
            <a:pPr marL="457200" indent="-457200" algn="l">
              <a:buFont typeface="Arial" panose="020B0604020202020204" pitchFamily="34" charset="0"/>
              <a:buChar char="•"/>
            </a:pPr>
            <a:r>
              <a:rPr lang="en-US" sz="3200" dirty="0" smtClean="0">
                <a:latin typeface="Calibri" panose="020F0502020204030204" pitchFamily="34" charset="0"/>
                <a:cs typeface="Calibri" panose="020F0502020204030204" pitchFamily="34" charset="0"/>
              </a:rPr>
              <a:t>Xi’s 2009 trip to the DPRK and meeting with Kim Jong Il</a:t>
            </a:r>
          </a:p>
          <a:p>
            <a:pPr marL="457200" indent="-457200" algn="l">
              <a:buFont typeface="Arial" panose="020B0604020202020204" pitchFamily="34" charset="0"/>
              <a:buChar char="•"/>
            </a:pPr>
            <a:r>
              <a:rPr lang="en-US" sz="3200" dirty="0" smtClean="0">
                <a:latin typeface="Calibri" panose="020F0502020204030204" pitchFamily="34" charset="0"/>
                <a:cs typeface="Calibri" panose="020F0502020204030204" pitchFamily="34" charset="0"/>
              </a:rPr>
              <a:t>2013-2017: souring of relations; support for UN sanctions</a:t>
            </a:r>
          </a:p>
          <a:p>
            <a:pPr marL="457200" indent="-457200" algn="l">
              <a:buFont typeface="Arial" panose="020B0604020202020204" pitchFamily="34" charset="0"/>
              <a:buChar char="•"/>
            </a:pPr>
            <a:r>
              <a:rPr lang="en-US" sz="3200" dirty="0" smtClean="0">
                <a:latin typeface="Calibri" panose="020F0502020204030204" pitchFamily="34" charset="0"/>
                <a:cs typeface="Calibri" panose="020F0502020204030204" pitchFamily="34" charset="0"/>
              </a:rPr>
              <a:t>2018: improved relations and Xi-Kim meetings in Beijing and Dalian; China’s diplomatic role following the June 2018 Kim-Trump summit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800" y="2083217"/>
            <a:ext cx="3208627" cy="2286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2600" y="2083217"/>
            <a:ext cx="4064001" cy="2286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5567" y="2083217"/>
            <a:ext cx="4063169" cy="2286000"/>
          </a:xfrm>
          <a:prstGeom prst="rect">
            <a:avLst/>
          </a:prstGeom>
        </p:spPr>
      </p:pic>
    </p:spTree>
    <p:extLst>
      <p:ext uri="{BB962C8B-B14F-4D97-AF65-F5344CB8AC3E}">
        <p14:creationId xmlns:p14="http://schemas.microsoft.com/office/powerpoint/2010/main" val="2016163490"/>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685"/>
            <a:ext cx="5080000" cy="1854200"/>
          </a:xfrm>
        </p:spPr>
        <p:txBody>
          <a:bodyPr/>
          <a:lstStyle/>
          <a:p>
            <a:r>
              <a:rPr lang="en-US" sz="3600" b="1" dirty="0" smtClean="0">
                <a:solidFill>
                  <a:srgbClr val="FF0000"/>
                </a:solidFill>
              </a:rPr>
              <a:t/>
            </a:r>
            <a:br>
              <a:rPr lang="en-US" sz="3600" b="1" dirty="0" smtClean="0">
                <a:solidFill>
                  <a:srgbClr val="FF0000"/>
                </a:solidFill>
              </a:rPr>
            </a:br>
            <a:r>
              <a:rPr lang="en-US" sz="3600" b="1" dirty="0" smtClean="0">
                <a:solidFill>
                  <a:schemeClr val="accent6"/>
                </a:solidFill>
              </a:rPr>
              <a:t>Future</a:t>
            </a:r>
            <a:endParaRPr lang="en-US" sz="3600" b="1" dirty="0">
              <a:solidFill>
                <a:schemeClr val="accent6"/>
              </a:solidFill>
            </a:endParaRPr>
          </a:p>
        </p:txBody>
      </p:sp>
      <p:sp>
        <p:nvSpPr>
          <p:cNvPr id="4" name="Text Placeholder 3"/>
          <p:cNvSpPr>
            <a:spLocks noGrp="1"/>
          </p:cNvSpPr>
          <p:nvPr>
            <p:ph type="body" sz="half" idx="1"/>
          </p:nvPr>
        </p:nvSpPr>
        <p:spPr>
          <a:xfrm>
            <a:off x="0" y="2895600"/>
            <a:ext cx="5080000" cy="5998335"/>
          </a:xfrm>
        </p:spPr>
        <p:txBody>
          <a:bodyPr>
            <a:normAutofit fontScale="85000" lnSpcReduction="20000"/>
          </a:bodyPr>
          <a:lstStyle/>
          <a:p>
            <a:pPr marL="0" indent="0">
              <a:buNone/>
            </a:pPr>
            <a:r>
              <a:rPr lang="en-US" dirty="0" smtClean="0"/>
              <a:t>China and the US: </a:t>
            </a:r>
            <a:r>
              <a:rPr lang="en-US" b="1" dirty="0" smtClean="0">
                <a:solidFill>
                  <a:srgbClr val="FF0000"/>
                </a:solidFill>
              </a:rPr>
              <a:t>is China a strategic threat?</a:t>
            </a:r>
          </a:p>
          <a:p>
            <a:pPr marL="0" indent="0">
              <a:buNone/>
            </a:pPr>
            <a:r>
              <a:rPr lang="en-US" b="1" dirty="0" smtClean="0">
                <a:solidFill>
                  <a:schemeClr val="tx1"/>
                </a:solidFill>
              </a:rPr>
              <a:t>Davos 2017 speech; SCO; BRI</a:t>
            </a:r>
            <a:endParaRPr lang="en-US" dirty="0" smtClean="0">
              <a:solidFill>
                <a:schemeClr val="tx1"/>
              </a:solidFill>
            </a:endParaRPr>
          </a:p>
          <a:p>
            <a:pPr marL="0" indent="0">
              <a:buNone/>
            </a:pPr>
            <a:r>
              <a:rPr lang="en-US" u="sng" dirty="0" smtClean="0"/>
              <a:t>Challenges</a:t>
            </a:r>
            <a:r>
              <a:rPr lang="en-US" dirty="0" smtClean="0"/>
              <a:t>: Thucydides Trap; pollution; economy; south China Sea; corruption; cyber-theft; trade war(s); human rights; technology; </a:t>
            </a:r>
            <a:r>
              <a:rPr lang="en-US" b="1" dirty="0" smtClean="0">
                <a:solidFill>
                  <a:srgbClr val="FFFF00"/>
                </a:solidFill>
              </a:rPr>
              <a:t>North Korea</a:t>
            </a:r>
          </a:p>
          <a:p>
            <a:pPr marL="0" indent="0">
              <a:buNone/>
            </a:pPr>
            <a:r>
              <a:rPr lang="en-US" dirty="0" smtClean="0"/>
              <a:t>2017 19</a:t>
            </a:r>
            <a:r>
              <a:rPr lang="en-US" baseline="30000" dirty="0" smtClean="0"/>
              <a:t>th</a:t>
            </a:r>
            <a:r>
              <a:rPr lang="en-US" dirty="0" smtClean="0"/>
              <a:t> CPC Congress: “Xi Jinping Thought”</a:t>
            </a:r>
          </a:p>
          <a:p>
            <a:pPr marL="0" indent="0">
              <a:buNone/>
            </a:pPr>
            <a:r>
              <a:rPr lang="en-US" dirty="0" smtClean="0"/>
              <a:t>2018 National People’s Congress: end of term limits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5185" y="5273040"/>
            <a:ext cx="3463639" cy="137160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9511" y="4724400"/>
            <a:ext cx="3363924" cy="192024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5185" y="1138289"/>
            <a:ext cx="2572834" cy="338328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6235" y="1148265"/>
            <a:ext cx="4267200" cy="3200400"/>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9823" y="7285671"/>
            <a:ext cx="3429001" cy="192024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41293" y="7303256"/>
            <a:ext cx="2880360" cy="1920240"/>
          </a:xfrm>
          <a:prstGeom prst="rect">
            <a:avLst/>
          </a:prstGeom>
        </p:spPr>
      </p:pic>
    </p:spTree>
    <p:extLst>
      <p:ext uri="{BB962C8B-B14F-4D97-AF65-F5344CB8AC3E}">
        <p14:creationId xmlns:p14="http://schemas.microsoft.com/office/powerpoint/2010/main" val="1136416341"/>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222" y="-381000"/>
            <a:ext cx="5053556" cy="1844458"/>
          </a:xfrm>
        </p:spPr>
        <p:txBody>
          <a:bodyPr>
            <a:normAutofit fontScale="90000"/>
          </a:bodyPr>
          <a:lstStyle/>
          <a:p>
            <a:r>
              <a:rPr lang="en-US" b="1" dirty="0" smtClean="0">
                <a:solidFill>
                  <a:schemeClr val="accent6"/>
                </a:solidFill>
              </a:rPr>
              <a:t>		</a:t>
            </a:r>
            <a:r>
              <a:rPr lang="en-US" b="1" dirty="0">
                <a:solidFill>
                  <a:schemeClr val="accent6"/>
                </a:solidFill>
              </a:rPr>
              <a:t/>
            </a:r>
            <a:br>
              <a:rPr lang="en-US" b="1" dirty="0">
                <a:solidFill>
                  <a:schemeClr val="accent6"/>
                </a:solidFill>
              </a:rPr>
            </a:br>
            <a:r>
              <a:rPr lang="en-US" sz="3200" b="1" dirty="0">
                <a:solidFill>
                  <a:schemeClr val="tx1"/>
                </a:solidFill>
                <a:latin typeface="Calibri" panose="020F0502020204030204" pitchFamily="34" charset="0"/>
                <a:cs typeface="Calibri" panose="020F0502020204030204" pitchFamily="34" charset="0"/>
              </a:rPr>
              <a:t>references</a:t>
            </a:r>
            <a:br>
              <a:rPr lang="en-US" sz="3200" b="1" dirty="0">
                <a:solidFill>
                  <a:schemeClr val="tx1"/>
                </a:solidFill>
                <a:latin typeface="Calibri" panose="020F0502020204030204" pitchFamily="34" charset="0"/>
                <a:cs typeface="Calibri" panose="020F0502020204030204" pitchFamily="34" charset="0"/>
              </a:rPr>
            </a:br>
            <a:r>
              <a:rPr lang="en-US" sz="3200" b="1" dirty="0">
                <a:solidFill>
                  <a:schemeClr val="tx1"/>
                </a:solidFill>
                <a:latin typeface="Calibri" panose="020F0502020204030204" pitchFamily="34" charset="0"/>
                <a:cs typeface="Calibri" panose="020F0502020204030204" pitchFamily="34" charset="0"/>
              </a:rPr>
              <a:t/>
            </a:r>
            <a:br>
              <a:rPr lang="en-US" sz="3200" b="1" dirty="0">
                <a:solidFill>
                  <a:schemeClr val="tx1"/>
                </a:solidFill>
                <a:latin typeface="Calibri" panose="020F0502020204030204" pitchFamily="34" charset="0"/>
                <a:cs typeface="Calibri" panose="020F0502020204030204" pitchFamily="34" charset="0"/>
              </a:rPr>
            </a:br>
            <a:endParaRPr lang="en-US" sz="3200" b="1" dirty="0">
              <a:solidFill>
                <a:schemeClr val="tx1"/>
              </a:solidFill>
              <a:latin typeface="Calibri" panose="020F0502020204030204" pitchFamily="34" charset="0"/>
              <a:cs typeface="Calibri" panose="020F0502020204030204" pitchFamily="34" charset="0"/>
            </a:endParaRPr>
          </a:p>
        </p:txBody>
      </p:sp>
      <p:sp>
        <p:nvSpPr>
          <p:cNvPr id="4" name="Text Placeholder 3"/>
          <p:cNvSpPr>
            <a:spLocks noGrp="1"/>
          </p:cNvSpPr>
          <p:nvPr>
            <p:ph type="body" sz="half" idx="1"/>
          </p:nvPr>
        </p:nvSpPr>
        <p:spPr>
          <a:xfrm>
            <a:off x="18789" y="1981200"/>
            <a:ext cx="5080000" cy="6250944"/>
          </a:xfrm>
        </p:spPr>
        <p:txBody>
          <a:bodyPr>
            <a:normAutofit fontScale="70000" lnSpcReduction="20000"/>
          </a:bodyPr>
          <a:lstStyle/>
          <a:p>
            <a:pPr marL="0" indent="0">
              <a:buNone/>
            </a:pPr>
            <a:r>
              <a:rPr lang="en-US" sz="2400" dirty="0" smtClean="0">
                <a:latin typeface="Calibri" panose="020F0502020204030204" pitchFamily="34" charset="0"/>
                <a:cs typeface="Calibri" panose="020F0502020204030204" pitchFamily="34" charset="0"/>
              </a:rPr>
              <a:t>Kenneth Dekleva: </a:t>
            </a:r>
            <a:r>
              <a:rPr lang="en-US" sz="2400" dirty="0">
                <a:latin typeface="Calibri" panose="020F0502020204030204" pitchFamily="34" charset="0"/>
                <a:cs typeface="Calibri" panose="020F0502020204030204" pitchFamily="34" charset="0"/>
                <a:hlinkClick r:id="rId2"/>
              </a:rPr>
              <a:t>https://</a:t>
            </a:r>
            <a:r>
              <a:rPr lang="en-US" sz="2400" dirty="0" smtClean="0">
                <a:latin typeface="Calibri" panose="020F0502020204030204" pitchFamily="34" charset="0"/>
                <a:cs typeface="Calibri" panose="020F0502020204030204" pitchFamily="34" charset="0"/>
                <a:hlinkClick r:id="rId2"/>
              </a:rPr>
              <a:t>www.thecipherbrief.com/column_article/path-not-preordained-profile-chinas-xi-jinping</a:t>
            </a:r>
            <a:r>
              <a:rPr lang="en-US" sz="2400" dirty="0" smtClean="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pPr marL="0" indent="0">
              <a:buNone/>
            </a:pPr>
            <a:r>
              <a:rPr lang="en-US" sz="2400" dirty="0" smtClean="0">
                <a:solidFill>
                  <a:schemeClr val="tx1"/>
                </a:solidFill>
                <a:latin typeface="Calibri" panose="020F0502020204030204" pitchFamily="34" charset="0"/>
                <a:cs typeface="Calibri" panose="020F0502020204030204" pitchFamily="34" charset="0"/>
              </a:rPr>
              <a:t>Kerry Brown: </a:t>
            </a:r>
            <a:r>
              <a:rPr lang="en-US" sz="2400" u="sng" dirty="0">
                <a:solidFill>
                  <a:schemeClr val="tx1"/>
                </a:solidFill>
                <a:latin typeface="Calibri" panose="020F0502020204030204" pitchFamily="34" charset="0"/>
                <a:cs typeface="Calibri" panose="020F0502020204030204" pitchFamily="34" charset="0"/>
                <a:hlinkClick r:id="rId3"/>
              </a:rPr>
              <a:t>CEO, China: The Rise of Xi </a:t>
            </a:r>
            <a:r>
              <a:rPr lang="en-US" sz="2400" u="sng" dirty="0" smtClean="0">
                <a:solidFill>
                  <a:schemeClr val="tx1"/>
                </a:solidFill>
                <a:latin typeface="Calibri" panose="020F0502020204030204" pitchFamily="34" charset="0"/>
                <a:cs typeface="Calibri" panose="020F0502020204030204" pitchFamily="34" charset="0"/>
                <a:hlinkClick r:id="rId3"/>
              </a:rPr>
              <a:t>Jinping</a:t>
            </a:r>
            <a:endParaRPr lang="en-US" sz="2400" u="sng" dirty="0" smtClean="0">
              <a:solidFill>
                <a:schemeClr val="tx1"/>
              </a:solidFill>
              <a:latin typeface="Calibri" panose="020F0502020204030204" pitchFamily="34" charset="0"/>
              <a:cs typeface="Calibri" panose="020F0502020204030204" pitchFamily="34" charset="0"/>
            </a:endParaRPr>
          </a:p>
          <a:p>
            <a:pPr marL="0" indent="0">
              <a:buNone/>
            </a:pPr>
            <a:r>
              <a:rPr lang="en-US" sz="2400" dirty="0" smtClean="0">
                <a:latin typeface="Calibri" panose="020F0502020204030204" pitchFamily="34" charset="0"/>
                <a:cs typeface="Calibri" panose="020F0502020204030204" pitchFamily="34" charset="0"/>
              </a:rPr>
              <a:t>Evan </a:t>
            </a:r>
            <a:r>
              <a:rPr lang="en-US" sz="2400" dirty="0" err="1" smtClean="0">
                <a:latin typeface="Calibri" panose="020F0502020204030204" pitchFamily="34" charset="0"/>
                <a:cs typeface="Calibri" panose="020F0502020204030204" pitchFamily="34" charset="0"/>
              </a:rPr>
              <a:t>Osnos</a:t>
            </a:r>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hlinkClick r:id="rId4"/>
              </a:rPr>
              <a:t>https://</a:t>
            </a:r>
            <a:r>
              <a:rPr lang="en-US" sz="2400" dirty="0" smtClean="0">
                <a:latin typeface="Calibri" panose="020F0502020204030204" pitchFamily="34" charset="0"/>
                <a:cs typeface="Calibri" panose="020F0502020204030204" pitchFamily="34" charset="0"/>
                <a:hlinkClick r:id="rId4"/>
              </a:rPr>
              <a:t>www.newyorker.com/magazine/2015/04/06/born-red</a:t>
            </a:r>
            <a:r>
              <a:rPr lang="en-US" sz="2400" dirty="0" smtClean="0">
                <a:latin typeface="Calibri" panose="020F0502020204030204" pitchFamily="34" charset="0"/>
                <a:cs typeface="Calibri" panose="020F0502020204030204" pitchFamily="34" charset="0"/>
              </a:rPr>
              <a:t> </a:t>
            </a:r>
          </a:p>
          <a:p>
            <a:pPr marL="0" indent="0">
              <a:buNone/>
            </a:pPr>
            <a:r>
              <a:rPr lang="en-US" sz="2400" dirty="0" smtClean="0">
                <a:latin typeface="Calibri" panose="020F0502020204030204" pitchFamily="34" charset="0"/>
                <a:cs typeface="Calibri" panose="020F0502020204030204" pitchFamily="34" charset="0"/>
              </a:rPr>
              <a:t>Mercy Kuo and Andrea Tang: </a:t>
            </a:r>
            <a:r>
              <a:rPr lang="en-US" sz="2400" dirty="0" smtClean="0">
                <a:latin typeface="Calibri" panose="020F0502020204030204" pitchFamily="34" charset="0"/>
                <a:cs typeface="Calibri" panose="020F0502020204030204" pitchFamily="34" charset="0"/>
                <a:hlinkClick r:id="rId5"/>
              </a:rPr>
              <a:t>https</a:t>
            </a:r>
            <a:r>
              <a:rPr lang="en-US" sz="2400" dirty="0">
                <a:latin typeface="Calibri" panose="020F0502020204030204" pitchFamily="34" charset="0"/>
                <a:cs typeface="Calibri" panose="020F0502020204030204" pitchFamily="34" charset="0"/>
                <a:hlinkClick r:id="rId5"/>
              </a:rPr>
              <a:t>://thediplomat.com/2016/02/chinas-leadership-fault-lines-progress-vs-power</a:t>
            </a:r>
            <a:r>
              <a:rPr lang="en-US" sz="2400" dirty="0" smtClean="0">
                <a:latin typeface="Calibri" panose="020F0502020204030204" pitchFamily="34" charset="0"/>
                <a:cs typeface="Calibri" panose="020F0502020204030204" pitchFamily="34" charset="0"/>
                <a:hlinkClick r:id="rId5"/>
              </a:rPr>
              <a:t>/</a:t>
            </a:r>
            <a:r>
              <a:rPr lang="en-US" sz="2400" dirty="0" smtClean="0">
                <a:latin typeface="Calibri" panose="020F0502020204030204" pitchFamily="34" charset="0"/>
                <a:cs typeface="Calibri" panose="020F0502020204030204" pitchFamily="34" charset="0"/>
              </a:rPr>
              <a:t> </a:t>
            </a:r>
          </a:p>
          <a:p>
            <a:pPr marL="0" indent="0">
              <a:buNone/>
            </a:pPr>
            <a:r>
              <a:rPr lang="en-US" sz="2400" dirty="0" smtClean="0">
                <a:latin typeface="Calibri" panose="020F0502020204030204" pitchFamily="34" charset="0"/>
                <a:cs typeface="Calibri" panose="020F0502020204030204" pitchFamily="34" charset="0"/>
              </a:rPr>
              <a:t>Robert </a:t>
            </a:r>
            <a:r>
              <a:rPr lang="en-US" sz="2400" dirty="0" err="1" smtClean="0">
                <a:latin typeface="Calibri" panose="020F0502020204030204" pitchFamily="34" charset="0"/>
                <a:cs typeface="Calibri" panose="020F0502020204030204" pitchFamily="34" charset="0"/>
              </a:rPr>
              <a:t>Blackwill</a:t>
            </a:r>
            <a:r>
              <a:rPr lang="en-US" sz="2400" dirty="0" smtClean="0">
                <a:latin typeface="Calibri" panose="020F0502020204030204" pitchFamily="34" charset="0"/>
                <a:cs typeface="Calibri" panose="020F0502020204030204" pitchFamily="34" charset="0"/>
              </a:rPr>
              <a:t> and Kurt Campbell: </a:t>
            </a:r>
            <a:r>
              <a:rPr lang="en-US" sz="2400" dirty="0">
                <a:latin typeface="Calibri" panose="020F0502020204030204" pitchFamily="34" charset="0"/>
                <a:cs typeface="Calibri" panose="020F0502020204030204" pitchFamily="34" charset="0"/>
                <a:hlinkClick r:id="rId6"/>
              </a:rPr>
              <a:t>https://</a:t>
            </a:r>
            <a:r>
              <a:rPr lang="en-US" sz="2400" dirty="0" smtClean="0">
                <a:latin typeface="Calibri" panose="020F0502020204030204" pitchFamily="34" charset="0"/>
                <a:cs typeface="Calibri" panose="020F0502020204030204" pitchFamily="34" charset="0"/>
                <a:hlinkClick r:id="rId6"/>
              </a:rPr>
              <a:t>www.cfr.org/sites/default/files/pdf/2016/02/CSR74_Blackwill_Campbell_Xi_Jinping.pdf</a:t>
            </a:r>
            <a:r>
              <a:rPr lang="en-US" sz="2400" dirty="0" smtClean="0">
                <a:latin typeface="Calibri" panose="020F0502020204030204" pitchFamily="34" charset="0"/>
                <a:cs typeface="Calibri" panose="020F0502020204030204" pitchFamily="34" charset="0"/>
              </a:rPr>
              <a:t> </a:t>
            </a:r>
          </a:p>
          <a:p>
            <a:pPr marL="0" indent="0">
              <a:buNone/>
            </a:pPr>
            <a:r>
              <a:rPr lang="en-US" sz="2100" dirty="0">
                <a:latin typeface="Calibri" panose="020F0502020204030204" pitchFamily="34" charset="0"/>
                <a:cs typeface="Calibri" panose="020F0502020204030204" pitchFamily="34" charset="0"/>
              </a:rPr>
              <a:t>PORTRAIT OF VICE PRESIDENT XI </a:t>
            </a:r>
            <a:r>
              <a:rPr lang="en-US" sz="2100" dirty="0" smtClean="0">
                <a:latin typeface="Calibri" panose="020F0502020204030204" pitchFamily="34" charset="0"/>
                <a:cs typeface="Calibri" panose="020F0502020204030204" pitchFamily="34" charset="0"/>
              </a:rPr>
              <a:t>JINPING - </a:t>
            </a:r>
            <a:r>
              <a:rPr lang="en-US" sz="2100" dirty="0">
                <a:latin typeface="Calibri" panose="020F0502020204030204" pitchFamily="34" charset="0"/>
                <a:cs typeface="Calibri" panose="020F0502020204030204" pitchFamily="34" charset="0"/>
              </a:rPr>
              <a:t>"AMBITIOUS SURVIVOR" OF THE CULTURAL </a:t>
            </a:r>
            <a:r>
              <a:rPr lang="en-US" sz="2100" dirty="0" smtClean="0">
                <a:latin typeface="Calibri" panose="020F0502020204030204" pitchFamily="34" charset="0"/>
                <a:cs typeface="Calibri" panose="020F0502020204030204" pitchFamily="34" charset="0"/>
              </a:rPr>
              <a:t>REVOLUTION: </a:t>
            </a:r>
            <a:r>
              <a:rPr lang="en-US" sz="2100" dirty="0" smtClean="0">
                <a:latin typeface="Calibri" panose="020F0502020204030204" pitchFamily="34" charset="0"/>
                <a:cs typeface="Calibri" panose="020F0502020204030204" pitchFamily="34" charset="0"/>
                <a:hlinkClick r:id="rId7"/>
              </a:rPr>
              <a:t>https</a:t>
            </a:r>
            <a:r>
              <a:rPr lang="en-US" sz="2100" dirty="0">
                <a:latin typeface="Calibri" panose="020F0502020204030204" pitchFamily="34" charset="0"/>
                <a:cs typeface="Calibri" panose="020F0502020204030204" pitchFamily="34" charset="0"/>
                <a:hlinkClick r:id="rId7"/>
              </a:rPr>
              <a:t>://</a:t>
            </a:r>
            <a:r>
              <a:rPr lang="en-US" sz="2100" dirty="0" smtClean="0">
                <a:latin typeface="Calibri" panose="020F0502020204030204" pitchFamily="34" charset="0"/>
                <a:cs typeface="Calibri" panose="020F0502020204030204" pitchFamily="34" charset="0"/>
                <a:hlinkClick r:id="rId7"/>
              </a:rPr>
              <a:t>wikileaks.org/plusd/cables/09BEIJING3128_a.html</a:t>
            </a:r>
            <a:endParaRPr lang="en-US" sz="2100" dirty="0" smtClean="0">
              <a:latin typeface="Calibri" panose="020F0502020204030204" pitchFamily="34" charset="0"/>
              <a:cs typeface="Calibri" panose="020F0502020204030204" pitchFamily="34" charset="0"/>
            </a:endParaRPr>
          </a:p>
          <a:p>
            <a:pPr marL="0" indent="0">
              <a:buNone/>
            </a:pPr>
            <a:r>
              <a:rPr lang="en-US" sz="2100" dirty="0" smtClean="0">
                <a:latin typeface="Calibri" panose="020F0502020204030204" pitchFamily="34" charset="0"/>
                <a:cs typeface="Calibri" panose="020F0502020204030204" pitchFamily="34" charset="0"/>
              </a:rPr>
              <a:t>Kevin Rudd: </a:t>
            </a:r>
            <a:r>
              <a:rPr lang="en-US" sz="2100" dirty="0">
                <a:latin typeface="Calibri" panose="020F0502020204030204" pitchFamily="34" charset="0"/>
                <a:cs typeface="Calibri" panose="020F0502020204030204" pitchFamily="34" charset="0"/>
              </a:rPr>
              <a:t> </a:t>
            </a:r>
            <a:r>
              <a:rPr lang="en-US" sz="2100" dirty="0">
                <a:latin typeface="Calibri" panose="020F0502020204030204" pitchFamily="34" charset="0"/>
                <a:cs typeface="Calibri" panose="020F0502020204030204" pitchFamily="34" charset="0"/>
                <a:hlinkClick r:id="rId8"/>
              </a:rPr>
              <a:t>http://kevinrudd.com/blog/2018/05/10/kevin-rudd-writes-in-foreign-affairs-how-xi-jinping-views-the-world</a:t>
            </a:r>
            <a:r>
              <a:rPr lang="en-US" sz="2100" dirty="0" smtClean="0">
                <a:latin typeface="Calibri" panose="020F0502020204030204" pitchFamily="34" charset="0"/>
                <a:cs typeface="Calibri" panose="020F0502020204030204" pitchFamily="34" charset="0"/>
                <a:hlinkClick r:id="rId8"/>
              </a:rPr>
              <a:t>/</a:t>
            </a:r>
            <a:r>
              <a:rPr lang="en-US" sz="2100" dirty="0" smtClean="0">
                <a:latin typeface="Calibri" panose="020F0502020204030204" pitchFamily="34" charset="0"/>
                <a:cs typeface="Calibri" panose="020F0502020204030204" pitchFamily="34" charset="0"/>
              </a:rPr>
              <a:t> </a:t>
            </a:r>
            <a:endParaRPr lang="en-US" sz="2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593620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0400" y="609600"/>
            <a:ext cx="7213600" cy="1854200"/>
          </a:xfrm>
        </p:spPr>
        <p:txBody>
          <a:bodyPr>
            <a:normAutofit/>
          </a:bodyPr>
          <a:lstStyle/>
          <a:p>
            <a:r>
              <a:rPr lang="en-US" b="1" dirty="0" err="1" smtClean="0">
                <a:solidFill>
                  <a:schemeClr val="tx1"/>
                </a:solidFill>
              </a:rPr>
              <a:t>OvervieW</a:t>
            </a:r>
            <a:r>
              <a:rPr lang="en-US" dirty="0" smtClean="0"/>
              <a:t/>
            </a:r>
            <a:br>
              <a:rPr lang="en-US" dirty="0" smtClean="0"/>
            </a:br>
            <a:endParaRPr lang="en-US" sz="2000" dirty="0"/>
          </a:p>
        </p:txBody>
      </p:sp>
      <p:sp>
        <p:nvSpPr>
          <p:cNvPr id="4" name="Text Placeholder 3"/>
          <p:cNvSpPr>
            <a:spLocks noGrp="1"/>
          </p:cNvSpPr>
          <p:nvPr>
            <p:ph type="body" sz="half" idx="1"/>
          </p:nvPr>
        </p:nvSpPr>
        <p:spPr/>
        <p:txBody>
          <a:bodyPr>
            <a:normAutofit fontScale="32500" lnSpcReduction="20000"/>
          </a:bodyPr>
          <a:lstStyle/>
          <a:p>
            <a:r>
              <a:rPr lang="en-US" sz="9600" dirty="0" smtClean="0"/>
              <a:t>Childhood/youth; trauma of the Cultural Revolution</a:t>
            </a:r>
            <a:endParaRPr lang="en-US" sz="9600" dirty="0"/>
          </a:p>
          <a:p>
            <a:r>
              <a:rPr lang="en-US" sz="9600" dirty="0" smtClean="0"/>
              <a:t>Adulthood/Mid-Life</a:t>
            </a:r>
            <a:endParaRPr lang="en-US" sz="9600" dirty="0"/>
          </a:p>
          <a:p>
            <a:r>
              <a:rPr lang="en-US" sz="9600" dirty="0" smtClean="0"/>
              <a:t>Politician, leader, and </a:t>
            </a:r>
            <a:r>
              <a:rPr lang="en-US" sz="9600" dirty="0"/>
              <a:t>d</a:t>
            </a:r>
            <a:r>
              <a:rPr lang="en-US" sz="9600" dirty="0" smtClean="0"/>
              <a:t>iplomat</a:t>
            </a:r>
          </a:p>
          <a:p>
            <a:r>
              <a:rPr lang="en-US" sz="9600" dirty="0" smtClean="0"/>
              <a:t>China, North Korea, and Xi</a:t>
            </a:r>
            <a:endParaRPr lang="en-US" sz="9600" dirty="0"/>
          </a:p>
          <a:p>
            <a:r>
              <a:rPr lang="en-US" sz="9600" dirty="0" smtClean="0">
                <a:solidFill>
                  <a:srgbClr val="FF0000"/>
                </a:solidFill>
              </a:rPr>
              <a:t>The China Dream</a:t>
            </a:r>
          </a:p>
          <a:p>
            <a:r>
              <a:rPr lang="en-US" sz="9600" dirty="0" smtClean="0"/>
              <a:t>Future</a:t>
            </a:r>
            <a:endParaRPr lang="en-US" sz="9600" dirty="0"/>
          </a:p>
        </p:txBody>
      </p:sp>
      <p:pic>
        <p:nvPicPr>
          <p:cNvPr id="7" name="Picture Placeholder 6"/>
          <p:cNvPicPr>
            <a:picLocks noGrp="1" noChangeAspect="1"/>
          </p:cNvPicPr>
          <p:nvPr>
            <p:ph type="pic" idx="13"/>
          </p:nvPr>
        </p:nvPicPr>
        <p:blipFill>
          <a:blip r:embed="rId2" cstate="print">
            <a:extLst>
              <a:ext uri="{28A0092B-C50C-407E-A947-70E740481C1C}">
                <a14:useLocalDpi xmlns:a14="http://schemas.microsoft.com/office/drawing/2010/main" val="0"/>
              </a:ext>
            </a:extLst>
          </a:blip>
          <a:stretch>
            <a:fillRect/>
          </a:stretch>
        </p:blipFill>
        <p:spPr>
          <a:xfrm>
            <a:off x="6045200" y="3765302"/>
            <a:ext cx="5608320" cy="3326434"/>
          </a:xfrm>
        </p:spPr>
      </p:pic>
    </p:spTree>
    <p:extLst>
      <p:ext uri="{BB962C8B-B14F-4D97-AF65-F5344CB8AC3E}">
        <p14:creationId xmlns:p14="http://schemas.microsoft.com/office/powerpoint/2010/main" val="2892670999"/>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3"/>
          </p:nvPr>
        </p:nvPicPr>
        <p:blipFill>
          <a:blip r:embed="rId2">
            <a:extLst>
              <a:ext uri="{28A0092B-C50C-407E-A947-70E740481C1C}">
                <a14:useLocalDpi xmlns:a14="http://schemas.microsoft.com/office/drawing/2010/main" val="0"/>
              </a:ext>
            </a:extLst>
          </a:blip>
          <a:stretch>
            <a:fillRect/>
          </a:stretch>
        </p:blipFill>
        <p:spPr>
          <a:xfrm>
            <a:off x="867504" y="1219200"/>
            <a:ext cx="2809965" cy="4023360"/>
          </a:xfrm>
        </p:spPr>
      </p:pic>
      <p:sp>
        <p:nvSpPr>
          <p:cNvPr id="4" name="Text Placeholder 3"/>
          <p:cNvSpPr>
            <a:spLocks noGrp="1"/>
          </p:cNvSpPr>
          <p:nvPr>
            <p:ph type="body" sz="quarter" idx="1"/>
          </p:nvPr>
        </p:nvSpPr>
        <p:spPr/>
        <p:txBody>
          <a:bodyPr>
            <a:noAutofit/>
          </a:bodyPr>
          <a:lstStyle/>
          <a:p>
            <a:r>
              <a:rPr lang="en-US" sz="3600" b="1" dirty="0" smtClean="0">
                <a:latin typeface="Calibri" panose="020F0502020204030204" pitchFamily="34" charset="0"/>
                <a:cs typeface="Calibri" panose="020F0502020204030204" pitchFamily="34" charset="0"/>
              </a:rPr>
              <a:t>Childhood</a:t>
            </a:r>
            <a:r>
              <a:rPr lang="en-US" sz="3600" b="1" dirty="0">
                <a:latin typeface="Calibri" panose="020F0502020204030204" pitchFamily="34" charset="0"/>
                <a:cs typeface="Calibri" panose="020F0502020204030204" pitchFamily="34" charset="0"/>
              </a:rPr>
              <a:t> </a:t>
            </a:r>
            <a:r>
              <a:rPr lang="en-US" sz="3600" b="1" dirty="0" smtClean="0">
                <a:latin typeface="Calibri" panose="020F0502020204030204" pitchFamily="34" charset="0"/>
                <a:cs typeface="Calibri" panose="020F0502020204030204" pitchFamily="34" charset="0"/>
              </a:rPr>
              <a:t>and youth</a:t>
            </a:r>
            <a:endParaRPr lang="en-US" sz="3600" b="1" dirty="0">
              <a:latin typeface="Calibri" panose="020F0502020204030204" pitchFamily="34" charset="0"/>
              <a:cs typeface="Calibri" panose="020F0502020204030204" pitchFamily="34" charset="0"/>
            </a:endParaRPr>
          </a:p>
        </p:txBody>
      </p:sp>
      <p:pic>
        <p:nvPicPr>
          <p:cNvPr id="6" name="Picture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800" y="1283549"/>
            <a:ext cx="5784152" cy="3894662"/>
          </a:xfrm>
          <a:prstGeom prst="rect">
            <a:avLst/>
          </a:prstGeom>
          <a:ln w="12700">
            <a:miter lim="400000"/>
          </a:ln>
          <a:extLst>
            <a:ext uri="{C572A759-6A51-4108-AA02-DFA0A04FC94B}">
              <ma14:wrappingTextBoxFlag xmlns="" xmlns:ma14="http://schemas.microsoft.com/office/mac/drawingml/2011/main" val="1"/>
            </a:ext>
          </a:extLst>
        </p:spPr>
      </p:pic>
      <p:pic>
        <p:nvPicPr>
          <p:cNvPr id="7" name="Picture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504" y="5715000"/>
            <a:ext cx="2646016" cy="3749040"/>
          </a:xfrm>
          <a:prstGeom prst="rect">
            <a:avLst/>
          </a:prstGeom>
          <a:ln w="12700">
            <a:miter lim="400000"/>
          </a:ln>
          <a:extLst>
            <a:ext uri="{C572A759-6A51-4108-AA02-DFA0A04FC94B}">
              <ma14:wrappingTextBoxFlag xmlns="" xmlns:ma14="http://schemas.microsoft.com/office/mac/drawingml/2011/main" val="1"/>
            </a:ext>
          </a:extLst>
        </p:spPr>
      </p:pic>
      <p:pic>
        <p:nvPicPr>
          <p:cNvPr id="8" name="Picture Placeholder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5477" y="5715000"/>
            <a:ext cx="5618450" cy="3749040"/>
          </a:xfrm>
          <a:prstGeom prst="rect">
            <a:avLst/>
          </a:prstGeom>
          <a:ln w="12700">
            <a:miter lim="400000"/>
          </a:ln>
          <a:extLst>
            <a:ext uri="{C572A759-6A51-4108-AA02-DFA0A04FC94B}">
              <ma14:wrappingTextBoxFlag xmlns="" xmlns:ma14="http://schemas.microsoft.com/office/mac/drawingml/2011/main" val="1"/>
            </a:ext>
          </a:extLst>
        </p:spPr>
      </p:pic>
    </p:spTree>
    <p:extLst>
      <p:ext uri="{BB962C8B-B14F-4D97-AF65-F5344CB8AC3E}">
        <p14:creationId xmlns:p14="http://schemas.microsoft.com/office/powerpoint/2010/main" val="541146750"/>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
          </p:nvPr>
        </p:nvSpPr>
        <p:spPr/>
        <p:txBody>
          <a:bodyPr>
            <a:noAutofit/>
          </a:bodyPr>
          <a:lstStyle/>
          <a:p>
            <a:r>
              <a:rPr lang="en-US" sz="3600" b="1" dirty="0" smtClean="0">
                <a:solidFill>
                  <a:srgbClr val="FF0000"/>
                </a:solidFill>
                <a:latin typeface="Calibri" panose="020F0502020204030204" pitchFamily="34" charset="0"/>
                <a:cs typeface="Calibri" panose="020F0502020204030204" pitchFamily="34" charset="0"/>
              </a:rPr>
              <a:t>Cultural Revolution</a:t>
            </a:r>
            <a:endParaRPr lang="en-US" sz="3600" b="1" dirty="0">
              <a:solidFill>
                <a:srgbClr val="FF0000"/>
              </a:solidFill>
              <a:latin typeface="Calibri" panose="020F0502020204030204" pitchFamily="34" charset="0"/>
              <a:cs typeface="Calibri" panose="020F0502020204030204" pitchFamily="34" charset="0"/>
            </a:endParaRPr>
          </a:p>
        </p:txBody>
      </p:sp>
      <p:sp>
        <p:nvSpPr>
          <p:cNvPr id="3" name="Rectangle 2"/>
          <p:cNvSpPr/>
          <p:nvPr/>
        </p:nvSpPr>
        <p:spPr>
          <a:xfrm>
            <a:off x="558800" y="2209800"/>
            <a:ext cx="6502400" cy="4893647"/>
          </a:xfrm>
          <a:prstGeom prst="rect">
            <a:avLst/>
          </a:prstGeom>
        </p:spPr>
        <p:txBody>
          <a:bodyPr>
            <a:spAutoFit/>
          </a:bodyPr>
          <a:lstStyle/>
          <a:p>
            <a:r>
              <a:rPr lang="en-US" sz="2400" dirty="0"/>
              <a:t>“I grew up in the seven years I was in Shaanxi. I learned two important things. First, I had the opportunity to understand what real life looks like, what is right and wrong, and who ordinary people are. These were experiences for life. Second, I had my self-confidence built up. As they say: the knife is sharpened on a stone, people are strengthened in adversity. Seven years of hard life in the countryside developed me a lot. </a:t>
            </a:r>
            <a:r>
              <a:rPr lang="en-US" sz="2400" dirty="0" smtClean="0"/>
              <a:t>When </a:t>
            </a:r>
            <a:r>
              <a:rPr lang="en-US" sz="2400" dirty="0"/>
              <a:t>later I have come across problems, I have never experienced them as big as then. Every man is to find his own strength.”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3938" y="508000"/>
            <a:ext cx="4350702" cy="292608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9330" y="3733800"/>
            <a:ext cx="3994523" cy="5303520"/>
          </a:xfrm>
          <a:prstGeom prst="rect">
            <a:avLst/>
          </a:prstGeom>
        </p:spPr>
      </p:pic>
    </p:spTree>
    <p:extLst>
      <p:ext uri="{BB962C8B-B14F-4D97-AF65-F5344CB8AC3E}">
        <p14:creationId xmlns:p14="http://schemas.microsoft.com/office/powerpoint/2010/main" val="325834235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3"/>
          </p:nvPr>
        </p:nvPicPr>
        <p:blipFill>
          <a:blip r:embed="rId2">
            <a:extLst>
              <a:ext uri="{28A0092B-C50C-407E-A947-70E740481C1C}">
                <a14:useLocalDpi xmlns:a14="http://schemas.microsoft.com/office/drawing/2010/main" val="0"/>
              </a:ext>
            </a:extLst>
          </a:blip>
          <a:stretch>
            <a:fillRect/>
          </a:stretch>
        </p:blipFill>
        <p:spPr>
          <a:xfrm>
            <a:off x="529102" y="1760625"/>
            <a:ext cx="3486770" cy="2940510"/>
          </a:xfrm>
        </p:spPr>
      </p:pic>
      <p:sp>
        <p:nvSpPr>
          <p:cNvPr id="4" name="Text Placeholder 3"/>
          <p:cNvSpPr>
            <a:spLocks noGrp="1"/>
          </p:cNvSpPr>
          <p:nvPr>
            <p:ph type="body" sz="quarter" idx="1"/>
          </p:nvPr>
        </p:nvSpPr>
        <p:spPr/>
        <p:txBody>
          <a:bodyPr>
            <a:noAutofit/>
          </a:bodyPr>
          <a:lstStyle/>
          <a:p>
            <a:r>
              <a:rPr lang="en-US" sz="3600" b="1" dirty="0" smtClean="0">
                <a:latin typeface="Calibri" panose="020F0502020204030204" pitchFamily="34" charset="0"/>
                <a:cs typeface="Calibri" panose="020F0502020204030204" pitchFamily="34" charset="0"/>
              </a:rPr>
              <a:t>adulthood/Mid-Life</a:t>
            </a:r>
            <a:endParaRPr lang="en-US" sz="3600" b="1" dirty="0">
              <a:latin typeface="Calibri" panose="020F0502020204030204" pitchFamily="34" charset="0"/>
              <a:cs typeface="Calibri" panose="020F0502020204030204" pitchFamily="34" charset="0"/>
            </a:endParaRPr>
          </a:p>
        </p:txBody>
      </p:sp>
      <p:pic>
        <p:nvPicPr>
          <p:cNvPr id="6" name="Picture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1531" y="1413004"/>
            <a:ext cx="4544690" cy="3635752"/>
          </a:xfrm>
          <a:prstGeom prst="rect">
            <a:avLst/>
          </a:prstGeom>
          <a:ln w="12700">
            <a:miter lim="400000"/>
          </a:ln>
          <a:extLst>
            <a:ext uri="{C572A759-6A51-4108-AA02-DFA0A04FC94B}">
              <ma14:wrappingTextBoxFlag xmlns="" xmlns:ma14="http://schemas.microsoft.com/office/mac/drawingml/2011/main" val="1"/>
            </a:ext>
          </a:extLst>
        </p:spPr>
      </p:pic>
      <p:pic>
        <p:nvPicPr>
          <p:cNvPr id="7" name="Picture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34" y="6019799"/>
            <a:ext cx="4248094" cy="2834640"/>
          </a:xfrm>
          <a:prstGeom prst="rect">
            <a:avLst/>
          </a:prstGeom>
          <a:ln w="12700">
            <a:miter lim="400000"/>
          </a:ln>
          <a:extLst>
            <a:ext uri="{C572A759-6A51-4108-AA02-DFA0A04FC94B}">
              <ma14:wrappingTextBoxFlag xmlns="" xmlns:ma14="http://schemas.microsoft.com/office/mac/drawingml/2011/main" val="1"/>
            </a:ext>
          </a:extLst>
        </p:spPr>
      </p:pic>
      <p:pic>
        <p:nvPicPr>
          <p:cNvPr id="9" name="Picture Placeholder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1684" y="6231771"/>
            <a:ext cx="5037018" cy="2834640"/>
          </a:xfrm>
          <a:prstGeom prst="rect">
            <a:avLst/>
          </a:prstGeom>
          <a:ln w="12700">
            <a:miter lim="400000"/>
          </a:ln>
          <a:extLst>
            <a:ext uri="{C572A759-6A51-4108-AA02-DFA0A04FC94B}">
              <ma14:wrappingTextBoxFlag xmlns="" xmlns:ma14="http://schemas.microsoft.com/office/mac/drawingml/2011/main" val="1"/>
            </a:ext>
          </a:extLst>
        </p:spPr>
      </p:pic>
    </p:spTree>
    <p:extLst>
      <p:ext uri="{BB962C8B-B14F-4D97-AF65-F5344CB8AC3E}">
        <p14:creationId xmlns:p14="http://schemas.microsoft.com/office/powerpoint/2010/main" val="13914336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Calibri" panose="020F0502020204030204" pitchFamily="34" charset="0"/>
                <a:cs typeface="Calibri" panose="020F0502020204030204" pitchFamily="34" charset="0"/>
              </a:rPr>
              <a:t>Politician and leader</a:t>
            </a:r>
            <a:endParaRPr lang="en-US" sz="3600" b="1" dirty="0">
              <a:latin typeface="Calibri" panose="020F0502020204030204" pitchFamily="34" charset="0"/>
              <a:cs typeface="Calibri" panose="020F0502020204030204" pitchFamily="34" charset="0"/>
            </a:endParaRPr>
          </a:p>
        </p:txBody>
      </p:sp>
      <p:sp>
        <p:nvSpPr>
          <p:cNvPr id="4" name="TextBox 3"/>
          <p:cNvSpPr txBox="1"/>
          <p:nvPr/>
        </p:nvSpPr>
        <p:spPr>
          <a:xfrm>
            <a:off x="1035198" y="3798095"/>
            <a:ext cx="11684000" cy="50270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l">
              <a:buFont typeface="Arial" panose="020B0604020202020204" pitchFamily="34" charset="0"/>
              <a:buChar char="•"/>
            </a:pPr>
            <a:r>
              <a:rPr lang="en-US" sz="3200" dirty="0" smtClean="0">
                <a:latin typeface="Calibri" panose="020F0502020204030204" pitchFamily="34" charset="0"/>
                <a:cs typeface="Calibri" panose="020F0502020204030204" pitchFamily="34" charset="0"/>
              </a:rPr>
              <a:t>Communist Party: 1974</a:t>
            </a:r>
          </a:p>
          <a:p>
            <a:pPr marL="457200" indent="-457200" algn="l">
              <a:buFont typeface="Arial" panose="020B0604020202020204" pitchFamily="34" charset="0"/>
              <a:buChar char="•"/>
            </a:pPr>
            <a:r>
              <a:rPr lang="en-US" sz="3200" dirty="0" smtClean="0">
                <a:latin typeface="Calibri" panose="020F0502020204030204" pitchFamily="34" charset="0"/>
                <a:cs typeface="Calibri" panose="020F0502020204030204" pitchFamily="34" charset="0"/>
              </a:rPr>
              <a:t>Secretary to General </a:t>
            </a:r>
            <a:r>
              <a:rPr lang="en-US" sz="3200" dirty="0" err="1" smtClean="0">
                <a:latin typeface="Calibri" panose="020F0502020204030204" pitchFamily="34" charset="0"/>
                <a:cs typeface="Calibri" panose="020F0502020204030204" pitchFamily="34" charset="0"/>
              </a:rPr>
              <a:t>Geng</a:t>
            </a:r>
            <a:r>
              <a:rPr lang="en-US" sz="3200" dirty="0" smtClean="0">
                <a:latin typeface="Calibri" panose="020F0502020204030204" pitchFamily="34" charset="0"/>
                <a:cs typeface="Calibri" panose="020F0502020204030204" pitchFamily="34" charset="0"/>
              </a:rPr>
              <a:t> Biao (</a:t>
            </a:r>
            <a:r>
              <a:rPr lang="en-US" sz="3200" dirty="0" err="1" smtClean="0">
                <a:latin typeface="Calibri" panose="020F0502020204030204" pitchFamily="34" charset="0"/>
                <a:cs typeface="Calibri" panose="020F0502020204030204" pitchFamily="34" charset="0"/>
              </a:rPr>
              <a:t>Sec’y</a:t>
            </a:r>
            <a:r>
              <a:rPr lang="en-US" sz="3200" dirty="0" smtClean="0">
                <a:latin typeface="Calibri" panose="020F0502020204030204" pitchFamily="34" charset="0"/>
                <a:cs typeface="Calibri" panose="020F0502020204030204" pitchFamily="34" charset="0"/>
              </a:rPr>
              <a:t>-General, CMC): 1979-1982</a:t>
            </a:r>
          </a:p>
          <a:p>
            <a:pPr marL="457200" indent="-457200" algn="l">
              <a:buFont typeface="Arial" panose="020B0604020202020204" pitchFamily="34" charset="0"/>
              <a:buChar char="•"/>
            </a:pPr>
            <a:r>
              <a:rPr lang="en-US" sz="3200" dirty="0" smtClean="0">
                <a:latin typeface="Calibri" panose="020F0502020204030204" pitchFamily="34" charset="0"/>
                <a:cs typeface="Calibri" panose="020F0502020204030204" pitchFamily="34" charset="0"/>
              </a:rPr>
              <a:t>Administrator: Hebei; Fujian; Zhejiang; Shanghai</a:t>
            </a:r>
          </a:p>
          <a:p>
            <a:pPr marL="457200" indent="-457200" algn="l">
              <a:buFont typeface="Arial" panose="020B0604020202020204" pitchFamily="34" charset="0"/>
              <a:buChar char="•"/>
            </a:pPr>
            <a:r>
              <a:rPr lang="en-US" sz="3200" dirty="0" smtClean="0">
                <a:latin typeface="Calibri" panose="020F0502020204030204" pitchFamily="34" charset="0"/>
                <a:cs typeface="Calibri" panose="020F0502020204030204" pitchFamily="34" charset="0"/>
              </a:rPr>
              <a:t>Central Committee: 2002</a:t>
            </a:r>
          </a:p>
          <a:p>
            <a:pPr marL="457200" indent="-457200" algn="l">
              <a:buFont typeface="Arial" panose="020B0604020202020204" pitchFamily="34" charset="0"/>
              <a:buChar char="•"/>
            </a:pPr>
            <a:r>
              <a:rPr lang="en-US" sz="3200" dirty="0" smtClean="0">
                <a:latin typeface="Calibri" panose="020F0502020204030204" pitchFamily="34" charset="0"/>
                <a:cs typeface="Calibri" panose="020F0502020204030204" pitchFamily="34" charset="0"/>
              </a:rPr>
              <a:t>Politburo Standing Committee, 2007</a:t>
            </a:r>
          </a:p>
          <a:p>
            <a:pPr marL="457200" indent="-457200" algn="l">
              <a:buFont typeface="Arial" panose="020B0604020202020204" pitchFamily="34" charset="0"/>
              <a:buChar char="•"/>
            </a:pPr>
            <a:r>
              <a:rPr lang="en-US" sz="3200" dirty="0" smtClean="0">
                <a:latin typeface="Calibri" panose="020F0502020204030204" pitchFamily="34" charset="0"/>
                <a:cs typeface="Calibri" panose="020F0502020204030204" pitchFamily="34" charset="0"/>
              </a:rPr>
              <a:t>Vice-President, 2008-2013; Chair, Coordinating Committee, 2008 Olympics; Vice-Chair, CMC 2010-2013</a:t>
            </a:r>
          </a:p>
          <a:p>
            <a:pPr marL="457200" indent="-457200" algn="l">
              <a:buFont typeface="Arial" panose="020B0604020202020204" pitchFamily="34" charset="0"/>
              <a:buChar char="•"/>
            </a:pPr>
            <a:r>
              <a:rPr lang="en-US" sz="3200" dirty="0" smtClean="0">
                <a:latin typeface="Calibri" panose="020F0502020204030204" pitchFamily="34" charset="0"/>
                <a:cs typeface="Calibri" panose="020F0502020204030204" pitchFamily="34" charset="0"/>
              </a:rPr>
              <a:t>President and General Secretary, 2013 – current</a:t>
            </a:r>
          </a:p>
          <a:p>
            <a:pPr marL="457200" indent="-457200" algn="l">
              <a:buFont typeface="Arial" panose="020B0604020202020204" pitchFamily="34" charset="0"/>
              <a:buChar char="•"/>
            </a:pPr>
            <a:r>
              <a:rPr lang="en-US" sz="3200" dirty="0" smtClean="0">
                <a:latin typeface="Calibri" panose="020F0502020204030204" pitchFamily="34" charset="0"/>
                <a:cs typeface="Calibri" panose="020F0502020204030204" pitchFamily="34" charset="0"/>
              </a:rPr>
              <a:t>Comments of Henry Kissinger, Hank Paulson, Evan </a:t>
            </a:r>
            <a:r>
              <a:rPr lang="en-US" sz="3200" dirty="0" err="1" smtClean="0">
                <a:latin typeface="Calibri" panose="020F0502020204030204" pitchFamily="34" charset="0"/>
                <a:cs typeface="Calibri" panose="020F0502020204030204" pitchFamily="34" charset="0"/>
              </a:rPr>
              <a:t>Osnos</a:t>
            </a:r>
            <a:r>
              <a:rPr lang="en-US" sz="3200" dirty="0" smtClean="0">
                <a:latin typeface="Calibri" panose="020F0502020204030204" pitchFamily="34" charset="0"/>
                <a:cs typeface="Calibri" panose="020F0502020204030204" pitchFamily="34" charset="0"/>
              </a:rPr>
              <a:t>, Randal Phillips, Kerry Brown, Kevin Rudd, and Lee Kwan Yew</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198" y="2011715"/>
            <a:ext cx="2438400" cy="181926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931" y="2117039"/>
            <a:ext cx="2922533" cy="165037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779" y="2117039"/>
            <a:ext cx="2674621" cy="1645920"/>
          </a:xfrm>
          <a:prstGeom prst="rect">
            <a:avLst/>
          </a:prstGeom>
        </p:spPr>
      </p:pic>
    </p:spTree>
    <p:extLst>
      <p:ext uri="{BB962C8B-B14F-4D97-AF65-F5344CB8AC3E}">
        <p14:creationId xmlns:p14="http://schemas.microsoft.com/office/powerpoint/2010/main" val="959881221"/>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0400" y="609600"/>
            <a:ext cx="7213600" cy="1854200"/>
          </a:xfrm>
        </p:spPr>
        <p:txBody>
          <a:bodyPr>
            <a:normAutofit/>
          </a:bodyPr>
          <a:lstStyle/>
          <a:p>
            <a:r>
              <a:rPr lang="en-US" b="1" dirty="0" smtClean="0">
                <a:solidFill>
                  <a:srgbClr val="FF0000"/>
                </a:solidFill>
              </a:rPr>
              <a:t>The China Dream</a:t>
            </a:r>
            <a:r>
              <a:rPr lang="en-US" dirty="0" smtClean="0"/>
              <a:t/>
            </a:r>
            <a:br>
              <a:rPr lang="en-US" dirty="0" smtClean="0"/>
            </a:br>
            <a:endParaRPr lang="en-US" sz="2000" dirty="0"/>
          </a:p>
        </p:txBody>
      </p:sp>
      <p:sp>
        <p:nvSpPr>
          <p:cNvPr id="4" name="Text Placeholder 3"/>
          <p:cNvSpPr>
            <a:spLocks noGrp="1"/>
          </p:cNvSpPr>
          <p:nvPr>
            <p:ph type="body" sz="half" idx="1"/>
          </p:nvPr>
        </p:nvSpPr>
        <p:spPr/>
        <p:txBody>
          <a:bodyPr>
            <a:normAutofit fontScale="25000" lnSpcReduction="20000"/>
          </a:bodyPr>
          <a:lstStyle/>
          <a:p>
            <a:pPr marL="0" indent="0">
              <a:buNone/>
            </a:pPr>
            <a:r>
              <a:rPr lang="en-US" sz="9600" dirty="0"/>
              <a:t>In 2012, after being elected President by the National People’s Congress,  Xi spoke of the Chinese Dream of rejuvenation, as “the greatest dream of the Chinese people since the advent of modern times.” Xi stated that this dream would occur by 2049, the centenary of the founding of the People’s Republic of China, and would allow for the building of a prosperous, socialist, harmonious, and democratic </a:t>
            </a:r>
            <a:r>
              <a:rPr lang="en-US" sz="9600" dirty="0" smtClean="0"/>
              <a:t>society.</a:t>
            </a:r>
          </a:p>
          <a:p>
            <a:pPr marL="0" indent="0">
              <a:buNone/>
            </a:pPr>
            <a:r>
              <a:rPr lang="en-US" sz="9600" dirty="0" smtClean="0"/>
              <a:t>He </a:t>
            </a:r>
            <a:r>
              <a:rPr lang="en-US" sz="9600" dirty="0"/>
              <a:t>also stated, “in the future, the Chinese nation will forge ahead like a gigantic ship breaking through strong winds and heavy waves</a:t>
            </a:r>
            <a:r>
              <a:rPr lang="en-US" sz="9600" dirty="0" smtClean="0"/>
              <a:t>.”</a:t>
            </a:r>
            <a:endParaRPr lang="en-US" sz="9600" dirty="0"/>
          </a:p>
        </p:txBody>
      </p:sp>
      <p:pic>
        <p:nvPicPr>
          <p:cNvPr id="7" name="Picture Placeholder 6"/>
          <p:cNvPicPr>
            <a:picLocks noGrp="1" noChangeAspect="1"/>
          </p:cNvPicPr>
          <p:nvPr>
            <p:ph type="pic" idx="13"/>
          </p:nvPr>
        </p:nvPicPr>
        <p:blipFill>
          <a:blip r:embed="rId2">
            <a:extLst>
              <a:ext uri="{28A0092B-C50C-407E-A947-70E740481C1C}">
                <a14:useLocalDpi xmlns:a14="http://schemas.microsoft.com/office/drawing/2010/main" val="0"/>
              </a:ext>
            </a:extLst>
          </a:blip>
          <a:stretch>
            <a:fillRect/>
          </a:stretch>
        </p:blipFill>
        <p:spPr>
          <a:xfrm>
            <a:off x="6523267" y="3765302"/>
            <a:ext cx="4652186" cy="3326434"/>
          </a:xfrm>
        </p:spPr>
      </p:pic>
    </p:spTree>
    <p:extLst>
      <p:ext uri="{BB962C8B-B14F-4D97-AF65-F5344CB8AC3E}">
        <p14:creationId xmlns:p14="http://schemas.microsoft.com/office/powerpoint/2010/main" val="315073077"/>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99A9CC9E-EECD-44DB-AEDC-32D71120AC30-L0-001.jpeg"/>
          <p:cNvPicPr>
            <a:picLocks noGrp="1" noChangeAspect="1"/>
          </p:cNvPicPr>
          <p:nvPr>
            <p:ph type="pic" idx="13"/>
          </p:nvPr>
        </p:nvPicPr>
        <p:blipFill>
          <a:blip r:embed="rId3" cstate="print">
            <a:extLst>
              <a:ext uri="{28A0092B-C50C-407E-A947-70E740481C1C}">
                <a14:useLocalDpi xmlns:a14="http://schemas.microsoft.com/office/drawing/2010/main" val="0"/>
              </a:ext>
            </a:extLst>
          </a:blip>
          <a:stretch>
            <a:fillRect/>
          </a:stretch>
        </p:blipFill>
        <p:spPr>
          <a:xfrm>
            <a:off x="6731000" y="6111240"/>
            <a:ext cx="4462619" cy="3108960"/>
          </a:xfrm>
          <a:prstGeom prst="rect">
            <a:avLst/>
          </a:prstGeom>
        </p:spPr>
      </p:pic>
      <p:pic>
        <p:nvPicPr>
          <p:cNvPr id="160" name="65023C02-3CB3-4BB8-A5F7-49DFBB2F949D-L0-001.jpeg"/>
          <p:cNvPicPr>
            <a:picLocks noGrp="1" noChangeAspect="1"/>
          </p:cNvPicPr>
          <p:nvPr>
            <p:ph type="pic" idx="15"/>
          </p:nvPr>
        </p:nvPicPr>
        <p:blipFill>
          <a:blip r:embed="rId4">
            <a:extLst>
              <a:ext uri="{28A0092B-C50C-407E-A947-70E740481C1C}">
                <a14:useLocalDpi xmlns:a14="http://schemas.microsoft.com/office/drawing/2010/main" val="0"/>
              </a:ext>
            </a:extLst>
          </a:blip>
          <a:stretch>
            <a:fillRect/>
          </a:stretch>
        </p:blipFill>
        <p:spPr>
          <a:xfrm>
            <a:off x="19248" y="1536519"/>
            <a:ext cx="3383280" cy="4174067"/>
          </a:xfrm>
          <a:prstGeom prst="rect">
            <a:avLst/>
          </a:prstGeom>
        </p:spPr>
      </p:pic>
      <p:pic>
        <p:nvPicPr>
          <p:cNvPr id="7" name="Picture Placeholder 6"/>
          <p:cNvPicPr>
            <a:picLocks noGrp="1" noChangeAspect="1"/>
          </p:cNvPicPr>
          <p:nvPr>
            <p:ph type="pic" sz="half" idx="14"/>
          </p:nvPr>
        </p:nvPicPr>
        <p:blipFill>
          <a:blip r:embed="rId5" cstate="print">
            <a:extLst>
              <a:ext uri="{28A0092B-C50C-407E-A947-70E740481C1C}">
                <a14:useLocalDpi xmlns:a14="http://schemas.microsoft.com/office/drawing/2010/main" val="0"/>
              </a:ext>
            </a:extLst>
          </a:blip>
          <a:stretch>
            <a:fillRect/>
          </a:stretch>
        </p:blipFill>
        <p:spPr>
          <a:xfrm>
            <a:off x="8483600" y="2681343"/>
            <a:ext cx="4342904" cy="3017520"/>
          </a:xfrm>
          <a:prstGeom prst="rect">
            <a:avLst/>
          </a:prstGeom>
        </p:spPr>
      </p:pic>
      <p:pic>
        <p:nvPicPr>
          <p:cNvPr id="5" name="99A9CC9E-EECD-44DB-AEDC-32D71120AC30-L0-001.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9335" y="6019800"/>
            <a:ext cx="4794990" cy="3200400"/>
          </a:xfrm>
          <a:prstGeom prst="rect">
            <a:avLst/>
          </a:prstGeom>
          <a:ln w="12700">
            <a:miter lim="400000"/>
          </a:ln>
          <a:extLst>
            <a:ext uri="{C572A759-6A51-4108-AA02-DFA0A04FC94B}">
              <ma14:wrappingTextBoxFlag xmlns="" xmlns:ma14="http://schemas.microsoft.com/office/mac/drawingml/2011/main" val="1"/>
            </a:ext>
          </a:extLst>
        </p:spPr>
      </p:pic>
      <p:sp>
        <p:nvSpPr>
          <p:cNvPr id="6" name="TextBox 5"/>
          <p:cNvSpPr txBox="1"/>
          <p:nvPr/>
        </p:nvSpPr>
        <p:spPr>
          <a:xfrm>
            <a:off x="257876" y="434136"/>
            <a:ext cx="3461698"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Calibri" panose="020F0502020204030204" pitchFamily="34" charset="0"/>
                <a:cs typeface="Calibri" panose="020F0502020204030204" pitchFamily="34" charset="0"/>
                <a:sym typeface="Avenir Light"/>
              </a:rPr>
              <a:t>Diplomat</a:t>
            </a:r>
            <a:endParaRPr kumimoji="0" lang="en-US" sz="3600" b="0" i="0" u="none" strike="noStrike" cap="none" spc="0" normalizeH="0" baseline="0" dirty="0">
              <a:ln>
                <a:noFill/>
              </a:ln>
              <a:solidFill>
                <a:srgbClr val="FFFFFF"/>
              </a:solidFill>
              <a:effectLst/>
              <a:uFillTx/>
              <a:latin typeface="Calibri" panose="020F0502020204030204" pitchFamily="34" charset="0"/>
              <a:cs typeface="Calibri" panose="020F0502020204030204" pitchFamily="34" charset="0"/>
              <a:sym typeface="Avenir Light"/>
            </a:endParaRPr>
          </a:p>
        </p:txBody>
      </p:sp>
      <p:pic>
        <p:nvPicPr>
          <p:cNvPr id="8" name="Picture Placeholder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17205" y="1529760"/>
            <a:ext cx="4714241" cy="2651760"/>
          </a:xfrm>
          <a:prstGeom prst="rect">
            <a:avLst/>
          </a:prstGeom>
          <a:ln w="12700">
            <a:miter lim="400000"/>
          </a:ln>
          <a:extLst>
            <a:ext uri="{C572A759-6A51-4108-AA02-DFA0A04FC94B}">
              <ma14:wrappingTextBoxFlag xmlns="" xmlns:ma14="http://schemas.microsoft.com/office/mac/drawingml/2011/main" val="1"/>
            </a:ext>
          </a:extLst>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Calibri" panose="020F0502020204030204" pitchFamily="34" charset="0"/>
                <a:cs typeface="Calibri" panose="020F0502020204030204" pitchFamily="34" charset="0"/>
              </a:rPr>
              <a:t>China, north </a:t>
            </a:r>
            <a:r>
              <a:rPr lang="en-US" sz="3600" b="1" dirty="0" err="1" smtClean="0">
                <a:latin typeface="Calibri" panose="020F0502020204030204" pitchFamily="34" charset="0"/>
                <a:cs typeface="Calibri" panose="020F0502020204030204" pitchFamily="34" charset="0"/>
              </a:rPr>
              <a:t>korea</a:t>
            </a:r>
            <a:r>
              <a:rPr lang="en-US" sz="3600" b="1" dirty="0" smtClean="0">
                <a:latin typeface="Calibri" panose="020F0502020204030204" pitchFamily="34" charset="0"/>
                <a:cs typeface="Calibri" panose="020F0502020204030204" pitchFamily="34" charset="0"/>
              </a:rPr>
              <a:t>, and xi</a:t>
            </a:r>
            <a:endParaRPr lang="en-US" sz="3600" b="1" dirty="0">
              <a:latin typeface="Calibri" panose="020F0502020204030204" pitchFamily="34" charset="0"/>
              <a:cs typeface="Calibri" panose="020F0502020204030204" pitchFamily="34" charset="0"/>
            </a:endParaRPr>
          </a:p>
        </p:txBody>
      </p:sp>
      <p:sp>
        <p:nvSpPr>
          <p:cNvPr id="4" name="TextBox 3"/>
          <p:cNvSpPr txBox="1"/>
          <p:nvPr/>
        </p:nvSpPr>
        <p:spPr>
          <a:xfrm>
            <a:off x="1035198" y="4782979"/>
            <a:ext cx="11684000" cy="305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l">
              <a:buFont typeface="Arial" panose="020B0604020202020204" pitchFamily="34" charset="0"/>
              <a:buChar char="•"/>
            </a:pPr>
            <a:r>
              <a:rPr lang="en-US" sz="3200" dirty="0" smtClean="0">
                <a:latin typeface="Calibri" panose="020F0502020204030204" pitchFamily="34" charset="0"/>
                <a:cs typeface="Calibri" panose="020F0502020204030204" pitchFamily="34" charset="0"/>
              </a:rPr>
              <a:t>Mao: “as close as lips and teeth”</a:t>
            </a:r>
          </a:p>
          <a:p>
            <a:pPr marL="457200" indent="-457200" algn="l">
              <a:buFont typeface="Arial" panose="020B0604020202020204" pitchFamily="34" charset="0"/>
              <a:buChar char="•"/>
            </a:pPr>
            <a:r>
              <a:rPr lang="en-US" sz="3200" dirty="0" smtClean="0">
                <a:latin typeface="Calibri" panose="020F0502020204030204" pitchFamily="34" charset="0"/>
                <a:cs typeface="Calibri" panose="020F0502020204030204" pitchFamily="34" charset="0"/>
              </a:rPr>
              <a:t>Xi’s 2009 trip to the DPRK and meeting with Kim Jong Il</a:t>
            </a:r>
          </a:p>
          <a:p>
            <a:pPr marL="457200" indent="-457200" algn="l">
              <a:buFont typeface="Arial" panose="020B0604020202020204" pitchFamily="34" charset="0"/>
              <a:buChar char="•"/>
            </a:pPr>
            <a:r>
              <a:rPr lang="en-US" sz="3200" dirty="0" smtClean="0">
                <a:latin typeface="Calibri" panose="020F0502020204030204" pitchFamily="34" charset="0"/>
                <a:cs typeface="Calibri" panose="020F0502020204030204" pitchFamily="34" charset="0"/>
              </a:rPr>
              <a:t>2013-2017: souring of relations; support for UN sanctions</a:t>
            </a:r>
          </a:p>
          <a:p>
            <a:pPr marL="457200" indent="-457200" algn="l">
              <a:buFont typeface="Arial" panose="020B0604020202020204" pitchFamily="34" charset="0"/>
              <a:buChar char="•"/>
            </a:pPr>
            <a:r>
              <a:rPr lang="en-US" sz="3200" dirty="0" smtClean="0">
                <a:latin typeface="Calibri" panose="020F0502020204030204" pitchFamily="34" charset="0"/>
                <a:cs typeface="Calibri" panose="020F0502020204030204" pitchFamily="34" charset="0"/>
              </a:rPr>
              <a:t>2018: improved relations and Xi-Kim meetings in Beijing and Dalian; China’s diplomatic role following the June 2018 Kim-Trump summit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800" y="2083217"/>
            <a:ext cx="3208627" cy="2286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2600" y="2083217"/>
            <a:ext cx="4064001" cy="2286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5567" y="2083217"/>
            <a:ext cx="4063169" cy="2286000"/>
          </a:xfrm>
          <a:prstGeom prst="rect">
            <a:avLst/>
          </a:prstGeom>
        </p:spPr>
      </p:pic>
    </p:spTree>
    <p:extLst>
      <p:ext uri="{BB962C8B-B14F-4D97-AF65-F5344CB8AC3E}">
        <p14:creationId xmlns:p14="http://schemas.microsoft.com/office/powerpoint/2010/main" val="1945616686"/>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all" spc="384" normalizeH="0" baseline="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a:ln>
              <a:noFill/>
            </a:ln>
            <a:solidFill>
              <a:srgbClr val="FFFFFF"/>
            </a:solidFill>
            <a:effectLst/>
            <a:uFillTx/>
            <a:latin typeface="+mn-lt"/>
            <a:ea typeface="+mn-ea"/>
            <a:cs typeface="+mn-cs"/>
            <a:sym typeface="Avenir Light"/>
          </a:defRPr>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all" spc="384" normalizeH="0" baseline="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520</Words>
  <Application>Microsoft Office PowerPoint</Application>
  <PresentationFormat>Custom</PresentationFormat>
  <Paragraphs>49</Paragraphs>
  <Slides>12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Avenir Book</vt:lpstr>
      <vt:lpstr>Avenir Light</vt:lpstr>
      <vt:lpstr>Calibri</vt:lpstr>
      <vt:lpstr>Helvetica Neue</vt:lpstr>
      <vt:lpstr>New_Template1</vt:lpstr>
      <vt:lpstr>The Child is Father to the Man: A Political Psychology Profile of China's Xi Jinping  Kenneth b. Dekleva, mD, McKenzie Foundation I chair in psychiatry and Assoc. Prof., Peter J. o’donnell Brain Institute, UT southwestern medical center, Dallas, TX  ISPP Annual Meeting, July 5, 2018</vt:lpstr>
      <vt:lpstr>OvervieW </vt:lpstr>
      <vt:lpstr>PowerPoint Presentation</vt:lpstr>
      <vt:lpstr>PowerPoint Presentation</vt:lpstr>
      <vt:lpstr>PowerPoint Presentation</vt:lpstr>
      <vt:lpstr>Politician and leader</vt:lpstr>
      <vt:lpstr>The China Dream </vt:lpstr>
      <vt:lpstr>PowerPoint Presentation</vt:lpstr>
      <vt:lpstr>China, north korea, and xi</vt:lpstr>
      <vt:lpstr>China, north korea, and xi</vt:lpstr>
      <vt:lpstr> Future</vt:lpstr>
      <vt:lpstr>   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2018-07-02T15:19:57Z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