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E756_4975783C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7" r:id="rId5"/>
    <p:sldId id="263" r:id="rId6"/>
    <p:sldId id="264" r:id="rId7"/>
    <p:sldId id="2147477334" r:id="rId8"/>
    <p:sldId id="2147477317" r:id="rId9"/>
    <p:sldId id="2147477328" r:id="rId10"/>
    <p:sldId id="262" r:id="rId11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05596A-9B87-AFC6-129F-08BF63F26008}" name="Sarosh Khan" initials="SK" userId="S::saroshkhan@adb.org::bb987d46-229a-42e2-8dff-0ad3665aedbb" providerId="AD"/>
  <p188:author id="{5F49B4EB-53FB-0A84-77C4-8A09DF7ECAC1}" name="Arleen Simbulan Mabale" initials="AM" userId="S::amabale@adb.org::5a26a7fc-4be7-49dd-9e78-3792e0bc44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>
      <p:cViewPr varScale="1">
        <p:scale>
          <a:sx n="78" d="100"/>
          <a:sy n="78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744703716549"/>
          <c:y val="0.15085364480920543"/>
          <c:w val="0.45118674338683629"/>
          <c:h val="0.743526680655845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$B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B-4341-80BB-06C5B33EF6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B-4341-80BB-06C5B33EF6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A2-4899-977E-3E5CE557DD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2-4899-977E-3E5CE557DD04}"/>
              </c:ext>
            </c:extLst>
          </c:dPt>
          <c:dLbls>
            <c:dLbl>
              <c:idx val="0"/>
              <c:layout>
                <c:manualLayout>
                  <c:x val="-6.0641370925139895E-2"/>
                  <c:y val="-0.194281766250865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71071443521486"/>
                      <c:h val="0.1040748030146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BB-4341-80BB-06C5B33EF604}"/>
                </c:ext>
              </c:extLst>
            </c:dLbl>
            <c:dLbl>
              <c:idx val="2"/>
              <c:layout>
                <c:manualLayout>
                  <c:x val="0.16961128382470106"/>
                  <c:y val="2.6203918758223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2-4899-977E-3E5CE557DD04}"/>
                </c:ext>
              </c:extLst>
            </c:dLbl>
            <c:dLbl>
              <c:idx val="3"/>
              <c:layout>
                <c:manualLayout>
                  <c:x val="7.8207267167544364E-2"/>
                  <c:y val="0.120499891362114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1221307278678"/>
                      <c:h val="0.15676897090481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A2-4899-977E-3E5CE557D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Road</c:v>
                </c:pt>
                <c:pt idx="1">
                  <c:v>Rail</c:v>
                </c:pt>
                <c:pt idx="2">
                  <c:v>Urban Transport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5.7519943811999994</c:v>
                </c:pt>
                <c:pt idx="1">
                  <c:v>2.6071031179400004</c:v>
                </c:pt>
                <c:pt idx="2">
                  <c:v>2.9797150000000001</c:v>
                </c:pt>
                <c:pt idx="3">
                  <c:v>1.5877304622199999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2-4899-977E-3E5CE557D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  <c:holeSize val="5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744703716549"/>
          <c:y val="0.15085364480920543"/>
          <c:w val="0.45118674338683629"/>
          <c:h val="0.743526680655845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C-5D43-8628-D3C8B4D11C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9C-5D43-8628-D3C8B4D11C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9C-5D43-8628-D3C8B4D11C1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9C-5D43-8628-D3C8B4D11C13}"/>
              </c:ext>
            </c:extLst>
          </c:dPt>
          <c:dLbls>
            <c:dLbl>
              <c:idx val="0"/>
              <c:layout>
                <c:manualLayout>
                  <c:x val="0"/>
                  <c:y val="3.01471910888807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C-5D43-8628-D3C8B4D11C13}"/>
                </c:ext>
              </c:extLst>
            </c:dLbl>
            <c:dLbl>
              <c:idx val="2"/>
              <c:layout>
                <c:manualLayout>
                  <c:x val="0.16152579819612919"/>
                  <c:y val="4.9651606083033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C-5D43-8628-D3C8B4D11C13}"/>
                </c:ext>
              </c:extLst>
            </c:dLbl>
            <c:dLbl>
              <c:idx val="3"/>
              <c:layout>
                <c:manualLayout>
                  <c:x val="7.8207267167544364E-2"/>
                  <c:y val="0.120499891362114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1221307278678"/>
                      <c:h val="0.15676897090481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19C-5D43-8628-D3C8B4D11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Road</c:v>
                </c:pt>
                <c:pt idx="1">
                  <c:v>Rail</c:v>
                </c:pt>
                <c:pt idx="2">
                  <c:v>Urban Transport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1.5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C-5D43-8628-D3C8B4D11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  <c:holeSize val="5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modernComment_7FFFE756_497578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BBB42B-E05B-4A00-98BF-3231C74487E1}" authorId="{5F49B4EB-53FB-0A84-77C4-8A09DF7ECAC1}" created="2024-03-15T07:09:07.2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32435260" sldId="2147477334"/>
      <ac:spMk id="5" creationId="{1863EA97-3618-2C7B-8F68-A9D3BDB3FB1F}"/>
      <ac:txMk cp="69" len="22">
        <ac:context len="187" hash="3184339365"/>
      </ac:txMk>
    </ac:txMkLst>
    <p188:pos x="11279765" y="221329"/>
    <p188:replyLst>
      <p188:reply id="{CDDAF759-6E2F-4FB1-A8F9-FFDD75F9E3AD}" authorId="{9905596A-9B87-AFC6-129F-08BF63F26008}" created="2024-03-22T02:09:46.504">
        <p188:txBody>
          <a:bodyPr/>
          <a:lstStyle/>
          <a:p>
            <a:r>
              <a:rPr lang="en-US"/>
              <a:t>Yes cumulative</a:t>
            </a:r>
          </a:p>
        </p188:txBody>
      </p188:reply>
    </p188:replyLst>
    <p188:txBody>
      <a:bodyPr/>
      <a:lstStyle/>
      <a:p>
        <a:r>
          <a:rPr lang="en-US"/>
          <a:t>Is $10.9 B cumulative TRA climate finance amount?
TRA CF in 2023 only amounted to $2.39 billion.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677F8-2142-466E-8372-522E8DB8B7F0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38E4-66ED-4D80-9CAB-F703050A9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FA7DA-0CC2-4603-9EBB-B446F900A7C7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90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3"/>
            <a:ext cx="3505542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3"/>
            <a:ext cx="10313407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42" y="2279652"/>
            <a:ext cx="1402217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242" y="6119285"/>
            <a:ext cx="1402217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709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0404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486834"/>
            <a:ext cx="1402217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827" y="2241551"/>
            <a:ext cx="687772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827" y="3340100"/>
            <a:ext cx="687772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4" y="2241551"/>
            <a:ext cx="691159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4" y="3340100"/>
            <a:ext cx="691159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8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BB639-F1BE-9F44-AFA4-0CDBA7F753C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6849E-C8B5-D646-8329-CFD79BF72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5233D-7D53-709A-4636-512C199E6B8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12550" y="8958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40756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18/10/relationships/comments" Target="../comments/modernComment_7FFFE756_4975783C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2;p14">
            <a:extLst>
              <a:ext uri="{FF2B5EF4-FFF2-40B4-BE49-F238E27FC236}">
                <a16:creationId xmlns:a16="http://schemas.microsoft.com/office/drawing/2014/main" id="{140239B5-0218-BDF0-31EC-B307C5B6B12E}"/>
              </a:ext>
            </a:extLst>
          </p:cNvPr>
          <p:cNvSpPr txBox="1">
            <a:spLocks/>
          </p:cNvSpPr>
          <p:nvPr/>
        </p:nvSpPr>
        <p:spPr>
          <a:xfrm>
            <a:off x="342900" y="2568631"/>
            <a:ext cx="10350982" cy="288181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2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and the Pacific Transport Forum 2024:</a:t>
            </a:r>
            <a:br>
              <a:rPr lang="en-US" sz="42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Directions for ADBs future Transport Sector assistance</a:t>
            </a:r>
            <a:endParaRPr lang="en" sz="4200" b="1" dirty="0">
              <a:solidFill>
                <a:srgbClr val="04A4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9F3ACD-92DA-421E-0146-B516ABE88B5A}"/>
              </a:ext>
            </a:extLst>
          </p:cNvPr>
          <p:cNvSpPr txBox="1"/>
          <p:nvPr/>
        </p:nvSpPr>
        <p:spPr>
          <a:xfrm>
            <a:off x="6883589" y="1116495"/>
            <a:ext cx="2490411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5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37477-33B1-4A15-CD00-2AEFBEF13C90}"/>
              </a:ext>
            </a:extLst>
          </p:cNvPr>
          <p:cNvSpPr txBox="1"/>
          <p:nvPr/>
        </p:nvSpPr>
        <p:spPr>
          <a:xfrm>
            <a:off x="795" y="2658693"/>
            <a:ext cx="16006049" cy="172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algn="ctr">
              <a:lnSpc>
                <a:spcPct val="107000"/>
              </a:lnSpc>
              <a:tabLst>
                <a:tab pos="240447" algn="l"/>
              </a:tabLst>
            </a:pPr>
            <a:r>
              <a:rPr lang="en-PH" sz="50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mobilize </a:t>
            </a:r>
            <a:r>
              <a:rPr lang="en-PH" sz="5067" b="1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efficient,</a:t>
            </a:r>
            <a:r>
              <a:rPr lang="en-PH" sz="50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PH" sz="5067" b="1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clean</a:t>
            </a:r>
            <a:r>
              <a:rPr lang="en-PH" sz="50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and </a:t>
            </a:r>
            <a:r>
              <a:rPr lang="en-PH" sz="5067" b="1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resilient </a:t>
            </a:r>
          </a:p>
          <a:p>
            <a:pPr marL="609585" algn="ctr">
              <a:lnSpc>
                <a:spcPct val="107000"/>
              </a:lnSpc>
              <a:tabLst>
                <a:tab pos="240447" algn="l"/>
              </a:tabLst>
            </a:pPr>
            <a:r>
              <a:rPr lang="en-PH" sz="50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integrated multimodal transport and logistics systems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8FDFC-8D34-DCA1-9252-5BD051FCB9E6}"/>
              </a:ext>
            </a:extLst>
          </p:cNvPr>
          <p:cNvGrpSpPr/>
          <p:nvPr/>
        </p:nvGrpSpPr>
        <p:grpSpPr>
          <a:xfrm>
            <a:off x="796" y="7044617"/>
            <a:ext cx="16255999" cy="2168512"/>
            <a:chOff x="1" y="5283463"/>
            <a:chExt cx="12191999" cy="1626384"/>
          </a:xfrm>
        </p:grpSpPr>
        <p:pic>
          <p:nvPicPr>
            <p:cNvPr id="18" name="Picture 17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1E5EEA61-8E02-556C-E25F-EBCD433407B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288437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145D8FBB-C9C5-B599-664B-43244B1A7AD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288437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38840A0C-37A9-5B7E-BF8D-1EF70A25498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288437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How “Smart Ports” can be a game changer in the Pacific | Asian Development  Bank">
              <a:extLst>
                <a:ext uri="{FF2B5EF4-FFF2-40B4-BE49-F238E27FC236}">
                  <a16:creationId xmlns:a16="http://schemas.microsoft.com/office/drawing/2014/main" id="{6083846D-65F3-D087-1348-FA344DC7C60C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" t="17018" r="222" b="10557"/>
            <a:stretch/>
          </p:blipFill>
          <p:spPr bwMode="auto">
            <a:xfrm>
              <a:off x="8212738" y="5283463"/>
              <a:ext cx="3979262" cy="1621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E99EB-55CE-62E3-9040-FFD64E36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F8F-B7F3-4767-9D27-56938A31E9FA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65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998910-3AB5-72B2-92BA-9EA7B042D227}"/>
              </a:ext>
            </a:extLst>
          </p:cNvPr>
          <p:cNvSpPr txBox="1"/>
          <p:nvPr/>
        </p:nvSpPr>
        <p:spPr>
          <a:xfrm>
            <a:off x="827027" y="1025922"/>
            <a:ext cx="14328743" cy="5589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$560 billion* annual transport infrastructure investment (climate adjusted) needs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Increasing concentration of GHG emissions, and climate/disaster impacts 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Aging transport infrastructure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Fastest growing urbanization in the world, 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High traffic congestion, 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60% of global road crash fatalities </a:t>
            </a:r>
          </a:p>
          <a:p>
            <a:pPr marL="457189" indent="-457189" algn="just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  <a:tabLst>
                <a:tab pos="240447" algn="l"/>
              </a:tabLst>
            </a:pPr>
            <a:r>
              <a:rPr lang="en-PH" sz="3200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Major supplier of global markets – with 45% of global export flows produced in the region by 2050</a:t>
            </a:r>
          </a:p>
          <a:p>
            <a:pPr marL="240447" indent="-240447" algn="just">
              <a:lnSpc>
                <a:spcPct val="107000"/>
              </a:lnSpc>
              <a:spcAft>
                <a:spcPts val="1067"/>
              </a:spcAft>
              <a:tabLst>
                <a:tab pos="240447" algn="l"/>
              </a:tabLst>
            </a:pPr>
            <a:r>
              <a:rPr lang="en-PH" sz="18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*Asian Development Bank (2017). Meeting Asia’s Infrastructure Needs, Manila.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B536F-2B38-2E2D-A12C-9091181CB3B8}"/>
              </a:ext>
            </a:extLst>
          </p:cNvPr>
          <p:cNvSpPr txBox="1"/>
          <p:nvPr/>
        </p:nvSpPr>
        <p:spPr>
          <a:xfrm>
            <a:off x="1491959" y="1"/>
            <a:ext cx="13550391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867" b="1">
                <a:solidFill>
                  <a:schemeClr val="accent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Key Trends and Challenges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3B1FA9-1FAD-DE11-ABB6-D4304FA963B9}"/>
              </a:ext>
            </a:extLst>
          </p:cNvPr>
          <p:cNvGrpSpPr/>
          <p:nvPr/>
        </p:nvGrpSpPr>
        <p:grpSpPr>
          <a:xfrm>
            <a:off x="796" y="8269187"/>
            <a:ext cx="16255999" cy="2168512"/>
            <a:chOff x="1" y="5842263"/>
            <a:chExt cx="12191999" cy="1626384"/>
          </a:xfrm>
        </p:grpSpPr>
        <p:pic>
          <p:nvPicPr>
            <p:cNvPr id="26" name="Picture 25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6497A0DC-66C6-F04A-6D9A-49B708E515A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847237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5A2BB379-986E-C7C3-2A5C-389E6BE0753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847237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588109D9-D68A-12D7-61F1-9A1CFED5C94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847237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How “Smart Ports” can be a game changer in the Pacific | Asian Development  Bank">
              <a:extLst>
                <a:ext uri="{FF2B5EF4-FFF2-40B4-BE49-F238E27FC236}">
                  <a16:creationId xmlns:a16="http://schemas.microsoft.com/office/drawing/2014/main" id="{4DF11EF5-671E-E308-DEE9-B8C8CFDCF951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" t="17018" r="222" b="10557"/>
            <a:stretch/>
          </p:blipFill>
          <p:spPr bwMode="auto">
            <a:xfrm>
              <a:off x="8212738" y="5842263"/>
              <a:ext cx="3979262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8F98D20A-74F8-C852-6A73-47CA70DE166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842263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DA2B0EFF-67A4-A30B-C66D-190FAB2B92E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842263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0AE0A862-BE3B-4D70-A142-A09944CB4FE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842263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15AE4-6F32-CCB3-67E3-F73CBC72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F8F-B7F3-4767-9D27-56938A31E9FA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21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63EA97-3618-2C7B-8F68-A9D3BDB3FB1F}"/>
              </a:ext>
            </a:extLst>
          </p:cNvPr>
          <p:cNvSpPr txBox="1"/>
          <p:nvPr/>
        </p:nvSpPr>
        <p:spPr>
          <a:xfrm>
            <a:off x="370996" y="1103976"/>
            <a:ext cx="15885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90536" algn="l"/>
              </a:tabLst>
            </a:pPr>
            <a:r>
              <a:rPr lang="en-SG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Transport climate finance of $5 billion in 2020 </a:t>
            </a:r>
            <a:r>
              <a:rPr lang="en-SG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more than doubled to $10.9 billion </a:t>
            </a:r>
            <a:r>
              <a:rPr lang="en-SG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2023 and projected to reach $25 billion by 2030, supported by </a:t>
            </a:r>
            <a:r>
              <a:rPr lang="en-SG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significant subsector assistance shift</a:t>
            </a:r>
            <a:endParaRPr lang="en-PH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C68E6-F47F-368A-092D-85F4EF9EC363}"/>
              </a:ext>
            </a:extLst>
          </p:cNvPr>
          <p:cNvSpPr txBox="1"/>
          <p:nvPr/>
        </p:nvSpPr>
        <p:spPr>
          <a:xfrm>
            <a:off x="370996" y="217750"/>
            <a:ext cx="15515597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Climate Change Shift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67E7D9-F1A8-18D2-78AF-D1DCBA1D8913}"/>
              </a:ext>
            </a:extLst>
          </p:cNvPr>
          <p:cNvGrpSpPr/>
          <p:nvPr/>
        </p:nvGrpSpPr>
        <p:grpSpPr>
          <a:xfrm>
            <a:off x="796" y="7044617"/>
            <a:ext cx="16255999" cy="2168512"/>
            <a:chOff x="1" y="5283463"/>
            <a:chExt cx="12191999" cy="1626384"/>
          </a:xfrm>
        </p:grpSpPr>
        <p:pic>
          <p:nvPicPr>
            <p:cNvPr id="14" name="Picture 13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07CBB953-A01E-AE3D-56EE-93F24DE73FB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288437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794884F6-1A6D-E918-063A-73965E2FF60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288437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6DB5CB45-D792-123D-994E-B93FDB85ACB7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288437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How “Smart Ports” can be a game changer in the Pacific | Asian Development  Bank">
              <a:extLst>
                <a:ext uri="{FF2B5EF4-FFF2-40B4-BE49-F238E27FC236}">
                  <a16:creationId xmlns:a16="http://schemas.microsoft.com/office/drawing/2014/main" id="{9007FA0A-8CDB-7710-B510-3D91C3E73CBA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" t="17018" r="222" b="10557"/>
            <a:stretch/>
          </p:blipFill>
          <p:spPr bwMode="auto">
            <a:xfrm>
              <a:off x="8212738" y="5283463"/>
              <a:ext cx="3979262" cy="162141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4ED2959-AE82-15D4-9528-D8B1C0542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246924"/>
              </p:ext>
            </p:extLst>
          </p:nvPr>
        </p:nvGraphicFramePr>
        <p:xfrm>
          <a:off x="6849851" y="2211972"/>
          <a:ext cx="8377097" cy="505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215227-D53F-C68F-3D9F-14022ED80F57}"/>
              </a:ext>
            </a:extLst>
          </p:cNvPr>
          <p:cNvSpPr txBox="1"/>
          <p:nvPr/>
        </p:nvSpPr>
        <p:spPr>
          <a:xfrm>
            <a:off x="9308369" y="2432705"/>
            <a:ext cx="36332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6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Transport Sector in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E9A92-1AE8-607C-2072-0DAD22C0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F8F-B7F3-4767-9D27-56938A31E9FA}" type="slidenum">
              <a:rPr lang="en-PH" smtClean="0"/>
              <a:t>4</a:t>
            </a:fld>
            <a:endParaRPr lang="en-PH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6AF7C1-A7BC-4AB5-5C87-2F15E4118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751820"/>
              </p:ext>
            </p:extLst>
          </p:nvPr>
        </p:nvGraphicFramePr>
        <p:xfrm>
          <a:off x="461586" y="2218604"/>
          <a:ext cx="8377097" cy="505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A389FD-AF07-4E34-9533-24420ECBDC6A}"/>
              </a:ext>
            </a:extLst>
          </p:cNvPr>
          <p:cNvSpPr txBox="1"/>
          <p:nvPr/>
        </p:nvSpPr>
        <p:spPr>
          <a:xfrm>
            <a:off x="2833516" y="2443393"/>
            <a:ext cx="36332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6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Transport Sector in 2010</a:t>
            </a:r>
          </a:p>
        </p:txBody>
      </p:sp>
    </p:spTree>
    <p:extLst>
      <p:ext uri="{BB962C8B-B14F-4D97-AF65-F5344CB8AC3E}">
        <p14:creationId xmlns:p14="http://schemas.microsoft.com/office/powerpoint/2010/main" val="12324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3" grpId="0">
        <p:bldAsOne/>
      </p:bldGraphic>
      <p:bldP spid="29" grpId="0"/>
      <p:bldGraphic spid="3" grpId="0">
        <p:bldAsOne/>
      </p:bldGraphic>
      <p:bldP spid="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CB6D85-01FE-92F8-D121-2943DCCA524F}"/>
              </a:ext>
            </a:extLst>
          </p:cNvPr>
          <p:cNvGrpSpPr/>
          <p:nvPr/>
        </p:nvGrpSpPr>
        <p:grpSpPr>
          <a:xfrm>
            <a:off x="796" y="7044617"/>
            <a:ext cx="16255999" cy="2168512"/>
            <a:chOff x="1" y="5283463"/>
            <a:chExt cx="12191999" cy="1626384"/>
          </a:xfrm>
        </p:grpSpPr>
        <p:pic>
          <p:nvPicPr>
            <p:cNvPr id="14" name="Picture 13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B590599F-76F7-EF4C-9EEA-73E3707621A5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288437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67A22AC0-C622-9D70-081B-C9E0F8EB3E6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288437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D928A68A-0B50-5CBE-792D-9D3FAF6E5E7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288437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How “Smart Ports” can be a game changer in the Pacific | Asian Development  Bank">
              <a:extLst>
                <a:ext uri="{FF2B5EF4-FFF2-40B4-BE49-F238E27FC236}">
                  <a16:creationId xmlns:a16="http://schemas.microsoft.com/office/drawing/2014/main" id="{20146761-1196-52B2-D091-A0965D2CD9D9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" t="17018" r="222" b="10557"/>
            <a:stretch/>
          </p:blipFill>
          <p:spPr bwMode="auto">
            <a:xfrm>
              <a:off x="8212738" y="5283463"/>
              <a:ext cx="3979262" cy="1621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63EA97-3618-2C7B-8F68-A9D3BDB3FB1F}"/>
              </a:ext>
            </a:extLst>
          </p:cNvPr>
          <p:cNvSpPr txBox="1"/>
          <p:nvPr/>
        </p:nvSpPr>
        <p:spPr>
          <a:xfrm>
            <a:off x="632911" y="2481469"/>
            <a:ext cx="14560793" cy="329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447" indent="-240447" algn="just" defTabSz="1219170">
              <a:lnSpc>
                <a:spcPct val="107000"/>
              </a:lnSpc>
              <a:spcAft>
                <a:spcPts val="1067"/>
              </a:spcAft>
              <a:tabLst>
                <a:tab pos="240447" algn="l"/>
              </a:tabLst>
              <a:defRPr/>
            </a:pPr>
            <a:r>
              <a:rPr lang="en-PH" sz="3733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• </a:t>
            </a:r>
            <a:r>
              <a:rPr lang="en-PH" sz="42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Rail, road, and maritime connectivity and l</a:t>
            </a:r>
            <a:r>
              <a:rPr lang="en-PH" sz="4267" kern="1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ogistics</a:t>
            </a:r>
            <a:endParaRPr lang="en-PH" sz="4267" kern="1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40447" indent="-240447" algn="just">
              <a:lnSpc>
                <a:spcPct val="107000"/>
              </a:lnSpc>
              <a:spcAft>
                <a:spcPts val="1067"/>
              </a:spcAft>
              <a:tabLst>
                <a:tab pos="240447" algn="l"/>
              </a:tabLst>
              <a:defRPr/>
            </a:pPr>
            <a:r>
              <a:rPr lang="en-PH" sz="42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• Smart mobility including urban transport and mobility  services</a:t>
            </a:r>
          </a:p>
          <a:p>
            <a:pPr marL="240447" indent="-240447" algn="just">
              <a:lnSpc>
                <a:spcPct val="107000"/>
              </a:lnSpc>
              <a:spcAft>
                <a:spcPts val="1067"/>
              </a:spcAft>
              <a:tabLst>
                <a:tab pos="240447" algn="l"/>
              </a:tabLst>
              <a:defRPr/>
            </a:pPr>
            <a:r>
              <a:rPr lang="en-PH" sz="42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• Cross-cutting emerging areas including asset management,</a:t>
            </a:r>
          </a:p>
          <a:p>
            <a:pPr marL="240447" indent="-240447" algn="just">
              <a:lnSpc>
                <a:spcPct val="107000"/>
              </a:lnSpc>
              <a:spcAft>
                <a:spcPts val="1067"/>
              </a:spcAft>
              <a:tabLst>
                <a:tab pos="240447" algn="l"/>
              </a:tabLst>
              <a:defRPr/>
            </a:pPr>
            <a:r>
              <a:rPr lang="en-PH" sz="4267" kern="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safety, resilience, and e-mobility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0658F-C7D2-624D-ACC0-E4CA0CA93812}"/>
              </a:ext>
            </a:extLst>
          </p:cNvPr>
          <p:cNvSpPr txBox="1"/>
          <p:nvPr/>
        </p:nvSpPr>
        <p:spPr>
          <a:xfrm>
            <a:off x="1180908" y="954996"/>
            <a:ext cx="13464801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SG" sz="5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Key Focus Areas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E4876-FE22-FD0A-8360-6F72718A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F8F-B7F3-4767-9D27-56938A31E9FA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22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CCA233-5F83-C9F7-A8F4-8672D7FB1BAA}"/>
              </a:ext>
            </a:extLst>
          </p:cNvPr>
          <p:cNvGrpSpPr/>
          <p:nvPr/>
        </p:nvGrpSpPr>
        <p:grpSpPr>
          <a:xfrm>
            <a:off x="796" y="7044617"/>
            <a:ext cx="16255999" cy="2168512"/>
            <a:chOff x="1" y="5283463"/>
            <a:chExt cx="12191999" cy="1626384"/>
          </a:xfrm>
        </p:grpSpPr>
        <p:pic>
          <p:nvPicPr>
            <p:cNvPr id="12" name="Picture 11" descr="Delhi-Meerut RRTS Corridor alert! ADB, India sign $500 million loan for  Regional Rapid Transit System | Zee Business">
              <a:extLst>
                <a:ext uri="{FF2B5EF4-FFF2-40B4-BE49-F238E27FC236}">
                  <a16:creationId xmlns:a16="http://schemas.microsoft.com/office/drawing/2014/main" id="{0C6BBD60-DF25-17DB-BE6D-FD65EA4720D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288437"/>
              <a:ext cx="28829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ADB to lend USD4 billion to develop infra in the Philippines - Southeast  Asia Infrastructure">
              <a:extLst>
                <a:ext uri="{FF2B5EF4-FFF2-40B4-BE49-F238E27FC236}">
                  <a16:creationId xmlns:a16="http://schemas.microsoft.com/office/drawing/2014/main" id="{DAC81491-E42E-B60D-87B9-7E0DF28A5A5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5" y="5288437"/>
              <a:ext cx="2432705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Roads and Overland Travel Between Azerbaijan and Georgia | Asian  Development Bank">
              <a:extLst>
                <a:ext uri="{FF2B5EF4-FFF2-40B4-BE49-F238E27FC236}">
                  <a16:creationId xmlns:a16="http://schemas.microsoft.com/office/drawing/2014/main" id="{649357C2-9BBF-7B4B-9DB1-F95B2EB82DB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54" y="5288437"/>
              <a:ext cx="2888284" cy="162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How “Smart Ports” can be a game changer in the Pacific | Asian Development  Bank">
              <a:extLst>
                <a:ext uri="{FF2B5EF4-FFF2-40B4-BE49-F238E27FC236}">
                  <a16:creationId xmlns:a16="http://schemas.microsoft.com/office/drawing/2014/main" id="{333055EF-F4A4-5300-8D76-F3B52FF8180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" t="17018" r="222" b="10557"/>
            <a:stretch/>
          </p:blipFill>
          <p:spPr bwMode="auto">
            <a:xfrm>
              <a:off x="8212738" y="5283463"/>
              <a:ext cx="3979262" cy="1621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63EA97-3618-2C7B-8F68-A9D3BDB3FB1F}"/>
              </a:ext>
            </a:extLst>
          </p:cNvPr>
          <p:cNvSpPr txBox="1"/>
          <p:nvPr/>
        </p:nvSpPr>
        <p:spPr>
          <a:xfrm>
            <a:off x="495968" y="2044751"/>
            <a:ext cx="152656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defTabSz="1219170">
              <a:buFont typeface="Arial" panose="020B0604020202020204" pitchFamily="34" charset="0"/>
              <a:buChar char="•"/>
              <a:defRPr/>
            </a:pPr>
            <a:r>
              <a:rPr lang="en-SG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Physically and digitally integrate networks/modes 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 part of a managed transport ecosystem, including logistic chain for the efficient movement of people and goods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  <a:defRPr/>
            </a:pPr>
            <a:r>
              <a:rPr lang="en-SG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Complex multisectoral: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extend multisectoral project/programs to encompass urban, agriculture/food chain, finance, IT and public sector for access from farm/factories to local/collection </a:t>
            </a:r>
            <a:r>
              <a:rPr lang="en-SG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centers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and processing facilities and markets, for access to opportunities and services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  <a:defRPr/>
            </a:pPr>
            <a:r>
              <a:rPr lang="en-SG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Climate financing towards ADB’s $100-billion pledge 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through planned and new investments with solid pathways for climate change customized for country’s context, including climate resilience/adaptation of transport infrastructure and assets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SG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Climate shifts: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transformative pathways to include shifts to low carbon (greening railways, mass transit) and decarbonized systems, explore hydrogen and sustainable aviation fuel, system electrification, e-mobility, optimizing fleet utilization of shipping, and innovative arrangements in the industry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  <a:defRPr/>
            </a:pPr>
            <a:r>
              <a:rPr lang="en-SG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Private sector financing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bringing in financing and technologies for complex solutions, operation and maintenance, logistics </a:t>
            </a:r>
            <a:r>
              <a:rPr lang="en-SG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center</a:t>
            </a:r>
            <a:r>
              <a:rPr lang="en-SG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transit-oriented development through viability gap financing, hybrid annuity approaches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C68E6-F47F-368A-092D-85F4EF9EC363}"/>
              </a:ext>
            </a:extLst>
          </p:cNvPr>
          <p:cNvSpPr txBox="1"/>
          <p:nvPr/>
        </p:nvSpPr>
        <p:spPr>
          <a:xfrm>
            <a:off x="855757" y="208351"/>
            <a:ext cx="149058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SG" sz="5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Future Opportunities</a:t>
            </a:r>
            <a:br>
              <a:rPr lang="en-SG" sz="5867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SG" sz="4133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Consolidated Approach to Technical Assistance for Transport 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8012B-23B8-8D74-B864-6925AD84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F8F-B7F3-4767-9D27-56938A31E9FA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8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D7B891F0-3A6B-2157-9B86-CBEEC0C4B5A3}"/>
              </a:ext>
            </a:extLst>
          </p:cNvPr>
          <p:cNvSpPr txBox="1">
            <a:spLocks/>
          </p:cNvSpPr>
          <p:nvPr/>
        </p:nvSpPr>
        <p:spPr>
          <a:xfrm>
            <a:off x="3386671" y="2939045"/>
            <a:ext cx="5738279" cy="133731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55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" sz="5500" b="1" dirty="0">
              <a:solidFill>
                <a:srgbClr val="04A4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464D2-4E4A-862F-2E42-45393E86BF38}"/>
              </a:ext>
            </a:extLst>
          </p:cNvPr>
          <p:cNvSpPr txBox="1">
            <a:spLocks/>
          </p:cNvSpPr>
          <p:nvPr/>
        </p:nvSpPr>
        <p:spPr>
          <a:xfrm>
            <a:off x="3386671" y="3962400"/>
            <a:ext cx="7319429" cy="20877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Leather, Director Transport ADB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85A8C3C62C44A8605EC88E2419326" ma:contentTypeVersion="38" ma:contentTypeDescription="Create a new document." ma:contentTypeScope="" ma:versionID="4a79850235bf255544f24f8ccdfb5c1e">
  <xsd:schema xmlns:xsd="http://www.w3.org/2001/XMLSchema" xmlns:xs="http://www.w3.org/2001/XMLSchema" xmlns:p="http://schemas.microsoft.com/office/2006/metadata/properties" xmlns:ns2="8f43315e-0024-443b-aa38-fb47fc4c42a0" xmlns:ns3="c1fdd505-2570-46c2-bd04-3e0f2d874cf5" xmlns:ns4="48251333-78a9-458d-a2ab-f49677080e33" xmlns:ns5="0a36729c-c28a-4b1c-99a0-4a71e615e92b" targetNamespace="http://schemas.microsoft.com/office/2006/metadata/properties" ma:root="true" ma:fieldsID="d0577ed0085dc677c32666067ce00b95" ns2:_="" ns3:_="" ns4:_="" ns5:_="">
    <xsd:import namespace="8f43315e-0024-443b-aa38-fb47fc4c42a0"/>
    <xsd:import namespace="c1fdd505-2570-46c2-bd04-3e0f2d874cf5"/>
    <xsd:import namespace="48251333-78a9-458d-a2ab-f49677080e33"/>
    <xsd:import namespace="0a36729c-c28a-4b1c-99a0-4a71e615e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j78542b1fffc4a1c84659474212e3133" minOccurs="0"/>
                <xsd:element ref="ns4:SharedWithUsers" minOccurs="0"/>
                <xsd:element ref="ns4:SharedWithDetails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Photo" minOccurs="0"/>
                <xsd:element ref="ns5:ADBWFDocumentStatus" minOccurs="0"/>
                <xsd:element ref="ns5:ADBWFHistoryLink" minOccurs="0"/>
                <xsd:element ref="ns5:MediaLengthInSeconds" minOccurs="0"/>
                <xsd:element ref="ns5:ADBWFRequestID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3315e-0024-443b-aa38-fb47fc4c4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11" nillable="true" ma:taxonomy="true" ma:internalName="j78542b1fffc4a1c84659474212e3133" ma:taxonomyFieldName="ADBContentGroup" ma:displayName="Content Group" ma:readOnly="false" ma:default="3;#OAS|11213812-e2ca-4fac-a7f9-fe54f4c0cb11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51333-78a9-458d-a2ab-f49677080e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729c-c28a-4b1c-99a0-4a71e615e9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" ma:index="23" nillable="true" ma:displayName="Photo" ma:format="Thumbnail" ma:internalName="Photo">
      <xsd:simpleType>
        <xsd:restriction base="dms:Unknown"/>
      </xsd:simpleType>
    </xsd:element>
    <xsd:element name="ADBWFDocumentStatus" ma:index="24" nillable="true" ma:displayName="Workflow Action" ma:format="Dropdown" ma:internalName="ADBWFDocumentStatus">
      <xsd:simpleType>
        <xsd:restriction base="dms:Text">
          <xsd:maxLength value="255"/>
        </xsd:restriction>
      </xsd:simpleType>
    </xsd:element>
    <xsd:element name="ADBWFHistoryLink" ma:index="25" nillable="true" ma:displayName="Workflow Status" ma:hidden="true" ma:internalName="ADBWFHistoryLink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ADBWFRequestID" ma:index="27" nillable="true" ma:displayName="Workflow Request ID" ma:hidden="true" ma:internalName="ADBWFRequestID">
      <xsd:simpleType>
        <xsd:restriction base="dms:Number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lcf76f155ced4ddcb4097134ff3c332f xmlns="0a36729c-c28a-4b1c-99a0-4a71e615e92b">
      <Terms xmlns="http://schemas.microsoft.com/office/infopath/2007/PartnerControls"/>
    </lcf76f155ced4ddcb4097134ff3c332f>
    <MediaServiceMetadata xmlns="8f43315e-0024-443b-aa38-fb47fc4c42a0" xsi:nil="true"/>
    <ADBWFRequestID xmlns="0a36729c-c28a-4b1c-99a0-4a71e615e92b" xsi:nil="true"/>
    <Photo xmlns="0a36729c-c28a-4b1c-99a0-4a71e615e92b" xsi:nil="true"/>
    <ADBWFHistoryLink xmlns="0a36729c-c28a-4b1c-99a0-4a71e615e92b" xsi:nil="true"/>
    <ADBWFDocumentStatus xmlns="0a36729c-c28a-4b1c-99a0-4a71e615e92b" xsi:nil="true"/>
    <MediaServiceFastMetadata xmlns="8f43315e-0024-443b-aa38-fb47fc4c42a0" xsi:nil="true"/>
  </documentManagement>
</p:properties>
</file>

<file path=customXml/itemProps1.xml><?xml version="1.0" encoding="utf-8"?>
<ds:datastoreItem xmlns:ds="http://schemas.openxmlformats.org/officeDocument/2006/customXml" ds:itemID="{5A8938F3-BC45-4827-8D68-B51E3FB97A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73CE5-3E8E-4D19-A24D-CC9C0EB9B048}"/>
</file>

<file path=customXml/itemProps3.xml><?xml version="1.0" encoding="utf-8"?>
<ds:datastoreItem xmlns:ds="http://schemas.openxmlformats.org/officeDocument/2006/customXml" ds:itemID="{FAF59A28-18B7-41A4-A5D0-8ECD0105D71E}">
  <ds:schemaRefs>
    <ds:schemaRef ds:uri="http://schemas.microsoft.com/office/2006/metadata/properties"/>
    <ds:schemaRef ds:uri="http://schemas.microsoft.com/office/infopath/2007/PartnerControls"/>
    <ds:schemaRef ds:uri="45bb880f-e21c-456a-bfee-aeebcc95e709"/>
    <ds:schemaRef ds:uri="c1fdd505-2570-46c2-bd04-3e0f2d874c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403</Words>
  <Application>Microsoft Macintosh PowerPoint</Application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Michael Anyala</cp:lastModifiedBy>
  <cp:revision>5</cp:revision>
  <dcterms:created xsi:type="dcterms:W3CDTF">2024-04-26T05:58:21Z</dcterms:created>
  <dcterms:modified xsi:type="dcterms:W3CDTF">2024-05-13T15:04:22Z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0x0101000900981A6F918946A4A4DDEB496CF1D4</vt:lpwstr>
  </property>
  <property fmtid="{D5CDD505-2E9C-101B-9397-08002B2CF9AE}" pid="3" name="ce5a4fae9a7d4e3d9d782ef76d38f19e">
    <vt:lpwstr>Transport|1ee1a871-9841-4244-af10-500136720e72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MSIP_Label_817d4574-7375-4d17-b29c-6e4c6df0fcb0_Enabled">
    <vt:lpwstr>true</vt:lpwstr>
  </property>
  <property fmtid="{D5CDD505-2E9C-101B-9397-08002B2CF9AE}" pid="6" name="MSIP_Label_817d4574-7375-4d17-b29c-6e4c6df0fcb0_SetDate">
    <vt:lpwstr>2024-05-08T22:36:43Z</vt:lpwstr>
  </property>
  <property fmtid="{D5CDD505-2E9C-101B-9397-08002B2CF9AE}" pid="7" name="MSIP_Label_817d4574-7375-4d17-b29c-6e4c6df0fcb0_Method">
    <vt:lpwstr>Standard</vt:lpwstr>
  </property>
  <property fmtid="{D5CDD505-2E9C-101B-9397-08002B2CF9AE}" pid="8" name="MSIP_Label_817d4574-7375-4d17-b29c-6e4c6df0fcb0_Name">
    <vt:lpwstr>ADB Internal</vt:lpwstr>
  </property>
  <property fmtid="{D5CDD505-2E9C-101B-9397-08002B2CF9AE}" pid="9" name="MSIP_Label_817d4574-7375-4d17-b29c-6e4c6df0fcb0_SiteId">
    <vt:lpwstr>9495d6bb-41c2-4c58-848f-92e52cf3d640</vt:lpwstr>
  </property>
  <property fmtid="{D5CDD505-2E9C-101B-9397-08002B2CF9AE}" pid="10" name="MSIP_Label_817d4574-7375-4d17-b29c-6e4c6df0fcb0_ActionId">
    <vt:lpwstr>644b939a-ab74-464d-ad54-0d6ab427fd79</vt:lpwstr>
  </property>
  <property fmtid="{D5CDD505-2E9C-101B-9397-08002B2CF9AE}" pid="11" name="MSIP_Label_817d4574-7375-4d17-b29c-6e4c6df0fcb0_ContentBits">
    <vt:lpwstr>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4" name="k985dbdc596c44d7acaf8184f33920f0">
    <vt:lpwstr/>
  </property>
  <property fmtid="{D5CDD505-2E9C-101B-9397-08002B2CF9AE}" pid="15" name="ADBSector">
    <vt:lpwstr/>
  </property>
  <property fmtid="{D5CDD505-2E9C-101B-9397-08002B2CF9AE}" pid="16" name="Focus Area">
    <vt:lpwstr>5;#Transport|1ee1a871-9841-4244-af10-500136720e72</vt:lpwstr>
  </property>
  <property fmtid="{D5CDD505-2E9C-101B-9397-08002B2CF9AE}" pid="17" name="ADBCountry">
    <vt:lpwstr/>
  </property>
  <property fmtid="{D5CDD505-2E9C-101B-9397-08002B2CF9AE}" pid="18" name="p030e467f78f45b4ae8f7e2c17ea4d82">
    <vt:lpwstr/>
  </property>
  <property fmtid="{D5CDD505-2E9C-101B-9397-08002B2CF9AE}" pid="19" name="ADBProjectDocumentType">
    <vt:lpwstr/>
  </property>
  <property fmtid="{D5CDD505-2E9C-101B-9397-08002B2CF9AE}" pid="20" name="ADBCountryDocumentType">
    <vt:lpwstr/>
  </property>
  <property fmtid="{D5CDD505-2E9C-101B-9397-08002B2CF9AE}" pid="21" name="ADBContentGroup">
    <vt:lpwstr>2;#SDCC|5aaa5968-0b17-43f6-85ce-71d3f4ca97a7</vt:lpwstr>
  </property>
  <property fmtid="{D5CDD505-2E9C-101B-9397-08002B2CF9AE}" pid="22" name="ADBDocumentSecurity">
    <vt:lpwstr/>
  </property>
  <property fmtid="{D5CDD505-2E9C-101B-9397-08002B2CF9AE}" pid="23" name="ADBDepartmentOwner">
    <vt:lpwstr/>
  </property>
  <property fmtid="{D5CDD505-2E9C-101B-9397-08002B2CF9AE}" pid="24" name="a37ff23a602146d4934a49238d370ca5">
    <vt:lpwstr/>
  </property>
  <property fmtid="{D5CDD505-2E9C-101B-9397-08002B2CF9AE}" pid="25" name="d61536b25a8a4fedb48bb564279be82a">
    <vt:lpwstr/>
  </property>
  <property fmtid="{D5CDD505-2E9C-101B-9397-08002B2CF9AE}" pid="26" name="MediaServiceImageTags">
    <vt:lpwstr/>
  </property>
  <property fmtid="{D5CDD505-2E9C-101B-9397-08002B2CF9AE}" pid="27" name="ADBDocumentLanguage">
    <vt:lpwstr>1;#English|16ac8743-31bb-43f8-9a73-533a041667d6</vt:lpwstr>
  </property>
  <property fmtid="{D5CDD505-2E9C-101B-9397-08002B2CF9AE}" pid="28" name="d01a0ce1b141461dbfb235a3ab729a2c">
    <vt:lpwstr/>
  </property>
  <property fmtid="{D5CDD505-2E9C-101B-9397-08002B2CF9AE}" pid="29" name="ADBProject">
    <vt:lpwstr/>
  </property>
  <property fmtid="{D5CDD505-2E9C-101B-9397-08002B2CF9AE}" pid="30" name="de77c5b4d20d4bdeb0b6d09350193e53">
    <vt:lpwstr/>
  </property>
  <property fmtid="{D5CDD505-2E9C-101B-9397-08002B2CF9AE}" pid="31" name="ADBDocumentType">
    <vt:lpwstr/>
  </property>
  <property fmtid="{D5CDD505-2E9C-101B-9397-08002B2CF9AE}" pid="32" name="hca2169e3b0945318411f30479ba40c8">
    <vt:lpwstr/>
  </property>
  <property fmtid="{D5CDD505-2E9C-101B-9397-08002B2CF9AE}" pid="33" name="a0d1b14b197747dfafc19f70ff45d4f6">
    <vt:lpwstr/>
  </property>
  <property fmtid="{D5CDD505-2E9C-101B-9397-08002B2CF9AE}" pid="34" name="TaxCatchAll">
    <vt:lpwstr>5;#Transport|1ee1a871-9841-4244-af10-500136720e72;#2;#SDCC|5aaa5968-0b17-43f6-85ce-71d3f4ca97a7;#1;#English|16ac8743-31bb-43f8-9a73-533a041667d6</vt:lpwstr>
  </property>
</Properties>
</file>