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Ideal Sans Bold" pitchFamily="50" charset="0"/>
      <p:regular r:id="rId6"/>
      <p:italic r:id="rId7"/>
    </p:embeddedFont>
    <p:embeddedFont>
      <p:font typeface="Proxima Nova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A97cSGeMnCVX2gUn/U3ALfcS4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94"/>
  </p:normalViewPr>
  <p:slideViewPr>
    <p:cSldViewPr snapToGrid="0">
      <p:cViewPr varScale="1">
        <p:scale>
          <a:sx n="92" d="100"/>
          <a:sy n="92" d="100"/>
        </p:scale>
        <p:origin x="7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customschemas.google.com/relationships/presentationmetadata" Target="meta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4"/>
          <p:cNvSpPr txBox="1"/>
          <p:nvPr/>
        </p:nvSpPr>
        <p:spPr>
          <a:xfrm>
            <a:off x="3379788" y="6672580"/>
            <a:ext cx="5454650" cy="12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INTERNAL. This information is accessible to ADB Management and staff. It may be shared outside ADB with appropriate permission.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2679"/>
            <a:ext cx="12182474" cy="685264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2666835" y="4937523"/>
            <a:ext cx="4376903" cy="21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16900" y="1715068"/>
            <a:ext cx="8763000" cy="1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A4D2"/>
              </a:buClr>
              <a:buSzPts val="5000"/>
              <a:buFont typeface="Arial"/>
              <a:buNone/>
            </a:pPr>
            <a:r>
              <a:rPr lang="en" sz="4800" b="1" dirty="0">
                <a:solidFill>
                  <a:srgbClr val="04A4D2"/>
                </a:solidFill>
                <a:latin typeface="Ideal Sans Bold" pitchFamily="50" charset="0"/>
                <a:cs typeface="Ideal Sans Bold" pitchFamily="50" charset="0"/>
              </a:rPr>
              <a:t>Breaking Bottlenecks for </a:t>
            </a:r>
            <a:endParaRPr sz="4800" b="1" dirty="0">
              <a:solidFill>
                <a:srgbClr val="04A4D2"/>
              </a:solidFill>
              <a:latin typeface="Ideal Sans Bold" pitchFamily="50" charset="0"/>
              <a:cs typeface="Ideal Sans Bold" pitchFamily="50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4A4D2"/>
              </a:buClr>
              <a:buSzPts val="5000"/>
              <a:buFont typeface="Arial"/>
              <a:buNone/>
            </a:pPr>
            <a:r>
              <a:rPr lang="en" sz="4800" b="1" dirty="0">
                <a:solidFill>
                  <a:srgbClr val="04A4D2"/>
                </a:solidFill>
                <a:latin typeface="Ideal Sans Bold" pitchFamily="50" charset="0"/>
                <a:cs typeface="Ideal Sans Bold" pitchFamily="50" charset="0"/>
              </a:rPr>
              <a:t>Low Carbon Pathway</a:t>
            </a:r>
            <a:endParaRPr sz="4800" b="1" i="0" u="none" strike="noStrike" cap="none" dirty="0">
              <a:solidFill>
                <a:srgbClr val="04A4D2"/>
              </a:solidFill>
              <a:latin typeface="Ideal Sans Bold" pitchFamily="50" charset="0"/>
              <a:cs typeface="Ideal Sans Bold" pitchFamily="50" charset="0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16900" y="3498268"/>
            <a:ext cx="3807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" sz="2400" b="1" dirty="0">
                <a:solidFill>
                  <a:srgbClr val="002060"/>
                </a:solidFill>
              </a:rPr>
              <a:t>Alice Yiu</a:t>
            </a:r>
            <a:endParaRPr sz="2400" b="1" i="0" u="none" strike="noStrike" cap="none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" sz="2400" dirty="0">
                <a:solidFill>
                  <a:srgbClr val="002060"/>
                </a:solidFill>
              </a:rPr>
              <a:t>SLOCAT Partnership</a:t>
            </a:r>
            <a:r>
              <a:rPr lang="en" sz="2400" b="1" dirty="0">
                <a:solidFill>
                  <a:srgbClr val="002060"/>
                </a:solidFill>
              </a:rPr>
              <a:t> 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2679"/>
            <a:ext cx="12182474" cy="685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113" y="1130950"/>
            <a:ext cx="1422469" cy="13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200150" y="2897675"/>
            <a:ext cx="3086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04A4D2"/>
                </a:solidFill>
                <a:latin typeface="Arial"/>
                <a:ea typeface="Arial"/>
                <a:cs typeface="Arial"/>
                <a:sym typeface="Arial"/>
              </a:rPr>
              <a:t>Region with</a:t>
            </a:r>
            <a:r>
              <a:rPr lang="en" sz="1700" b="1">
                <a:solidFill>
                  <a:srgbClr val="04A4D2"/>
                </a:solidFill>
                <a:latin typeface="Arial"/>
                <a:ea typeface="Arial"/>
                <a:cs typeface="Arial"/>
                <a:sym typeface="Arial"/>
              </a:rPr>
              <a:t> fastest growth of transport CO</a:t>
            </a:r>
            <a:r>
              <a:rPr lang="en" sz="1700" b="1" baseline="-25000">
                <a:solidFill>
                  <a:srgbClr val="04A4D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700" b="1">
                <a:solidFill>
                  <a:srgbClr val="04A4D2"/>
                </a:solidFill>
                <a:latin typeface="Arial"/>
                <a:ea typeface="Arial"/>
                <a:cs typeface="Arial"/>
                <a:sym typeface="Arial"/>
              </a:rPr>
              <a:t> emissions</a:t>
            </a:r>
            <a:r>
              <a:rPr lang="en" sz="15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 b="1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200150" y="3823400"/>
            <a:ext cx="3086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4A4D2"/>
                </a:solidFill>
              </a:rPr>
              <a:t>Highest regional transport CO</a:t>
            </a:r>
            <a:r>
              <a:rPr lang="en" sz="1700" b="1" baseline="-25000">
                <a:solidFill>
                  <a:srgbClr val="04A4D2"/>
                </a:solidFill>
              </a:rPr>
              <a:t>2 </a:t>
            </a:r>
            <a:r>
              <a:rPr lang="en" sz="1700" b="1">
                <a:solidFill>
                  <a:srgbClr val="04A4D2"/>
                </a:solidFill>
              </a:rPr>
              <a:t>emitter </a:t>
            </a:r>
            <a:r>
              <a:rPr lang="en" sz="1700">
                <a:solidFill>
                  <a:srgbClr val="04A4D2"/>
                </a:solidFill>
              </a:rPr>
              <a:t>since 2011</a:t>
            </a:r>
            <a:endParaRPr sz="1500">
              <a:solidFill>
                <a:srgbClr val="888888"/>
              </a:solidFill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00150" y="4749125"/>
            <a:ext cx="3291300" cy="1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4A4D2"/>
                </a:solidFill>
              </a:rPr>
              <a:t>Emissions trajectory not reaching the net zero pathway</a:t>
            </a:r>
            <a:endParaRPr sz="1700" b="1">
              <a:solidFill>
                <a:srgbClr val="04A4D2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888888"/>
                </a:solidFill>
              </a:rPr>
              <a:t>Transport CO</a:t>
            </a:r>
            <a:r>
              <a:rPr lang="en" sz="1500" b="1" baseline="-25000">
                <a:solidFill>
                  <a:srgbClr val="888888"/>
                </a:solidFill>
              </a:rPr>
              <a:t>2</a:t>
            </a:r>
            <a:r>
              <a:rPr lang="en" sz="1500" b="1">
                <a:solidFill>
                  <a:srgbClr val="888888"/>
                </a:solidFill>
              </a:rPr>
              <a:t> emissions would not peak before 2050</a:t>
            </a:r>
            <a:endParaRPr sz="1500" b="1">
              <a:solidFill>
                <a:srgbClr val="888888"/>
              </a:solidFill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370275" y="857550"/>
            <a:ext cx="5228700" cy="1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4A4D2"/>
                </a:solidFill>
                <a:highlight>
                  <a:schemeClr val="lt1"/>
                </a:highlight>
              </a:rPr>
              <a:t>Growing momentum towards a net zero future</a:t>
            </a:r>
            <a:endParaRPr sz="1800" b="1" dirty="0">
              <a:solidFill>
                <a:srgbClr val="04A4D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888888"/>
                </a:solidFill>
              </a:rPr>
              <a:t>14 Asian countries </a:t>
            </a:r>
            <a:r>
              <a:rPr lang="en" sz="1600" dirty="0">
                <a:solidFill>
                  <a:srgbClr val="888888"/>
                </a:solidFill>
              </a:rPr>
              <a:t>had made</a:t>
            </a:r>
            <a:r>
              <a:rPr lang="en" sz="1600" b="1" dirty="0">
                <a:solidFill>
                  <a:srgbClr val="888888"/>
                </a:solidFill>
              </a:rPr>
              <a:t> economy-wide pledges towards net zero emissions</a:t>
            </a:r>
            <a:r>
              <a:rPr lang="en" sz="1600" dirty="0">
                <a:solidFill>
                  <a:srgbClr val="888888"/>
                </a:solidFill>
              </a:rPr>
              <a:t> </a:t>
            </a:r>
            <a:endParaRPr sz="1600" dirty="0">
              <a:solidFill>
                <a:srgbClr val="888888"/>
              </a:solidFill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4370275" y="3914166"/>
            <a:ext cx="47397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4A4D2"/>
                </a:solidFill>
              </a:rPr>
              <a:t>Global leader of electric mobility</a:t>
            </a:r>
            <a:r>
              <a:rPr lang="en" sz="1800" b="1" dirty="0">
                <a:solidFill>
                  <a:srgbClr val="6FA2C2"/>
                </a:solidFill>
              </a:rPr>
              <a:t> </a:t>
            </a:r>
            <a:endParaRPr sz="1800" b="1" dirty="0">
              <a:solidFill>
                <a:srgbClr val="6FA2C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888888"/>
                </a:solidFill>
              </a:rPr>
              <a:t>92%</a:t>
            </a:r>
            <a:r>
              <a:rPr lang="en" sz="1600" dirty="0">
                <a:solidFill>
                  <a:srgbClr val="888888"/>
                </a:solidFill>
              </a:rPr>
              <a:t> of electric vehicles in Asia are </a:t>
            </a:r>
            <a:r>
              <a:rPr lang="en" sz="1600" b="1" dirty="0">
                <a:solidFill>
                  <a:srgbClr val="888888"/>
                </a:solidFill>
              </a:rPr>
              <a:t>two-wheelers</a:t>
            </a:r>
            <a:endParaRPr sz="1600" b="1" dirty="0">
              <a:solidFill>
                <a:srgbClr val="888888"/>
              </a:solidFill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738488" y="1368525"/>
            <a:ext cx="1364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B9C969"/>
                </a:solidFill>
              </a:rPr>
              <a:t>Asia</a:t>
            </a:r>
            <a:endParaRPr sz="3700" b="1">
              <a:solidFill>
                <a:srgbClr val="B9C969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9A0773-8914-AFD1-6250-8D156B4C5A1A}"/>
              </a:ext>
            </a:extLst>
          </p:cNvPr>
          <p:cNvGrpSpPr/>
          <p:nvPr/>
        </p:nvGrpSpPr>
        <p:grpSpPr>
          <a:xfrm>
            <a:off x="3637450" y="4850452"/>
            <a:ext cx="3596025" cy="1359600"/>
            <a:chOff x="3637450" y="5091550"/>
            <a:chExt cx="3596025" cy="1359600"/>
          </a:xfrm>
        </p:grpSpPr>
        <p:sp>
          <p:nvSpPr>
            <p:cNvPr id="101" name="Google Shape;101;p2"/>
            <p:cNvSpPr txBox="1"/>
            <p:nvPr/>
          </p:nvSpPr>
          <p:spPr>
            <a:xfrm>
              <a:off x="4370275" y="5091550"/>
              <a:ext cx="2863200" cy="135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4A4D2"/>
                  </a:solidFill>
                </a:rPr>
                <a:t>Rapid renewables uptake in transport</a:t>
              </a:r>
              <a:endParaRPr sz="1800" b="1">
                <a:solidFill>
                  <a:srgbClr val="04A4D2"/>
                </a:solidFill>
              </a:endParaRPr>
            </a:p>
            <a:p>
              <a:pPr marL="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" sz="1600" b="1">
                  <a:solidFill>
                    <a:srgbClr val="888888"/>
                  </a:solidFill>
                </a:rPr>
                <a:t>Fastest annual growth </a:t>
              </a:r>
              <a:r>
                <a:rPr lang="en" sz="1600">
                  <a:solidFill>
                    <a:srgbClr val="888888"/>
                  </a:solidFill>
                </a:rPr>
                <a:t>among all regions: </a:t>
              </a:r>
              <a:r>
                <a:rPr lang="en" sz="1600" b="1">
                  <a:solidFill>
                    <a:schemeClr val="accent6"/>
                  </a:solidFill>
                </a:rPr>
                <a:t>14% </a:t>
              </a:r>
              <a:endParaRPr sz="1600" b="1">
                <a:solidFill>
                  <a:schemeClr val="accent6"/>
                </a:solidFill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615025" y="6192024"/>
              <a:ext cx="125100" cy="159300"/>
            </a:xfrm>
            <a:prstGeom prst="upArrow">
              <a:avLst>
                <a:gd name="adj1" fmla="val 50000"/>
                <a:gd name="adj2" fmla="val 5913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4" name="Google Shape;104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37450" y="5260700"/>
              <a:ext cx="586825" cy="5531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5" name="Google Shape;10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5500" y="1130950"/>
            <a:ext cx="586825" cy="5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5500" y="4020401"/>
            <a:ext cx="586825" cy="555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>
            <a:off x="3615500" y="2109080"/>
            <a:ext cx="5789975" cy="1633500"/>
            <a:chOff x="3615500" y="2897675"/>
            <a:chExt cx="5789975" cy="1633500"/>
          </a:xfrm>
        </p:grpSpPr>
        <p:sp>
          <p:nvSpPr>
            <p:cNvPr id="108" name="Google Shape;108;p2"/>
            <p:cNvSpPr txBox="1"/>
            <p:nvPr/>
          </p:nvSpPr>
          <p:spPr>
            <a:xfrm>
              <a:off x="4370275" y="2897675"/>
              <a:ext cx="5035200" cy="16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rgbClr val="04A4D2"/>
                  </a:solidFill>
                </a:rPr>
                <a:t>Surge in public transport &amp; </a:t>
              </a:r>
              <a:r>
                <a:rPr lang="en" sz="1800" b="1" dirty="0" err="1">
                  <a:solidFill>
                    <a:srgbClr val="04A4D2"/>
                  </a:solidFill>
                </a:rPr>
                <a:t>bikesharing</a:t>
              </a:r>
              <a:r>
                <a:rPr lang="en" sz="1800" b="1" dirty="0">
                  <a:solidFill>
                    <a:srgbClr val="04A4D2"/>
                  </a:solidFill>
                </a:rPr>
                <a:t> </a:t>
              </a:r>
              <a:endParaRPr sz="1800" b="1" dirty="0">
                <a:solidFill>
                  <a:srgbClr val="04A4D2"/>
                </a:solidFill>
              </a:endParaRPr>
            </a:p>
            <a:p>
              <a:pPr marL="0" lvl="0" indent="0" algn="l" rtl="0">
                <a:lnSpc>
                  <a:spcPct val="107916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888888"/>
                  </a:solidFill>
                </a:rPr>
                <a:t>From 2015 to 2021:</a:t>
              </a:r>
              <a:endParaRPr sz="1600" dirty="0">
                <a:solidFill>
                  <a:srgbClr val="888888"/>
                </a:solidFill>
              </a:endParaRPr>
            </a:p>
            <a:p>
              <a:pPr marL="0" lvl="0" indent="0" algn="l" rtl="0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888888"/>
                  </a:solidFill>
                </a:rPr>
                <a:t>Cities with </a:t>
              </a:r>
              <a:r>
                <a:rPr lang="en" sz="1600" b="1" dirty="0">
                  <a:solidFill>
                    <a:srgbClr val="888888"/>
                  </a:solidFill>
                </a:rPr>
                <a:t>BRT: </a:t>
              </a:r>
              <a:r>
                <a:rPr lang="en" sz="1600" b="1" dirty="0">
                  <a:solidFill>
                    <a:schemeClr val="accent6"/>
                  </a:solidFill>
                </a:rPr>
                <a:t>36%</a:t>
              </a:r>
              <a:r>
                <a:rPr lang="en" sz="1600" b="1" dirty="0">
                  <a:solidFill>
                    <a:srgbClr val="888888"/>
                  </a:solidFill>
                </a:rPr>
                <a:t> </a:t>
              </a:r>
              <a:endParaRPr sz="1600" dirty="0">
                <a:solidFill>
                  <a:srgbClr val="888888"/>
                </a:solidFill>
              </a:endParaRPr>
            </a:p>
            <a:p>
              <a:pPr marL="0" lvl="0" indent="0" algn="l" rtl="0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888888"/>
                  </a:solidFill>
                </a:rPr>
                <a:t>Cities with </a:t>
              </a:r>
              <a:r>
                <a:rPr lang="en" sz="1600" b="1" dirty="0">
                  <a:solidFill>
                    <a:srgbClr val="888888"/>
                  </a:solidFill>
                </a:rPr>
                <a:t>metros and light-rail transit</a:t>
              </a:r>
              <a:r>
                <a:rPr lang="en" sz="1600" dirty="0">
                  <a:solidFill>
                    <a:srgbClr val="888888"/>
                  </a:solidFill>
                </a:rPr>
                <a:t>: </a:t>
              </a:r>
              <a:r>
                <a:rPr lang="en" sz="1600" b="1" dirty="0">
                  <a:solidFill>
                    <a:schemeClr val="accent6"/>
                  </a:solidFill>
                </a:rPr>
                <a:t>49%</a:t>
              </a:r>
              <a:r>
                <a:rPr lang="en" sz="1600" dirty="0">
                  <a:solidFill>
                    <a:schemeClr val="accent6"/>
                  </a:solidFill>
                </a:rPr>
                <a:t> </a:t>
              </a:r>
              <a:endParaRPr sz="1600" dirty="0">
                <a:solidFill>
                  <a:schemeClr val="accent6"/>
                </a:solidFill>
              </a:endParaRPr>
            </a:p>
            <a:p>
              <a:pPr marL="0" lvl="0" indent="0" algn="l" rtl="0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888888"/>
                  </a:solidFill>
                </a:rPr>
                <a:t>World’s largest bike sharing market: </a:t>
              </a:r>
              <a:r>
                <a:rPr lang="en" sz="1600" b="1" dirty="0">
                  <a:solidFill>
                    <a:srgbClr val="888888"/>
                  </a:solidFill>
                </a:rPr>
                <a:t>800+ schemes </a:t>
              </a:r>
              <a:endParaRPr sz="1600" b="1" dirty="0">
                <a:solidFill>
                  <a:srgbClr val="888888"/>
                </a:solidFill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9050" y="3650225"/>
              <a:ext cx="125100" cy="159300"/>
            </a:xfrm>
            <a:prstGeom prst="upArrow">
              <a:avLst>
                <a:gd name="adj1" fmla="val 50000"/>
                <a:gd name="adj2" fmla="val 5913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602650" y="3945925"/>
              <a:ext cx="125100" cy="159300"/>
            </a:xfrm>
            <a:prstGeom prst="upArrow">
              <a:avLst>
                <a:gd name="adj1" fmla="val 50000"/>
                <a:gd name="adj2" fmla="val 5913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" name="Google Shape;111;p2"/>
            <p:cNvGrpSpPr/>
            <p:nvPr/>
          </p:nvGrpSpPr>
          <p:grpSpPr>
            <a:xfrm>
              <a:off x="3615500" y="3113512"/>
              <a:ext cx="763475" cy="1111598"/>
              <a:chOff x="3615500" y="3113512"/>
              <a:chExt cx="763475" cy="1111598"/>
            </a:xfrm>
          </p:grpSpPr>
          <p:pic>
            <p:nvPicPr>
              <p:cNvPr id="112" name="Google Shape;112;p2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615500" y="3669711"/>
                <a:ext cx="514785" cy="5553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3" name="Google Shape;113;p2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3615500" y="3113512"/>
                <a:ext cx="373800" cy="3537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" name="Google Shape;114;p2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3935581" y="3329525"/>
                <a:ext cx="443394" cy="4196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5" name="Google Shape;115;p2"/>
          <p:cNvSpPr/>
          <p:nvPr/>
        </p:nvSpPr>
        <p:spPr>
          <a:xfrm>
            <a:off x="0" y="3212530"/>
            <a:ext cx="125100" cy="2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0" y="4069400"/>
            <a:ext cx="125100" cy="2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0" y="4949657"/>
            <a:ext cx="125100" cy="2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6057713" y="151775"/>
            <a:ext cx="3348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526069"/>
                </a:solidFill>
                <a:latin typeface="Proxima Nova"/>
                <a:ea typeface="Proxima Nova"/>
                <a:cs typeface="Proxima Nova"/>
                <a:sym typeface="Proxima Nova"/>
              </a:rPr>
              <a:t>SLOCAT Transport, Climate and Sustainability </a:t>
            </a:r>
            <a:endParaRPr sz="1000" b="1">
              <a:solidFill>
                <a:srgbClr val="52606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526069"/>
                </a:solidFill>
                <a:latin typeface="Proxima Nova"/>
                <a:ea typeface="Proxima Nova"/>
                <a:cs typeface="Proxima Nova"/>
                <a:sym typeface="Proxima Nova"/>
              </a:rPr>
              <a:t>Global Status Report - 3 edition </a:t>
            </a:r>
            <a:endParaRPr sz="1000" b="1">
              <a:solidFill>
                <a:srgbClr val="52606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8BC1C"/>
                </a:solidFill>
                <a:latin typeface="Proxima Nova"/>
                <a:ea typeface="Proxima Nova"/>
                <a:cs typeface="Proxima Nova"/>
                <a:sym typeface="Proxima Nova"/>
              </a:rPr>
              <a:t>www.tcc-gsr.com </a:t>
            </a:r>
            <a:r>
              <a:rPr lang="en" sz="1000" b="1">
                <a:solidFill>
                  <a:srgbClr val="6FA2C2"/>
                </a:solidFill>
                <a:latin typeface="Proxima Nova"/>
                <a:ea typeface="Proxima Nova"/>
                <a:cs typeface="Proxima Nova"/>
                <a:sym typeface="Proxima Nova"/>
              </a:rPr>
              <a:t> I</a:t>
            </a:r>
            <a:r>
              <a:rPr lang="en" sz="1000" b="1">
                <a:solidFill>
                  <a:srgbClr val="F8BC1C"/>
                </a:solidFill>
                <a:latin typeface="Proxima Nova"/>
                <a:ea typeface="Proxima Nova"/>
                <a:cs typeface="Proxima Nova"/>
                <a:sym typeface="Proxima Nova"/>
              </a:rPr>
              <a:t>  #TransportClimateStatus</a:t>
            </a:r>
            <a:endParaRPr sz="1000" b="1">
              <a:solidFill>
                <a:srgbClr val="F8BC1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405837" y="151775"/>
            <a:ext cx="592049" cy="59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5" y="2679"/>
            <a:ext cx="12182474" cy="685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 txBox="1"/>
          <p:nvPr/>
        </p:nvSpPr>
        <p:spPr>
          <a:xfrm>
            <a:off x="386350" y="2858175"/>
            <a:ext cx="655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526069"/>
                </a:solidFill>
              </a:rPr>
              <a:t>www.slocat.net</a:t>
            </a:r>
            <a:endParaRPr sz="2800" b="1" dirty="0">
              <a:solidFill>
                <a:srgbClr val="526069"/>
              </a:solidFill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350" y="3761600"/>
            <a:ext cx="1930962" cy="4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2417150" y="3655750"/>
            <a:ext cx="279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526069"/>
                </a:solidFill>
              </a:rPr>
              <a:t>@slocatofficial</a:t>
            </a:r>
            <a:endParaRPr sz="2800" b="1">
              <a:solidFill>
                <a:srgbClr val="526069"/>
              </a:solidFill>
            </a:endParaRPr>
          </a:p>
        </p:txBody>
      </p:sp>
      <p:pic>
        <p:nvPicPr>
          <p:cNvPr id="129" name="Google Shape;12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351" y="4610050"/>
            <a:ext cx="1317199" cy="131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1872425" y="4714538"/>
            <a:ext cx="5554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526069"/>
                </a:solidFill>
                <a:latin typeface="Proxima Nova"/>
                <a:ea typeface="Proxima Nova"/>
                <a:cs typeface="Proxima Nova"/>
                <a:sym typeface="Proxima Nova"/>
              </a:rPr>
              <a:t>SLOCAT Transport, Climate and Sustainability </a:t>
            </a:r>
            <a:endParaRPr sz="2000" b="1">
              <a:solidFill>
                <a:srgbClr val="52606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526069"/>
                </a:solidFill>
                <a:latin typeface="Proxima Nova"/>
                <a:ea typeface="Proxima Nova"/>
                <a:cs typeface="Proxima Nova"/>
                <a:sym typeface="Proxima Nova"/>
              </a:rPr>
              <a:t>Global Status Report - 3 edition </a:t>
            </a:r>
            <a:endParaRPr sz="2000" b="1">
              <a:solidFill>
                <a:srgbClr val="52606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8BC1C"/>
                </a:solidFill>
                <a:latin typeface="Proxima Nova"/>
                <a:ea typeface="Proxima Nova"/>
                <a:cs typeface="Proxima Nova"/>
                <a:sym typeface="Proxima Nova"/>
              </a:rPr>
              <a:t>www.tcc-gsr.com </a:t>
            </a:r>
            <a:r>
              <a:rPr lang="en" sz="2000" b="1">
                <a:solidFill>
                  <a:srgbClr val="6FA2C2"/>
                </a:solidFill>
                <a:latin typeface="Proxima Nova"/>
                <a:ea typeface="Proxima Nova"/>
                <a:cs typeface="Proxima Nova"/>
                <a:sym typeface="Proxima Nova"/>
              </a:rPr>
              <a:t> I</a:t>
            </a:r>
            <a:r>
              <a:rPr lang="en" sz="2000" b="1">
                <a:solidFill>
                  <a:srgbClr val="F8BC1C"/>
                </a:solidFill>
                <a:latin typeface="Proxima Nova"/>
                <a:ea typeface="Proxima Nova"/>
                <a:cs typeface="Proxima Nova"/>
                <a:sym typeface="Proxima Nova"/>
              </a:rPr>
              <a:t>  #TransportClimateStatus</a:t>
            </a:r>
            <a:endParaRPr sz="2000" b="1">
              <a:solidFill>
                <a:srgbClr val="F8BC1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272;p14">
            <a:extLst>
              <a:ext uri="{FF2B5EF4-FFF2-40B4-BE49-F238E27FC236}">
                <a16:creationId xmlns:a16="http://schemas.microsoft.com/office/drawing/2014/main" id="{3326EC56-22A1-46B8-D46C-AE7F559E71D6}"/>
              </a:ext>
            </a:extLst>
          </p:cNvPr>
          <p:cNvSpPr txBox="1">
            <a:spLocks/>
          </p:cNvSpPr>
          <p:nvPr/>
        </p:nvSpPr>
        <p:spPr>
          <a:xfrm>
            <a:off x="386350" y="1492367"/>
            <a:ext cx="7651039" cy="104383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PH" sz="6000" dirty="0">
                <a:solidFill>
                  <a:srgbClr val="04A4D2"/>
                </a:solidFill>
                <a:latin typeface="Ideal Sans Bold" pitchFamily="2" charset="0"/>
                <a:cs typeface="Ideal Sans Bold" pitchFamily="2" charset="0"/>
              </a:rPr>
              <a:t>THANK YOU!</a:t>
            </a:r>
            <a:endParaRPr lang="en" sz="6000" dirty="0">
              <a:solidFill>
                <a:srgbClr val="04A4D2"/>
              </a:solidFill>
              <a:latin typeface="Ideal Sans Bold" pitchFamily="2" charset="0"/>
              <a:cs typeface="Ideal Sans Bold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85A8C3C62C44A8605EC88E2419326" ma:contentTypeVersion="38" ma:contentTypeDescription="Create a new document." ma:contentTypeScope="" ma:versionID="4a79850235bf255544f24f8ccdfb5c1e">
  <xsd:schema xmlns:xsd="http://www.w3.org/2001/XMLSchema" xmlns:xs="http://www.w3.org/2001/XMLSchema" xmlns:p="http://schemas.microsoft.com/office/2006/metadata/properties" xmlns:ns2="8f43315e-0024-443b-aa38-fb47fc4c42a0" xmlns:ns3="c1fdd505-2570-46c2-bd04-3e0f2d874cf5" xmlns:ns4="48251333-78a9-458d-a2ab-f49677080e33" xmlns:ns5="0a36729c-c28a-4b1c-99a0-4a71e615e92b" targetNamespace="http://schemas.microsoft.com/office/2006/metadata/properties" ma:root="true" ma:fieldsID="d0577ed0085dc677c32666067ce00b95" ns2:_="" ns3:_="" ns4:_="" ns5:_="">
    <xsd:import namespace="8f43315e-0024-443b-aa38-fb47fc4c42a0"/>
    <xsd:import namespace="c1fdd505-2570-46c2-bd04-3e0f2d874cf5"/>
    <xsd:import namespace="48251333-78a9-458d-a2ab-f49677080e33"/>
    <xsd:import namespace="0a36729c-c28a-4b1c-99a0-4a71e615e9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j78542b1fffc4a1c84659474212e3133" minOccurs="0"/>
                <xsd:element ref="ns4:SharedWithUsers" minOccurs="0"/>
                <xsd:element ref="ns4:SharedWithDetails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5:MediaServiceGenerationTime" minOccurs="0"/>
                <xsd:element ref="ns5:MediaServiceEventHashCode" minOccurs="0"/>
                <xsd:element ref="ns5:MediaServiceAutoKeyPoints" minOccurs="0"/>
                <xsd:element ref="ns5:MediaServiceKeyPoints" minOccurs="0"/>
                <xsd:element ref="ns5:Photo" minOccurs="0"/>
                <xsd:element ref="ns5:ADBWFDocumentStatus" minOccurs="0"/>
                <xsd:element ref="ns5:ADBWFHistoryLink" minOccurs="0"/>
                <xsd:element ref="ns5:MediaLengthInSeconds" minOccurs="0"/>
                <xsd:element ref="ns5:ADBWFRequestID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3315e-0024-443b-aa38-fb47fc4c4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fals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11" nillable="true" ma:taxonomy="true" ma:internalName="j78542b1fffc4a1c84659474212e3133" ma:taxonomyFieldName="ADBContentGroup" ma:displayName="Content Group" ma:readOnly="false" ma:default="3;#OAS|11213812-e2ca-4fac-a7f9-fe54f4c0cb11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51333-78a9-458d-a2ab-f49677080e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6729c-c28a-4b1c-99a0-4a71e615e92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hoto" ma:index="23" nillable="true" ma:displayName="Photo" ma:format="Thumbnail" ma:internalName="Photo">
      <xsd:simpleType>
        <xsd:restriction base="dms:Unknown"/>
      </xsd:simpleType>
    </xsd:element>
    <xsd:element name="ADBWFDocumentStatus" ma:index="24" nillable="true" ma:displayName="Workflow Action" ma:format="Dropdown" ma:internalName="ADBWFDocumentStatus">
      <xsd:simpleType>
        <xsd:restriction base="dms:Text">
          <xsd:maxLength value="255"/>
        </xsd:restriction>
      </xsd:simpleType>
    </xsd:element>
    <xsd:element name="ADBWFHistoryLink" ma:index="25" nillable="true" ma:displayName="Workflow Status" ma:hidden="true" ma:internalName="ADBWFHistoryLink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ADBWFRequestID" ma:index="27" nillable="true" ma:displayName="Workflow Request ID" ma:hidden="true" ma:internalName="ADBWFRequestID">
      <xsd:simpleType>
        <xsd:restriction base="dms:Number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4854F5-8A42-4257-BB9F-CA13D1A81459}"/>
</file>

<file path=customXml/itemProps2.xml><?xml version="1.0" encoding="utf-8"?>
<ds:datastoreItem xmlns:ds="http://schemas.openxmlformats.org/officeDocument/2006/customXml" ds:itemID="{ECBF3353-7BD0-4864-99A3-CBFA21851056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173</Words>
  <Application>Microsoft Office PowerPoint</Application>
  <PresentationFormat>Widescreen</PresentationFormat>
  <Paragraphs>29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Ideal Sans Bold</vt:lpstr>
      <vt:lpstr>Proxima Nova</vt:lpstr>
      <vt:lpstr>Calibri</vt:lpstr>
      <vt:lpstr>Office Theme</vt:lpstr>
      <vt:lpstr>PowerPoint Presentation</vt:lpstr>
      <vt:lpstr>Region with fastest growth of transport CO2 emissions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Dela Cruz</dc:creator>
  <cp:lastModifiedBy>Jiwoon Kang</cp:lastModifiedBy>
  <cp:revision>3</cp:revision>
  <dcterms:created xsi:type="dcterms:W3CDTF">2023-10-06T07:30:23Z</dcterms:created>
  <dcterms:modified xsi:type="dcterms:W3CDTF">2024-05-13T01:03:26Z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2024-04-28T04:40:37Z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cf7947a3-37db-4f2a-a745-33b736859d8b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</Properties>
</file>