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4D2"/>
    <a:srgbClr val="202388"/>
    <a:srgbClr val="00A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001D7C-449B-4138-B134-6CC651EA5DBF}" v="1" dt="2024-05-08T05:53:13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6197"/>
  </p:normalViewPr>
  <p:slideViewPr>
    <p:cSldViewPr snapToGrid="0">
      <p:cViewPr varScale="1">
        <p:scale>
          <a:sx n="63" d="100"/>
          <a:sy n="63" d="100"/>
        </p:scale>
        <p:origin x="5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zo Nakai" userId="01b2d382-7e13-4891-a0d0-aa5ccab2aada" providerId="ADAL" clId="{DE001D7C-449B-4138-B134-6CC651EA5DBF}"/>
    <pc:docChg chg="undo custSel modSld">
      <pc:chgData name="Kanzo Nakai" userId="01b2d382-7e13-4891-a0d0-aa5ccab2aada" providerId="ADAL" clId="{DE001D7C-449B-4138-B134-6CC651EA5DBF}" dt="2024-05-09T01:57:28.098" v="2065" actId="20577"/>
      <pc:docMkLst>
        <pc:docMk/>
      </pc:docMkLst>
      <pc:sldChg chg="modSp mod">
        <pc:chgData name="Kanzo Nakai" userId="01b2d382-7e13-4891-a0d0-aa5ccab2aada" providerId="ADAL" clId="{DE001D7C-449B-4138-B134-6CC651EA5DBF}" dt="2024-05-09T01:57:28.098" v="2065" actId="20577"/>
        <pc:sldMkLst>
          <pc:docMk/>
          <pc:sldMk cId="1416217662" sldId="257"/>
        </pc:sldMkLst>
        <pc:spChg chg="mod">
          <ac:chgData name="Kanzo Nakai" userId="01b2d382-7e13-4891-a0d0-aa5ccab2aada" providerId="ADAL" clId="{DE001D7C-449B-4138-B134-6CC651EA5DBF}" dt="2024-05-09T01:57:28.098" v="2065" actId="20577"/>
          <ac:spMkLst>
            <pc:docMk/>
            <pc:sldMk cId="1416217662" sldId="257"/>
            <ac:spMk id="2" creationId="{294727AC-3891-7430-FD00-EACD7C80EC1C}"/>
          </ac:spMkLst>
        </pc:spChg>
      </pc:sldChg>
      <pc:sldChg chg="addSp delSp modSp mod">
        <pc:chgData name="Kanzo Nakai" userId="01b2d382-7e13-4891-a0d0-aa5ccab2aada" providerId="ADAL" clId="{DE001D7C-449B-4138-B134-6CC651EA5DBF}" dt="2024-05-08T05:57:19.756" v="2036" actId="14100"/>
        <pc:sldMkLst>
          <pc:docMk/>
          <pc:sldMk cId="4139027135" sldId="258"/>
        </pc:sldMkLst>
        <pc:spChg chg="mod">
          <ac:chgData name="Kanzo Nakai" userId="01b2d382-7e13-4891-a0d0-aa5ccab2aada" providerId="ADAL" clId="{DE001D7C-449B-4138-B134-6CC651EA5DBF}" dt="2024-05-08T05:55:59.879" v="1988" actId="14100"/>
          <ac:spMkLst>
            <pc:docMk/>
            <pc:sldMk cId="4139027135" sldId="258"/>
            <ac:spMk id="3" creationId="{C66EDBE3-B8FE-E414-F950-C224145AC78F}"/>
          </ac:spMkLst>
        </pc:spChg>
        <pc:spChg chg="mod">
          <ac:chgData name="Kanzo Nakai" userId="01b2d382-7e13-4891-a0d0-aa5ccab2aada" providerId="ADAL" clId="{DE001D7C-449B-4138-B134-6CC651EA5DBF}" dt="2024-05-08T05:57:19.756" v="2036" actId="14100"/>
          <ac:spMkLst>
            <pc:docMk/>
            <pc:sldMk cId="4139027135" sldId="258"/>
            <ac:spMk id="14" creationId="{7E47F5F6-80E4-393E-71AD-D54B33A2DE66}"/>
          </ac:spMkLst>
        </pc:spChg>
        <pc:picChg chg="mod">
          <ac:chgData name="Kanzo Nakai" userId="01b2d382-7e13-4891-a0d0-aa5ccab2aada" providerId="ADAL" clId="{DE001D7C-449B-4138-B134-6CC651EA5DBF}" dt="2024-05-08T04:05:22.295" v="724" actId="1076"/>
          <ac:picMkLst>
            <pc:docMk/>
            <pc:sldMk cId="4139027135" sldId="258"/>
            <ac:picMk id="4" creationId="{8E242493-8528-4A01-6132-15129D2D3A9A}"/>
          </ac:picMkLst>
        </pc:picChg>
        <pc:picChg chg="mod">
          <ac:chgData name="Kanzo Nakai" userId="01b2d382-7e13-4891-a0d0-aa5ccab2aada" providerId="ADAL" clId="{DE001D7C-449B-4138-B134-6CC651EA5DBF}" dt="2024-05-08T04:05:15.971" v="722" actId="1076"/>
          <ac:picMkLst>
            <pc:docMk/>
            <pc:sldMk cId="4139027135" sldId="258"/>
            <ac:picMk id="15" creationId="{636425DB-B8A9-DA03-5AA1-838E7DD4CAED}"/>
          </ac:picMkLst>
        </pc:picChg>
        <pc:picChg chg="del">
          <ac:chgData name="Kanzo Nakai" userId="01b2d382-7e13-4891-a0d0-aa5ccab2aada" providerId="ADAL" clId="{DE001D7C-449B-4138-B134-6CC651EA5DBF}" dt="2024-05-08T04:04:52.540" v="716" actId="21"/>
          <ac:picMkLst>
            <pc:docMk/>
            <pc:sldMk cId="4139027135" sldId="258"/>
            <ac:picMk id="16" creationId="{C157B183-D29B-072B-C53C-95AF9E85A08C}"/>
          </ac:picMkLst>
        </pc:picChg>
        <pc:picChg chg="add del mod">
          <ac:chgData name="Kanzo Nakai" userId="01b2d382-7e13-4891-a0d0-aa5ccab2aada" providerId="ADAL" clId="{DE001D7C-449B-4138-B134-6CC651EA5DBF}" dt="2024-05-08T04:05:21.122" v="723" actId="1076"/>
          <ac:picMkLst>
            <pc:docMk/>
            <pc:sldMk cId="4139027135" sldId="258"/>
            <ac:picMk id="17" creationId="{2CC9E966-88E0-B8F0-30F4-3C25FDF9B1A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D154-F5FA-736D-FB8E-FEE87B402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A7B53-3E39-8BA3-7758-A7258FD1A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EC22C-6FC5-FB1C-8F72-8C8A90FA9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29/04/2024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39B02-AF79-E3D4-86A4-E9FB275B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1F4C0-1FC9-2882-5E76-D7205ED9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1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B1E4-7670-5E09-1D73-A1C1B103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859E8-69D4-9958-CB23-35855D80D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904D9-72EF-BF68-07D5-E34E18E5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29/04/2024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DA57A-ABF5-0FCC-73C6-64941893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A5855-CD9D-62D9-A05B-1649572C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0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688106-FC7A-4333-F423-91C62BC4A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33D08-10CB-85DB-D22A-245812DA8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74CA6-7D07-7F13-B5C5-7ACDC369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29/04/2024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C2445-D122-553B-5170-7FA3394F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062BA-635F-1202-F055-FFB32441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5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E581-30DA-13B7-FD20-724B1CE3D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65C2C-46C7-3586-CEB5-EB7824AEA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19230-22F0-AE1A-CBC5-E80370DD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29/04/2024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5B8E3-0026-BBA5-0F7E-C9121BB8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423C7-2E47-87F8-CA74-D386A2B9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6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CBFF-D73B-413F-029C-5C45A229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732C5-E1FE-B3C0-7B4C-6DF612C3D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C8D07-FB42-25E9-4480-9045C6E8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29/04/2024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AF842-068B-0601-1AC3-2F7905C1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B32E9-DA5B-257D-6B3B-EDC4F987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6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BEA7-D073-7A5E-DFBA-24F81084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BF359-F21F-8CF2-F6FC-01FD7E2D3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47BDE-6B30-F0CF-04EE-0C3C313D4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2E88F-EA75-DB9D-7B50-2D10F4B0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29/04/2024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18650-9736-EAD3-77DC-ACCB2E75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8BD96-5DBA-E6B1-E036-BFD5A029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5DA9B-4060-1A55-AB88-15C7FDC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D09E2-57EC-8C5F-388F-094897A6A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AECAA-74BD-08D8-4BD1-C57637A9C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4F1AF-7180-3AD3-578A-16B8C2493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65A30-B787-6C83-69B8-77C3C90A6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CF96B-5992-36B7-ABC5-CEC261CA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29/04/2024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4C3E8-CB78-2288-7DCF-6AAE841D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CBC3F-D8D8-40B4-64DF-8C8B9FBD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4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D997-EB83-8C64-38C3-F9882ACF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860DD-C530-3ED0-EE2F-E629B881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29/04/2024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5E159-CE4B-6624-DEC7-BA4AAFFF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58335-36D3-9708-622A-95A5F702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5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22544-2D2E-04E0-E5C5-6621BFBB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29/04/2024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04F947-EC70-1036-1253-76FB41CC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31575-6C7B-1E83-4983-ABB41878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C149-9FC4-4A3B-1232-27C7B860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43A88-75B1-31D9-A1B9-0916786C8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CD80A-5152-F259-A364-89FDDD26D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321C6-06E5-8F77-56DD-91104D01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29/04/2024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8A4D6-782A-0321-C299-18EA1695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8991B-130A-7402-56D1-8A725858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1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85BE-4567-8B7C-31DE-37A2265A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BCBC8F-E7D1-BA17-8D11-D0270574F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156C6-F2EA-8394-B04D-B3151B9BA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1464E-0334-A9CD-0BA4-7F715BAD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29/04/2024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290FC-608E-8150-A1D9-95D7D5B7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03C9A-3BFB-40D5-E2FB-303788E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B405C-4000-C6F6-D3A5-82A95BA7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D8651-6655-54B9-DF40-8F83562BA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B51DC-A102-FA2F-0565-C8D1310E7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DF0C-E241-8F41-914F-7A85E8F3F512}" type="datetimeFigureOut">
              <a:rPr lang="en-US" smtClean="0"/>
              <a:t>29/04/2024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3B274-E4F8-ADC0-79EC-F10598A4A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88576-8F65-6A93-1D06-AFB9ECA4E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57A44-6917-1542-E802-E8019F42C54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379788" y="6672580"/>
            <a:ext cx="5454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0628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8AB43-3ECB-CCF7-2600-288A51C3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2679"/>
            <a:ext cx="12182474" cy="685264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39616D-30DB-F397-A4F5-1C7265521FB8}"/>
              </a:ext>
            </a:extLst>
          </p:cNvPr>
          <p:cNvSpPr txBox="1">
            <a:spLocks/>
          </p:cNvSpPr>
          <p:nvPr/>
        </p:nvSpPr>
        <p:spPr>
          <a:xfrm>
            <a:off x="2666835" y="4937523"/>
            <a:ext cx="4376903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Google Shape;272;p14">
            <a:extLst>
              <a:ext uri="{FF2B5EF4-FFF2-40B4-BE49-F238E27FC236}">
                <a16:creationId xmlns:a16="http://schemas.microsoft.com/office/drawing/2014/main" id="{294727AC-3891-7430-FD00-EACD7C80EC1C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8763000" cy="17830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PH" sz="5000">
                <a:solidFill>
                  <a:srgbClr val="04A4D2"/>
                </a:solidFill>
                <a:latin typeface="Ideal Sans Bold" pitchFamily="2" charset="0"/>
                <a:cs typeface="Ideal Sans Bold" pitchFamily="2" charset="0"/>
              </a:rPr>
              <a:t>Smart Mobilities  </a:t>
            </a:r>
            <a:endParaRPr lang="en" sz="5000" dirty="0">
              <a:solidFill>
                <a:srgbClr val="04A4D2"/>
              </a:solidFill>
              <a:latin typeface="Ideal Sans Bold" pitchFamily="2" charset="0"/>
              <a:cs typeface="Ideal Sans Bold" pitchFamily="2" charset="0"/>
            </a:endParaRPr>
          </a:p>
        </p:txBody>
      </p:sp>
      <p:sp>
        <p:nvSpPr>
          <p:cNvPr id="7" name="Google Shape;343;p21">
            <a:extLst>
              <a:ext uri="{FF2B5EF4-FFF2-40B4-BE49-F238E27FC236}">
                <a16:creationId xmlns:a16="http://schemas.microsoft.com/office/drawing/2014/main" id="{D034CF5D-FE28-9F1B-DD53-DADD7EBBB230}"/>
              </a:ext>
            </a:extLst>
          </p:cNvPr>
          <p:cNvSpPr txBox="1">
            <a:spLocks/>
          </p:cNvSpPr>
          <p:nvPr/>
        </p:nvSpPr>
        <p:spPr>
          <a:xfrm>
            <a:off x="457200" y="3253837"/>
            <a:ext cx="8031480" cy="14248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" sz="2400" dirty="0">
                <a:solidFill>
                  <a:srgbClr val="002060"/>
                </a:solidFill>
                <a:latin typeface="Arial"/>
                <a:cs typeface="Arial"/>
              </a:rPr>
              <a:t>Kanzo Nakai, Asian Development Bank</a:t>
            </a:r>
          </a:p>
        </p:txBody>
      </p:sp>
    </p:spTree>
    <p:extLst>
      <p:ext uri="{BB962C8B-B14F-4D97-AF65-F5344CB8AC3E}">
        <p14:creationId xmlns:p14="http://schemas.microsoft.com/office/powerpoint/2010/main" val="141621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242493-8528-4A01-6132-15129D2D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3" y="0"/>
            <a:ext cx="12182474" cy="685264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39616D-30DB-F397-A4F5-1C7265521FB8}"/>
              </a:ext>
            </a:extLst>
          </p:cNvPr>
          <p:cNvSpPr txBox="1">
            <a:spLocks/>
          </p:cNvSpPr>
          <p:nvPr/>
        </p:nvSpPr>
        <p:spPr>
          <a:xfrm>
            <a:off x="2666835" y="4937523"/>
            <a:ext cx="4376903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Google Shape;306;p19">
            <a:extLst>
              <a:ext uri="{FF2B5EF4-FFF2-40B4-BE49-F238E27FC236}">
                <a16:creationId xmlns:a16="http://schemas.microsoft.com/office/drawing/2014/main" id="{C66EDBE3-B8FE-E414-F950-C224145AC7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475298"/>
            <a:ext cx="11308080" cy="1554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4A4D2"/>
                </a:solidFill>
                <a:latin typeface="Arial"/>
                <a:cs typeface="Arial"/>
              </a:rPr>
              <a:t>Provide solutions to urban mobility problems through high-quality transport </a:t>
            </a:r>
            <a:r>
              <a:rPr lang="en-US" sz="3600" b="1" u="sng" dirty="0">
                <a:solidFill>
                  <a:srgbClr val="04A4D2"/>
                </a:solidFill>
                <a:latin typeface="Arial"/>
                <a:cs typeface="Arial"/>
              </a:rPr>
              <a:t>services</a:t>
            </a:r>
            <a:br>
              <a:rPr lang="en-US" sz="3600" b="1" dirty="0">
                <a:solidFill>
                  <a:srgbClr val="04A4D2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rgbClr val="04A4D2"/>
                </a:solidFill>
                <a:latin typeface="Arial"/>
                <a:cs typeface="Arial"/>
              </a:rPr>
              <a:t>    </a:t>
            </a:r>
            <a:r>
              <a:rPr kumimoji="0" lang="en-US" altLang="ja-JP" sz="2200" b="1" i="1" u="none" strike="noStrike" kern="1200" cap="all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游ゴシック Light" panose="020B0300000000000000" pitchFamily="34" charset="-128"/>
                <a:cs typeface="+mj-cs"/>
              </a:rPr>
              <a:t>with digital, advanced, and low-carbon technologies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E47F5F6-80E4-393E-71AD-D54B33A2DE66}"/>
              </a:ext>
            </a:extLst>
          </p:cNvPr>
          <p:cNvSpPr txBox="1">
            <a:spLocks/>
          </p:cNvSpPr>
          <p:nvPr/>
        </p:nvSpPr>
        <p:spPr>
          <a:xfrm>
            <a:off x="99716" y="1954262"/>
            <a:ext cx="9946401" cy="4898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ysClr val="windowText" lastClr="000000"/>
                </a:solidFill>
                <a:latin typeface="Gill Sans MT" panose="020B0502020104020203"/>
              </a:rPr>
              <a:t>Opportunities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- Transform portfolio to low-carbon transport – public transport [metro, </a:t>
            </a:r>
            <a:r>
              <a:rPr lang="en-US" dirty="0">
                <a:solidFill>
                  <a:sysClr val="windowText" lastClr="000000"/>
                </a:solidFill>
                <a:latin typeface="Gill Sans MT" panose="020B0502020104020203"/>
              </a:rPr>
              <a:t>BRT, public buses],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E-mobility, NMT - ADB climate bank $100B by 2030 and lending amount increase by $10B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Gill Sans MT" panose="020B0502020104020203"/>
              </a:rPr>
              <a:t>    - Emerging technologies – EV, on-demand, connected/ autonomous, ITS/ traffic management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- Integrated and multimodal approach – TOD, LEZ, Multimodal facilities, NMT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Gill Sans MT" panose="020B0502020104020203"/>
              </a:rPr>
              <a:t>    - From infrastructure to high-quality transport services with private sector involvement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ysClr val="windowText" lastClr="000000"/>
                </a:solidFill>
                <a:latin typeface="Gill Sans MT" panose="020B0502020104020203"/>
              </a:rPr>
              <a:t>Challenges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96875" marR="0" lvl="0" indent="-396875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- Emerging area - lack of policy/ regulatory framework, weak EA/IA capacity, new clients</a:t>
            </a:r>
          </a:p>
          <a:p>
            <a:pPr marL="396875" lvl="0" indent="-396875">
              <a:lnSpc>
                <a:spcPct val="110000"/>
              </a:lnSpc>
              <a:buClr>
                <a:srgbClr val="B71E42"/>
              </a:buClr>
              <a:buNone/>
            </a:pPr>
            <a:r>
              <a:rPr lang="en-US" dirty="0">
                <a:solidFill>
                  <a:sysClr val="windowText" lastClr="000000"/>
                </a:solidFill>
                <a:latin typeface="Gill Sans MT" panose="020B0502020104020203"/>
              </a:rPr>
              <a:t>     - Need longer time to prepare and implement projects</a:t>
            </a:r>
          </a:p>
          <a:p>
            <a:pPr marL="396875" lvl="0" indent="-396875">
              <a:lnSpc>
                <a:spcPct val="110000"/>
              </a:lnSpc>
              <a:buClr>
                <a:srgbClr val="B71E42"/>
              </a:buClr>
              <a:buNone/>
            </a:pPr>
            <a:r>
              <a:rPr lang="en-US" dirty="0">
                <a:solidFill>
                  <a:sysClr val="windowText" lastClr="000000"/>
                </a:solidFill>
                <a:latin typeface="Gill Sans MT" panose="020B0502020104020203"/>
              </a:rPr>
              <a:t>     - Complex urban issues with multi-sectoral approach and coordination</a:t>
            </a:r>
          </a:p>
          <a:p>
            <a:pPr marL="396875" marR="0" lvl="0" indent="-396875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- Rapidly evolving technologies – internal resources, procurement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6425DB-B8A9-DA03-5AA1-838E7DD4C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598" y="1612631"/>
            <a:ext cx="1970686" cy="14155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C9E966-88E0-B8F0-30F4-3C25FDF9B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598" y="3167504"/>
            <a:ext cx="1970686" cy="1353993"/>
          </a:xfrm>
          <a:prstGeom prst="rect">
            <a:avLst/>
          </a:prstGeom>
        </p:spPr>
      </p:pic>
      <p:pic>
        <p:nvPicPr>
          <p:cNvPr id="18" name="Picture 2" descr="Non-Motorised Transport - IRF gTKP - global Transport Knowledge Practice">
            <a:extLst>
              <a:ext uri="{FF2B5EF4-FFF2-40B4-BE49-F238E27FC236}">
                <a16:creationId xmlns:a16="http://schemas.microsoft.com/office/drawing/2014/main" id="{F17AE99E-C8C7-0244-519D-F4C70A51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0721" y="4638100"/>
            <a:ext cx="1871563" cy="134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02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268755-74EE-B2D2-B5A8-817906184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2679"/>
            <a:ext cx="12182474" cy="685264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39616D-30DB-F397-A4F5-1C7265521FB8}"/>
              </a:ext>
            </a:extLst>
          </p:cNvPr>
          <p:cNvSpPr txBox="1">
            <a:spLocks/>
          </p:cNvSpPr>
          <p:nvPr/>
        </p:nvSpPr>
        <p:spPr>
          <a:xfrm>
            <a:off x="2666835" y="4937523"/>
            <a:ext cx="4376903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4721BEC-5064-DD31-50BD-32B68777D2DA}"/>
              </a:ext>
            </a:extLst>
          </p:cNvPr>
          <p:cNvSpPr txBox="1">
            <a:spLocks/>
          </p:cNvSpPr>
          <p:nvPr/>
        </p:nvSpPr>
        <p:spPr>
          <a:xfrm>
            <a:off x="1569161" y="3116545"/>
            <a:ext cx="7132879" cy="2783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latin typeface="Ideal Sans Book" pitchFamily="2" charset="0"/>
              <a:cs typeface="Ideal Sans Book" pitchFamily="2" charset="0"/>
            </a:endParaRPr>
          </a:p>
        </p:txBody>
      </p:sp>
      <p:sp>
        <p:nvSpPr>
          <p:cNvPr id="3" name="Google Shape;272;p14">
            <a:extLst>
              <a:ext uri="{FF2B5EF4-FFF2-40B4-BE49-F238E27FC236}">
                <a16:creationId xmlns:a16="http://schemas.microsoft.com/office/drawing/2014/main" id="{E4D36047-8DE1-D71F-5444-5C257F6794DE}"/>
              </a:ext>
            </a:extLst>
          </p:cNvPr>
          <p:cNvSpPr txBox="1">
            <a:spLocks/>
          </p:cNvSpPr>
          <p:nvPr/>
        </p:nvSpPr>
        <p:spPr>
          <a:xfrm>
            <a:off x="1569161" y="2115326"/>
            <a:ext cx="7651039" cy="17830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PH" sz="6000" dirty="0">
                <a:solidFill>
                  <a:srgbClr val="04A4D2"/>
                </a:solidFill>
                <a:latin typeface="Ideal Sans Bold" pitchFamily="2" charset="0"/>
                <a:cs typeface="Ideal Sans Bold" pitchFamily="2" charset="0"/>
              </a:rPr>
              <a:t>THANK YOU!</a:t>
            </a:r>
            <a:endParaRPr lang="en" sz="6000" dirty="0">
              <a:solidFill>
                <a:srgbClr val="04A4D2"/>
              </a:solidFill>
              <a:latin typeface="Ideal Sans Bold" pitchFamily="2" charset="0"/>
              <a:cs typeface="Ideal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36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85A8C3C62C44A8605EC88E2419326" ma:contentTypeVersion="38" ma:contentTypeDescription="Create a new document." ma:contentTypeScope="" ma:versionID="4a79850235bf255544f24f8ccdfb5c1e">
  <xsd:schema xmlns:xsd="http://www.w3.org/2001/XMLSchema" xmlns:xs="http://www.w3.org/2001/XMLSchema" xmlns:p="http://schemas.microsoft.com/office/2006/metadata/properties" xmlns:ns2="8f43315e-0024-443b-aa38-fb47fc4c42a0" xmlns:ns3="c1fdd505-2570-46c2-bd04-3e0f2d874cf5" xmlns:ns4="48251333-78a9-458d-a2ab-f49677080e33" xmlns:ns5="0a36729c-c28a-4b1c-99a0-4a71e615e92b" targetNamespace="http://schemas.microsoft.com/office/2006/metadata/properties" ma:root="true" ma:fieldsID="d0577ed0085dc677c32666067ce00b95" ns2:_="" ns3:_="" ns4:_="" ns5:_="">
    <xsd:import namespace="8f43315e-0024-443b-aa38-fb47fc4c42a0"/>
    <xsd:import namespace="c1fdd505-2570-46c2-bd04-3e0f2d874cf5"/>
    <xsd:import namespace="48251333-78a9-458d-a2ab-f49677080e33"/>
    <xsd:import namespace="0a36729c-c28a-4b1c-99a0-4a71e615e9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j78542b1fffc4a1c84659474212e3133" minOccurs="0"/>
                <xsd:element ref="ns4:SharedWithUsers" minOccurs="0"/>
                <xsd:element ref="ns4:SharedWithDetails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5:MediaServiceGenerationTime" minOccurs="0"/>
                <xsd:element ref="ns5:MediaServiceEventHashCode" minOccurs="0"/>
                <xsd:element ref="ns5:MediaServiceAutoKeyPoints" minOccurs="0"/>
                <xsd:element ref="ns5:MediaServiceKeyPoints" minOccurs="0"/>
                <xsd:element ref="ns5:Photo" minOccurs="0"/>
                <xsd:element ref="ns5:ADBWFDocumentStatus" minOccurs="0"/>
                <xsd:element ref="ns5:ADBWFHistoryLink" minOccurs="0"/>
                <xsd:element ref="ns5:MediaLengthInSeconds" minOccurs="0"/>
                <xsd:element ref="ns5:ADBWFRequestID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3315e-0024-443b-aa38-fb47fc4c4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fals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11" nillable="true" ma:taxonomy="true" ma:internalName="j78542b1fffc4a1c84659474212e3133" ma:taxonomyFieldName="ADBContentGroup" ma:displayName="Content Group" ma:readOnly="false" ma:default="3;#OAS|11213812-e2ca-4fac-a7f9-fe54f4c0cb11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51333-78a9-458d-a2ab-f49677080e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6729c-c28a-4b1c-99a0-4a71e615e92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hoto" ma:index="23" nillable="true" ma:displayName="Photo" ma:format="Thumbnail" ma:internalName="Photo">
      <xsd:simpleType>
        <xsd:restriction base="dms:Unknown"/>
      </xsd:simpleType>
    </xsd:element>
    <xsd:element name="ADBWFDocumentStatus" ma:index="24" nillable="true" ma:displayName="Workflow Action" ma:format="Dropdown" ma:internalName="ADBWFDocumentStatus">
      <xsd:simpleType>
        <xsd:restriction base="dms:Text">
          <xsd:maxLength value="255"/>
        </xsd:restriction>
      </xsd:simpleType>
    </xsd:element>
    <xsd:element name="ADBWFHistoryLink" ma:index="25" nillable="true" ma:displayName="Workflow Status" ma:hidden="true" ma:internalName="ADBWFHistoryLink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ADBWFRequestID" ma:index="27" nillable="true" ma:displayName="Workflow Request ID" ma:hidden="true" ma:internalName="ADBWFRequestID">
      <xsd:simpleType>
        <xsd:restriction base="dms:Number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1C6199-6A0C-4F89-B38F-AE05D350EE21}"/>
</file>

<file path=customXml/itemProps2.xml><?xml version="1.0" encoding="utf-8"?>
<ds:datastoreItem xmlns:ds="http://schemas.openxmlformats.org/officeDocument/2006/customXml" ds:itemID="{49EA31A7-1B62-495D-A262-A1D25FD74CF4}"/>
</file>

<file path=docProps/app.xml><?xml version="1.0" encoding="utf-8"?>
<Properties xmlns="http://schemas.openxmlformats.org/officeDocument/2006/extended-properties" xmlns:vt="http://schemas.openxmlformats.org/officeDocument/2006/docPropsVTypes">
  <TotalTime>14472</TotalTime>
  <Words>163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Ideal Sans Bold</vt:lpstr>
      <vt:lpstr>Ideal Sans Book</vt:lpstr>
      <vt:lpstr>Arial</vt:lpstr>
      <vt:lpstr>Calibri</vt:lpstr>
      <vt:lpstr>Calibri Light</vt:lpstr>
      <vt:lpstr>Gill Sans MT</vt:lpstr>
      <vt:lpstr>Office Theme</vt:lpstr>
      <vt:lpstr>PowerPoint Presentation</vt:lpstr>
      <vt:lpstr>Provide solutions to urban mobility problems through high-quality transport services     with digital, advanced, and low-carbon technologies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Dela Cruz</dc:creator>
  <cp:lastModifiedBy>Kanzo Nakai</cp:lastModifiedBy>
  <cp:revision>21</cp:revision>
  <dcterms:created xsi:type="dcterms:W3CDTF">2023-10-06T07:30:23Z</dcterms:created>
  <dcterms:modified xsi:type="dcterms:W3CDTF">2024-05-09T01:57:31Z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2024-04-28T04:40:37Z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cf7947a3-37db-4f2a-a745-33b736859d8b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</Properties>
</file>