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69" r:id="rId3"/>
    <p:sldId id="274" r:id="rId4"/>
    <p:sldId id="267" r:id="rId5"/>
    <p:sldId id="268" r:id="rId6"/>
    <p:sldId id="275" r:id="rId7"/>
    <p:sldId id="258" r:id="rId8"/>
    <p:sldId id="257" r:id="rId9"/>
    <p:sldId id="277" r:id="rId10"/>
    <p:sldId id="262" r:id="rId11"/>
    <p:sldId id="271" r:id="rId12"/>
    <p:sldId id="263" r:id="rId13"/>
    <p:sldId id="281" r:id="rId14"/>
    <p:sldId id="272" r:id="rId15"/>
    <p:sldId id="273" r:id="rId16"/>
    <p:sldId id="266" r:id="rId17"/>
    <p:sldId id="260" r:id="rId18"/>
    <p:sldId id="265" r:id="rId19"/>
    <p:sldId id="264" r:id="rId20"/>
    <p:sldId id="259" r:id="rId21"/>
    <p:sldId id="278"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ey Kuit" initials="TK" lastIdx="2" clrIdx="0">
    <p:extLst>
      <p:ext uri="{19B8F6BF-5375-455C-9EA6-DF929625EA0E}">
        <p15:presenceInfo xmlns:p15="http://schemas.microsoft.com/office/powerpoint/2012/main" userId="S-1-5-21-3287905676-4209978783-376184706-516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81" d="100"/>
          <a:sy n="81" d="100"/>
        </p:scale>
        <p:origin x="184"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9491B-27CB-4F5F-9921-70DCB57E3500}" type="datetimeFigureOut">
              <a:rPr lang="en-AU" smtClean="0"/>
              <a:t>14/10/18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F5280-35FC-4854-B801-24FD0C2EBC31}" type="slidenum">
              <a:rPr lang="en-AU" smtClean="0"/>
              <a:t>‹#›</a:t>
            </a:fld>
            <a:endParaRPr lang="en-AU"/>
          </a:p>
        </p:txBody>
      </p:sp>
    </p:spTree>
    <p:extLst>
      <p:ext uri="{BB962C8B-B14F-4D97-AF65-F5344CB8AC3E}">
        <p14:creationId xmlns:p14="http://schemas.microsoft.com/office/powerpoint/2010/main" val="429168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10/14/18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10/14/18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10/14/18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10/14/18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10/14/18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10/14/18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10/14/18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10/14/18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10/14/18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10/14/18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10/14/18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10/14/18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10/14/18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10/14/18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10/14/18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10/14/18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10/14/18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10/14/18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s.rowland1@uq.edu.au"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mailto:tburnett@uow.edu.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7717" y="2099733"/>
            <a:ext cx="8825658" cy="2677648"/>
          </a:xfrm>
        </p:spPr>
        <p:txBody>
          <a:bodyPr anchor="t"/>
          <a:lstStyle/>
          <a:p>
            <a:r>
              <a:rPr lang="en-AU" dirty="0"/>
              <a:t>Writing a Teaching Grant</a:t>
            </a:r>
          </a:p>
        </p:txBody>
      </p:sp>
      <p:sp>
        <p:nvSpPr>
          <p:cNvPr id="3" name="Subtitle 2"/>
          <p:cNvSpPr>
            <a:spLocks noGrp="1"/>
          </p:cNvSpPr>
          <p:nvPr>
            <p:ph type="subTitle" idx="1"/>
          </p:nvPr>
        </p:nvSpPr>
        <p:spPr>
          <a:xfrm>
            <a:off x="997013" y="3967004"/>
            <a:ext cx="8825658" cy="1585898"/>
          </a:xfrm>
        </p:spPr>
        <p:txBody>
          <a:bodyPr>
            <a:normAutofit/>
          </a:bodyPr>
          <a:lstStyle/>
          <a:p>
            <a:r>
              <a:rPr lang="en-AU" dirty="0"/>
              <a:t>A/</a:t>
            </a:r>
            <a:r>
              <a:rPr lang="en-AU" dirty="0" err="1"/>
              <a:t>Prof.</a:t>
            </a:r>
            <a:r>
              <a:rPr lang="en-AU" dirty="0"/>
              <a:t> Susan Rowland – University of Queensland</a:t>
            </a:r>
          </a:p>
          <a:p>
            <a:endParaRPr lang="en-AU" dirty="0"/>
          </a:p>
          <a:p>
            <a:endParaRPr lang="en-AU" dirty="0"/>
          </a:p>
          <a:p>
            <a:r>
              <a:rPr lang="en-AU" dirty="0"/>
              <a:t>Dr Tracey Kuit – University of Wollongong</a:t>
            </a:r>
          </a:p>
        </p:txBody>
      </p:sp>
      <p:pic>
        <p:nvPicPr>
          <p:cNvPr id="5" name="Picture 4"/>
          <p:cNvPicPr>
            <a:picLocks noChangeAspect="1"/>
          </p:cNvPicPr>
          <p:nvPr/>
        </p:nvPicPr>
        <p:blipFill rotWithShape="1">
          <a:blip r:embed="rId2"/>
          <a:srcRect l="20046" t="7681" r="68776" b="84494"/>
          <a:stretch/>
        </p:blipFill>
        <p:spPr>
          <a:xfrm>
            <a:off x="9403742" y="3525806"/>
            <a:ext cx="2044247" cy="775156"/>
          </a:xfrm>
          <a:prstGeom prst="rect">
            <a:avLst/>
          </a:prstGeom>
        </p:spPr>
      </p:pic>
      <p:pic>
        <p:nvPicPr>
          <p:cNvPr id="1026" name="Picture 2" descr="University of Wollongong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5684" y="4676454"/>
            <a:ext cx="1249275" cy="10271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770191" y="4561948"/>
            <a:ext cx="1492715" cy="1403649"/>
          </a:xfrm>
          <a:prstGeom prst="ellipse">
            <a:avLst/>
          </a:prstGeom>
          <a:ln>
            <a:noFill/>
          </a:ln>
          <a:effectLst>
            <a:softEdge rad="112500"/>
          </a:effectLst>
        </p:spPr>
      </p:pic>
      <p:pic>
        <p:nvPicPr>
          <p:cNvPr id="8" name="Picture 2" descr="A person posing for the camera&#10;&#10;Description generated with very high confidence">
            <a:extLst>
              <a:ext uri="{FF2B5EF4-FFF2-40B4-BE49-F238E27FC236}">
                <a16:creationId xmlns:a16="http://schemas.microsoft.com/office/drawing/2014/main" id="{7F3B39C7-5C37-4A4A-8660-8BF1FDE7F56D}"/>
              </a:ext>
            </a:extLst>
          </p:cNvPr>
          <p:cNvPicPr>
            <a:picLocks noChangeAspect="1"/>
          </p:cNvPicPr>
          <p:nvPr/>
        </p:nvPicPr>
        <p:blipFill rotWithShape="1">
          <a:blip r:embed="rId5"/>
          <a:srcRect l="7742" t="6008" r="11398" b="36194"/>
          <a:stretch/>
        </p:blipFill>
        <p:spPr>
          <a:xfrm>
            <a:off x="7823976" y="3203457"/>
            <a:ext cx="1338321" cy="1433022"/>
          </a:xfrm>
          <a:prstGeom prst="ellipse">
            <a:avLst/>
          </a:prstGeom>
          <a:ln>
            <a:noFill/>
          </a:ln>
          <a:effectLst>
            <a:softEdge rad="112500"/>
          </a:effectLst>
        </p:spPr>
      </p:pic>
    </p:spTree>
    <p:extLst>
      <p:ext uri="{BB962C8B-B14F-4D97-AF65-F5344CB8AC3E}">
        <p14:creationId xmlns:p14="http://schemas.microsoft.com/office/powerpoint/2010/main" val="49925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Developing and selling your idea</a:t>
            </a:r>
          </a:p>
        </p:txBody>
      </p:sp>
      <p:sp>
        <p:nvSpPr>
          <p:cNvPr id="3" name="Content Placeholder 2"/>
          <p:cNvSpPr>
            <a:spLocks noGrp="1"/>
          </p:cNvSpPr>
          <p:nvPr>
            <p:ph idx="1"/>
          </p:nvPr>
        </p:nvSpPr>
        <p:spPr>
          <a:xfrm>
            <a:off x="683240" y="2555119"/>
            <a:ext cx="8825659" cy="3416300"/>
          </a:xfrm>
        </p:spPr>
        <p:txBody>
          <a:bodyPr vert="horz" lIns="91440" tIns="45720" rIns="91440" bIns="45720" rtlCol="0" anchor="t">
            <a:normAutofit/>
          </a:bodyPr>
          <a:lstStyle/>
          <a:p>
            <a:pPr marL="0" indent="0">
              <a:buNone/>
            </a:pPr>
            <a:r>
              <a:rPr lang="en-AU" b="1" dirty="0">
                <a:solidFill>
                  <a:schemeClr val="accent1"/>
                </a:solidFill>
              </a:rPr>
              <a:t>When you have an idea for a project, always ask: </a:t>
            </a:r>
            <a:endParaRPr lang="en-AU" dirty="0">
              <a:solidFill>
                <a:schemeClr val="accent1"/>
              </a:solidFill>
            </a:endParaRPr>
          </a:p>
          <a:p>
            <a:pPr>
              <a:buFont typeface="+mj-lt"/>
              <a:buAutoNum type="arabicPeriod"/>
            </a:pPr>
            <a:r>
              <a:rPr lang="en-AU" dirty="0"/>
              <a:t>What makes it interesting? </a:t>
            </a:r>
          </a:p>
          <a:p>
            <a:pPr>
              <a:buFont typeface="+mj-lt"/>
              <a:buAutoNum type="arabicPeriod"/>
            </a:pPr>
            <a:r>
              <a:rPr lang="en-AU" dirty="0"/>
              <a:t>What makes it important? </a:t>
            </a:r>
          </a:p>
          <a:p>
            <a:pPr>
              <a:buFont typeface="+mj-lt"/>
              <a:buAutoNum type="arabicPeriod"/>
            </a:pPr>
            <a:r>
              <a:rPr lang="en-AU" dirty="0"/>
              <a:t>Can I explain this simply to a lay person?  </a:t>
            </a:r>
          </a:p>
          <a:p>
            <a:pPr>
              <a:buFont typeface="+mj-lt"/>
              <a:buAutoNum type="arabicPeriod"/>
            </a:pPr>
            <a:r>
              <a:rPr lang="en-AU" dirty="0"/>
              <a:t>Why do I need a grant to get it done? </a:t>
            </a:r>
          </a:p>
          <a:p>
            <a:pPr>
              <a:buFont typeface="+mj-lt"/>
              <a:buAutoNum type="arabicPeriod"/>
            </a:pPr>
            <a:r>
              <a:rPr lang="en-AU" dirty="0"/>
              <a:t>Why would [insert funding body] pay for it? </a:t>
            </a:r>
          </a:p>
          <a:p>
            <a:pPr>
              <a:buFont typeface="+mj-lt"/>
              <a:buAutoNum type="arabicPeriod"/>
            </a:pPr>
            <a:r>
              <a:rPr lang="en-AU" dirty="0"/>
              <a:t>Why would they fund it now? </a:t>
            </a:r>
          </a:p>
          <a:p>
            <a:pPr>
              <a:buFont typeface="+mj-lt"/>
              <a:buAutoNum type="arabicPeriod"/>
            </a:pPr>
            <a:r>
              <a:rPr lang="en-AU" dirty="0"/>
              <a:t>Why am I the right person to do it? </a:t>
            </a:r>
          </a:p>
          <a:p>
            <a:pPr lvl="1"/>
            <a:endParaRPr lang="en-AU" dirty="0"/>
          </a:p>
          <a:p>
            <a:endParaRPr lang="en-AU" dirty="0"/>
          </a:p>
        </p:txBody>
      </p:sp>
      <p:pic>
        <p:nvPicPr>
          <p:cNvPr id="5" name="Graphic 4" descr="Brain">
            <a:extLst>
              <a:ext uri="{FF2B5EF4-FFF2-40B4-BE49-F238E27FC236}">
                <a16:creationId xmlns:a16="http://schemas.microsoft.com/office/drawing/2014/main" id="{B7F140A1-A076-3B4C-8AE2-2974AE1D03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10400" y="2277033"/>
            <a:ext cx="3694386" cy="3694386"/>
          </a:xfrm>
          <a:prstGeom prst="rect">
            <a:avLst/>
          </a:prstGeom>
        </p:spPr>
      </p:pic>
    </p:spTree>
    <p:extLst>
      <p:ext uri="{BB962C8B-B14F-4D97-AF65-F5344CB8AC3E}">
        <p14:creationId xmlns:p14="http://schemas.microsoft.com/office/powerpoint/2010/main" val="41474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907" y="973668"/>
            <a:ext cx="10364031" cy="706964"/>
          </a:xfrm>
        </p:spPr>
        <p:txBody>
          <a:bodyPr/>
          <a:lstStyle/>
          <a:p>
            <a:r>
              <a:rPr lang="en-AU" dirty="0"/>
              <a:t>Let's develop your idea</a:t>
            </a:r>
          </a:p>
        </p:txBody>
      </p:sp>
      <p:sp>
        <p:nvSpPr>
          <p:cNvPr id="3" name="Content Placeholder 2"/>
          <p:cNvSpPr>
            <a:spLocks noGrp="1"/>
          </p:cNvSpPr>
          <p:nvPr>
            <p:ph idx="1"/>
          </p:nvPr>
        </p:nvSpPr>
        <p:spPr>
          <a:xfrm>
            <a:off x="501510" y="2378924"/>
            <a:ext cx="10912724" cy="4005771"/>
          </a:xfrm>
        </p:spPr>
        <p:txBody>
          <a:bodyPr vert="horz" lIns="91440" tIns="45720" rIns="91440" bIns="45720" rtlCol="0" anchor="t">
            <a:noAutofit/>
          </a:bodyPr>
          <a:lstStyle/>
          <a:p>
            <a:pPr marL="0" indent="0">
              <a:lnSpc>
                <a:spcPct val="110000"/>
              </a:lnSpc>
              <a:buNone/>
            </a:pPr>
            <a:r>
              <a:rPr lang="en-AU" sz="1600" b="1" dirty="0">
                <a:solidFill>
                  <a:schemeClr val="accent1"/>
                </a:solidFill>
              </a:rPr>
              <a:t>Using your own project idea, note down: </a:t>
            </a:r>
            <a:endParaRPr lang="en-AU" sz="1600" dirty="0">
              <a:solidFill>
                <a:schemeClr val="accent1"/>
              </a:solidFill>
            </a:endParaRPr>
          </a:p>
          <a:p>
            <a:pPr>
              <a:lnSpc>
                <a:spcPct val="110000"/>
              </a:lnSpc>
              <a:buFont typeface="+mj-lt"/>
              <a:buAutoNum type="arabicPeriod"/>
            </a:pPr>
            <a:r>
              <a:rPr lang="en-AU" sz="1600" dirty="0"/>
              <a:t>The idea for the project (using terms that are as simple as possible).</a:t>
            </a:r>
          </a:p>
          <a:p>
            <a:pPr>
              <a:lnSpc>
                <a:spcPct val="110000"/>
              </a:lnSpc>
              <a:buFont typeface="Wingdings 3" charset="2"/>
              <a:buAutoNum type="arabicPeriod"/>
            </a:pPr>
            <a:r>
              <a:rPr lang="en-AU" sz="1600" dirty="0"/>
              <a:t>What makes it interesting? </a:t>
            </a:r>
          </a:p>
          <a:p>
            <a:pPr>
              <a:lnSpc>
                <a:spcPct val="110000"/>
              </a:lnSpc>
              <a:buFont typeface="+mj-lt"/>
              <a:buAutoNum type="arabicPeriod"/>
            </a:pPr>
            <a:r>
              <a:rPr lang="en-AU" sz="1600" dirty="0"/>
              <a:t>What makes it important? </a:t>
            </a:r>
          </a:p>
          <a:p>
            <a:pPr>
              <a:lnSpc>
                <a:spcPct val="110000"/>
              </a:lnSpc>
              <a:buFont typeface="+mj-lt"/>
              <a:buAutoNum type="arabicPeriod"/>
            </a:pPr>
            <a:r>
              <a:rPr lang="en-AU" sz="1600" dirty="0"/>
              <a:t>Why do you need a grant to get it done? (What will you spend the money on?)</a:t>
            </a:r>
          </a:p>
          <a:p>
            <a:pPr>
              <a:lnSpc>
                <a:spcPct val="110000"/>
              </a:lnSpc>
              <a:buFont typeface="+mj-lt"/>
              <a:buAutoNum type="arabicPeriod"/>
            </a:pPr>
            <a:r>
              <a:rPr lang="en-AU" sz="1600" dirty="0"/>
              <a:t>Why would [insert funding body] pay for it? (What will they get out of funding the project?)</a:t>
            </a:r>
          </a:p>
          <a:p>
            <a:pPr>
              <a:lnSpc>
                <a:spcPct val="110000"/>
              </a:lnSpc>
              <a:buFont typeface="+mj-lt"/>
              <a:buAutoNum type="arabicPeriod"/>
            </a:pPr>
            <a:r>
              <a:rPr lang="en-AU" sz="1600" dirty="0"/>
              <a:t>Why would they fund it now? (What factors mean that the project is timely?)</a:t>
            </a:r>
          </a:p>
          <a:p>
            <a:pPr>
              <a:lnSpc>
                <a:spcPct val="110000"/>
              </a:lnSpc>
              <a:buFont typeface="+mj-lt"/>
              <a:buAutoNum type="arabicPeriod"/>
            </a:pPr>
            <a:r>
              <a:rPr lang="en-AU" sz="1600" dirty="0"/>
              <a:t>Why are you the right person to do it? (What expertise, collaborators, or connections do you have that will enhance the quality, scope, and impact of the project?)</a:t>
            </a:r>
          </a:p>
          <a:p>
            <a:pPr lvl="1"/>
            <a:endParaRPr lang="en-AU" dirty="0"/>
          </a:p>
          <a:p>
            <a:endParaRPr lang="en-AU" dirty="0"/>
          </a:p>
        </p:txBody>
      </p:sp>
    </p:spTree>
    <p:extLst>
      <p:ext uri="{BB962C8B-B14F-4D97-AF65-F5344CB8AC3E}">
        <p14:creationId xmlns:p14="http://schemas.microsoft.com/office/powerpoint/2010/main" val="75161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Developing and selling your idea</a:t>
            </a:r>
          </a:p>
        </p:txBody>
      </p:sp>
      <p:sp>
        <p:nvSpPr>
          <p:cNvPr id="3" name="Content Placeholder 2"/>
          <p:cNvSpPr>
            <a:spLocks noGrp="1"/>
          </p:cNvSpPr>
          <p:nvPr>
            <p:ph idx="1"/>
          </p:nvPr>
        </p:nvSpPr>
        <p:spPr>
          <a:xfrm>
            <a:off x="531988" y="2482548"/>
            <a:ext cx="11172331" cy="3416300"/>
          </a:xfrm>
        </p:spPr>
        <p:txBody>
          <a:bodyPr vert="horz" lIns="91440" tIns="45720" rIns="91440" bIns="45720" rtlCol="0" anchor="t">
            <a:noAutofit/>
          </a:bodyPr>
          <a:lstStyle/>
          <a:p>
            <a:pPr marL="0" indent="0">
              <a:buNone/>
            </a:pPr>
            <a:r>
              <a:rPr lang="en-AU" sz="1600" b="1" dirty="0">
                <a:solidFill>
                  <a:schemeClr val="accent1"/>
                </a:solidFill>
              </a:rPr>
              <a:t>If you can convincingly answer all of the questions on the previous slide, you’re ready to start project planning. </a:t>
            </a:r>
            <a:endParaRPr lang="en-AU" sz="1600" dirty="0">
              <a:solidFill>
                <a:schemeClr val="accent1"/>
              </a:solidFill>
            </a:endParaRPr>
          </a:p>
          <a:p>
            <a:pPr marL="0" indent="0">
              <a:buNone/>
            </a:pPr>
            <a:r>
              <a:rPr lang="en-AU" sz="1600" b="1" dirty="0">
                <a:solidFill>
                  <a:schemeClr val="accent1"/>
                </a:solidFill>
              </a:rPr>
              <a:t>Your next steps are:</a:t>
            </a:r>
          </a:p>
          <a:p>
            <a:pPr marL="346950" lvl="1">
              <a:buFont typeface="Courier New" charset="2"/>
              <a:buChar char="o"/>
            </a:pPr>
            <a:r>
              <a:rPr lang="en-AU" dirty="0"/>
              <a:t>READ THE APPLICATION GUIDELINES!!! This goes for the leader and all team members. </a:t>
            </a:r>
          </a:p>
          <a:p>
            <a:pPr marL="346950" lvl="1">
              <a:buFont typeface="Courier New" charset="2"/>
              <a:buChar char="o"/>
            </a:pPr>
            <a:r>
              <a:rPr lang="en-AU" dirty="0"/>
              <a:t>Link timelines and deliverables to your day-to-day work responsibilities. </a:t>
            </a:r>
          </a:p>
          <a:p>
            <a:pPr marL="346950" lvl="1">
              <a:buFont typeface="Courier New" charset="2"/>
              <a:buChar char="o"/>
            </a:pPr>
            <a:r>
              <a:rPr lang="en-AU" dirty="0"/>
              <a:t>You get to choose your team to an extent, so work with people you know and like. Team members should all bring something different to the project. </a:t>
            </a:r>
          </a:p>
          <a:p>
            <a:pPr marL="346950" lvl="1">
              <a:buFont typeface="Courier New" charset="2"/>
              <a:buChar char="o"/>
            </a:pPr>
            <a:r>
              <a:rPr lang="en-AU" dirty="0"/>
              <a:t>Budget for several face-to-face team meetings, they are critical to building open, productive relationships. </a:t>
            </a:r>
          </a:p>
          <a:p>
            <a:pPr marL="346950" lvl="1">
              <a:buFont typeface="Courier New" charset="2"/>
              <a:buChar char="o"/>
            </a:pPr>
            <a:r>
              <a:rPr lang="en-AU" dirty="0"/>
              <a:t>Identify research assistants/fellows or project officers early and name them in the proposal. </a:t>
            </a:r>
          </a:p>
          <a:p>
            <a:pPr marL="346950" lvl="1">
              <a:buFont typeface="Courier New" charset="2"/>
              <a:buChar char="o"/>
            </a:pPr>
            <a:r>
              <a:rPr lang="en-AU" dirty="0"/>
              <a:t>Keep funding centred in the lead institution; it is faster and simpler to charge all expenses and staff to one organisation than manage detailed funding agreements. </a:t>
            </a:r>
          </a:p>
          <a:p>
            <a:pPr lvl="1"/>
            <a:endParaRPr lang="en-AU" sz="1400" dirty="0"/>
          </a:p>
          <a:p>
            <a:endParaRPr lang="en-AU" sz="1400" dirty="0"/>
          </a:p>
        </p:txBody>
      </p:sp>
    </p:spTree>
    <p:extLst>
      <p:ext uri="{BB962C8B-B14F-4D97-AF65-F5344CB8AC3E}">
        <p14:creationId xmlns:p14="http://schemas.microsoft.com/office/powerpoint/2010/main" val="119592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6382-87EE-4AC2-BFB4-9E8E541C9A2D}"/>
              </a:ext>
            </a:extLst>
          </p:cNvPr>
          <p:cNvSpPr>
            <a:spLocks noGrp="1"/>
          </p:cNvSpPr>
          <p:nvPr>
            <p:ph type="title"/>
          </p:nvPr>
        </p:nvSpPr>
        <p:spPr>
          <a:xfrm>
            <a:off x="680501" y="887404"/>
            <a:ext cx="8761413" cy="706964"/>
          </a:xfrm>
        </p:spPr>
        <p:txBody>
          <a:bodyPr/>
          <a:lstStyle/>
          <a:p>
            <a:r>
              <a:rPr lang="en-US" dirty="0"/>
              <a:t>Why work alone?</a:t>
            </a:r>
          </a:p>
        </p:txBody>
      </p:sp>
      <p:sp>
        <p:nvSpPr>
          <p:cNvPr id="3" name="TextBox 2">
            <a:extLst>
              <a:ext uri="{FF2B5EF4-FFF2-40B4-BE49-F238E27FC236}">
                <a16:creationId xmlns:a16="http://schemas.microsoft.com/office/drawing/2014/main" id="{DCE18CE1-E251-49EE-9648-2D8004EBCDEB}"/>
              </a:ext>
            </a:extLst>
          </p:cNvPr>
          <p:cNvSpPr txBox="1"/>
          <p:nvPr/>
        </p:nvSpPr>
        <p:spPr>
          <a:xfrm>
            <a:off x="459620" y="2450495"/>
            <a:ext cx="11212284" cy="336944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Clr>
                <a:schemeClr val="accent1"/>
              </a:buClr>
              <a:buFont typeface="Courier New" panose="02070309020205020404" pitchFamily="49" charset="0"/>
              <a:buChar char="o"/>
            </a:pPr>
            <a:r>
              <a:rPr lang="en-AU" sz="1600" dirty="0">
                <a:solidFill>
                  <a:srgbClr val="404040"/>
                </a:solidFill>
                <a:cs typeface="Arial"/>
              </a:rPr>
              <a:t>Collaborators may be a requirement of the grant, but even if they are not, it's more fun to work with other people, and usually your application is better if you are not trying to work alone. </a:t>
            </a:r>
            <a:r>
              <a:rPr lang="en-US" sz="1600" dirty="0">
                <a:cs typeface="Arial"/>
              </a:rPr>
              <a:t>​</a:t>
            </a:r>
            <a:endParaRPr lang="en-US" sz="1600" dirty="0"/>
          </a:p>
          <a:p>
            <a:pPr marL="285750" indent="-285750">
              <a:lnSpc>
                <a:spcPct val="150000"/>
              </a:lnSpc>
              <a:buClr>
                <a:schemeClr val="accent1"/>
              </a:buClr>
              <a:buFont typeface="Courier New" panose="02070309020205020404" pitchFamily="49" charset="0"/>
              <a:buChar char="o"/>
            </a:pPr>
            <a:r>
              <a:rPr lang="en-AU" sz="1600" dirty="0">
                <a:solidFill>
                  <a:srgbClr val="404040"/>
                </a:solidFill>
                <a:cs typeface="Arial"/>
              </a:rPr>
              <a:t>Choose people who are connected, knowledgeable, respected, and good workers!</a:t>
            </a:r>
            <a:r>
              <a:rPr lang="en-US" sz="1600" dirty="0">
                <a:cs typeface="Arial"/>
              </a:rPr>
              <a:t>​</a:t>
            </a:r>
            <a:endParaRPr lang="en-US" sz="1600" dirty="0">
              <a:latin typeface="Arial"/>
              <a:cs typeface="Arial"/>
            </a:endParaRPr>
          </a:p>
          <a:p>
            <a:pPr marL="285750" indent="-285750">
              <a:lnSpc>
                <a:spcPct val="150000"/>
              </a:lnSpc>
              <a:buClr>
                <a:schemeClr val="accent1"/>
              </a:buClr>
              <a:buFont typeface="Courier New" panose="02070309020205020404" pitchFamily="49" charset="0"/>
              <a:buChar char="o"/>
            </a:pPr>
            <a:r>
              <a:rPr lang="en-AU" sz="1600" dirty="0">
                <a:solidFill>
                  <a:srgbClr val="404040"/>
                </a:solidFill>
                <a:cs typeface="Arial"/>
              </a:rPr>
              <a:t>Choose people you like. </a:t>
            </a:r>
            <a:r>
              <a:rPr lang="en-US" sz="1600" dirty="0">
                <a:cs typeface="Arial"/>
              </a:rPr>
              <a:t>​</a:t>
            </a:r>
            <a:endParaRPr lang="en-US" sz="1600" dirty="0">
              <a:latin typeface="Arial"/>
              <a:cs typeface="Arial"/>
            </a:endParaRPr>
          </a:p>
          <a:p>
            <a:pPr marL="285750" indent="-285750">
              <a:lnSpc>
                <a:spcPct val="150000"/>
              </a:lnSpc>
              <a:buClr>
                <a:schemeClr val="accent1"/>
              </a:buClr>
              <a:buFont typeface="Courier New" panose="02070309020205020404" pitchFamily="49" charset="0"/>
              <a:buChar char="o"/>
            </a:pPr>
            <a:r>
              <a:rPr lang="en-AU" sz="1600" dirty="0">
                <a:solidFill>
                  <a:srgbClr val="404040"/>
                </a:solidFill>
                <a:cs typeface="Arial"/>
              </a:rPr>
              <a:t>Choose people who can offer an interdisciplinary and scholarly perspective.</a:t>
            </a:r>
            <a:r>
              <a:rPr lang="en-US" sz="1600" dirty="0">
                <a:cs typeface="Arial"/>
              </a:rPr>
              <a:t>​</a:t>
            </a:r>
            <a:endParaRPr lang="en-US" sz="1600" dirty="0">
              <a:latin typeface="Arial"/>
              <a:cs typeface="Arial"/>
            </a:endParaRPr>
          </a:p>
          <a:p>
            <a:pPr marL="285750" indent="-285750">
              <a:lnSpc>
                <a:spcPct val="150000"/>
              </a:lnSpc>
              <a:buClr>
                <a:schemeClr val="accent1"/>
              </a:buClr>
              <a:buFont typeface="Courier New" panose="02070309020205020404" pitchFamily="49" charset="0"/>
              <a:buChar char="o"/>
            </a:pPr>
            <a:r>
              <a:rPr lang="en-AU" sz="1600" dirty="0">
                <a:solidFill>
                  <a:srgbClr val="404040"/>
                </a:solidFill>
                <a:cs typeface="Arial"/>
              </a:rPr>
              <a:t>Update your CV so you can send it to them with an invitation to collaborate.</a:t>
            </a:r>
            <a:r>
              <a:rPr lang="en-US" sz="1600" dirty="0">
                <a:cs typeface="Arial"/>
              </a:rPr>
              <a:t>​</a:t>
            </a:r>
            <a:endParaRPr lang="en-US" sz="1600" dirty="0">
              <a:latin typeface="Arial"/>
              <a:cs typeface="Arial"/>
            </a:endParaRPr>
          </a:p>
          <a:p>
            <a:pPr marL="285750" indent="-285750">
              <a:lnSpc>
                <a:spcPct val="150000"/>
              </a:lnSpc>
              <a:buClr>
                <a:schemeClr val="accent1"/>
              </a:buClr>
              <a:buFont typeface="Courier New" panose="02070309020205020404" pitchFamily="49" charset="0"/>
              <a:buChar char="o"/>
            </a:pPr>
            <a:r>
              <a:rPr lang="en-AU" sz="1600" dirty="0">
                <a:solidFill>
                  <a:srgbClr val="404040"/>
                </a:solidFill>
                <a:cs typeface="Arial"/>
              </a:rPr>
              <a:t>Are you an early career academic? Align yourself with a mentor and ask for their input into your plans.</a:t>
            </a:r>
            <a:r>
              <a:rPr lang="en-US" sz="1600" dirty="0">
                <a:cs typeface="Arial"/>
              </a:rPr>
              <a:t>​</a:t>
            </a:r>
            <a:endParaRPr lang="en-US" sz="1600" dirty="0">
              <a:latin typeface="Arial"/>
              <a:cs typeface="Arial"/>
            </a:endParaRPr>
          </a:p>
          <a:p>
            <a:pPr marL="285750" indent="-285750">
              <a:lnSpc>
                <a:spcPct val="150000"/>
              </a:lnSpc>
              <a:buClr>
                <a:schemeClr val="accent1"/>
              </a:buClr>
              <a:buFont typeface="Courier New" panose="02070309020205020404" pitchFamily="49" charset="0"/>
              <a:buChar char="o"/>
            </a:pPr>
            <a:r>
              <a:rPr lang="en-AU" sz="1600" dirty="0">
                <a:solidFill>
                  <a:srgbClr val="404040"/>
                </a:solidFill>
                <a:cs typeface="Arial"/>
              </a:rPr>
              <a:t>Student partners are excellent collaborators. How can you involve and benefit them?</a:t>
            </a:r>
            <a:r>
              <a:rPr lang="en-US" sz="1600" dirty="0">
                <a:cs typeface="Arial"/>
              </a:rPr>
              <a:t>​</a:t>
            </a:r>
            <a:endParaRPr lang="en-US" sz="1600" dirty="0">
              <a:latin typeface="Arial"/>
              <a:cs typeface="Arial"/>
            </a:endParaRPr>
          </a:p>
          <a:p>
            <a:pPr marL="285750" indent="-285750">
              <a:lnSpc>
                <a:spcPct val="150000"/>
              </a:lnSpc>
              <a:buClr>
                <a:schemeClr val="accent1"/>
              </a:buClr>
              <a:buFont typeface="Courier New" panose="02070309020205020404" pitchFamily="49" charset="0"/>
              <a:buChar char="o"/>
            </a:pPr>
            <a:r>
              <a:rPr lang="en-AU" sz="1600" dirty="0">
                <a:solidFill>
                  <a:srgbClr val="404040"/>
                </a:solidFill>
                <a:cs typeface="Arial"/>
              </a:rPr>
              <a:t>Look local, national, and international.</a:t>
            </a:r>
          </a:p>
        </p:txBody>
      </p:sp>
      <p:pic>
        <p:nvPicPr>
          <p:cNvPr id="6" name="Graphic 5" descr="Group">
            <a:extLst>
              <a:ext uri="{FF2B5EF4-FFF2-40B4-BE49-F238E27FC236}">
                <a16:creationId xmlns:a16="http://schemas.microsoft.com/office/drawing/2014/main" id="{7CB9B83A-88BC-5D4A-9D32-5A5286411E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4152" y="5500108"/>
            <a:ext cx="1175963" cy="1175963"/>
          </a:xfrm>
          <a:prstGeom prst="rect">
            <a:avLst/>
          </a:prstGeom>
        </p:spPr>
      </p:pic>
      <p:pic>
        <p:nvPicPr>
          <p:cNvPr id="15" name="Graphic 14" descr="Group">
            <a:extLst>
              <a:ext uri="{FF2B5EF4-FFF2-40B4-BE49-F238E27FC236}">
                <a16:creationId xmlns:a16="http://schemas.microsoft.com/office/drawing/2014/main" id="{0795B27A-2791-B446-B520-C7300B63AC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68966" y="5500108"/>
            <a:ext cx="1175963" cy="1175963"/>
          </a:xfrm>
          <a:prstGeom prst="rect">
            <a:avLst/>
          </a:prstGeom>
        </p:spPr>
      </p:pic>
      <p:pic>
        <p:nvPicPr>
          <p:cNvPr id="16" name="Graphic 15" descr="Group">
            <a:extLst>
              <a:ext uri="{FF2B5EF4-FFF2-40B4-BE49-F238E27FC236}">
                <a16:creationId xmlns:a16="http://schemas.microsoft.com/office/drawing/2014/main" id="{FC853514-1095-8C4D-9E94-5EAE976A7B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03780" y="5500107"/>
            <a:ext cx="1175963" cy="1175963"/>
          </a:xfrm>
          <a:prstGeom prst="rect">
            <a:avLst/>
          </a:prstGeom>
        </p:spPr>
      </p:pic>
      <p:pic>
        <p:nvPicPr>
          <p:cNvPr id="17" name="Graphic 16" descr="Group">
            <a:extLst>
              <a:ext uri="{FF2B5EF4-FFF2-40B4-BE49-F238E27FC236}">
                <a16:creationId xmlns:a16="http://schemas.microsoft.com/office/drawing/2014/main" id="{64754FBF-5ACE-9640-9EAA-D87E1E5BD0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38594" y="5500106"/>
            <a:ext cx="1175963" cy="1175963"/>
          </a:xfrm>
          <a:prstGeom prst="rect">
            <a:avLst/>
          </a:prstGeom>
        </p:spPr>
      </p:pic>
      <p:pic>
        <p:nvPicPr>
          <p:cNvPr id="18" name="Graphic 17" descr="Group">
            <a:extLst>
              <a:ext uri="{FF2B5EF4-FFF2-40B4-BE49-F238E27FC236}">
                <a16:creationId xmlns:a16="http://schemas.microsoft.com/office/drawing/2014/main" id="{0DCB58BD-16A8-B14C-9D6C-65FC013895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55249" y="5500105"/>
            <a:ext cx="1175963" cy="1175963"/>
          </a:xfrm>
          <a:prstGeom prst="rect">
            <a:avLst/>
          </a:prstGeom>
        </p:spPr>
      </p:pic>
    </p:spTree>
    <p:extLst>
      <p:ext uri="{BB962C8B-B14F-4D97-AF65-F5344CB8AC3E}">
        <p14:creationId xmlns:p14="http://schemas.microsoft.com/office/powerpoint/2010/main" val="3120244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907" y="792239"/>
            <a:ext cx="10364031" cy="706964"/>
          </a:xfrm>
        </p:spPr>
        <p:txBody>
          <a:bodyPr/>
          <a:lstStyle/>
          <a:p>
            <a:r>
              <a:rPr lang="en-AU" sz="3200" dirty="0"/>
              <a:t>Let's consider collaborators </a:t>
            </a:r>
          </a:p>
        </p:txBody>
      </p:sp>
      <p:sp>
        <p:nvSpPr>
          <p:cNvPr id="3" name="Content Placeholder 2"/>
          <p:cNvSpPr>
            <a:spLocks noGrp="1"/>
          </p:cNvSpPr>
          <p:nvPr>
            <p:ph idx="1"/>
          </p:nvPr>
        </p:nvSpPr>
        <p:spPr>
          <a:xfrm>
            <a:off x="424447" y="2396968"/>
            <a:ext cx="7316037" cy="4005771"/>
          </a:xfrm>
        </p:spPr>
        <p:txBody>
          <a:bodyPr vert="horz" lIns="91440" tIns="45720" rIns="91440" bIns="45720" rtlCol="0" anchor="t">
            <a:noAutofit/>
          </a:bodyPr>
          <a:lstStyle/>
          <a:p>
            <a:pPr marL="0" indent="0">
              <a:lnSpc>
                <a:spcPct val="110000"/>
              </a:lnSpc>
              <a:buNone/>
            </a:pPr>
            <a:r>
              <a:rPr lang="en-AU" sz="1600" b="1" dirty="0">
                <a:solidFill>
                  <a:schemeClr val="accent1"/>
                </a:solidFill>
              </a:rPr>
              <a:t>Using your own project idea, think about who you may want to collaborate with:</a:t>
            </a:r>
            <a:endParaRPr lang="en-AU" sz="1600" dirty="0">
              <a:solidFill>
                <a:schemeClr val="accent1"/>
              </a:solidFill>
            </a:endParaRPr>
          </a:p>
          <a:p>
            <a:pPr>
              <a:lnSpc>
                <a:spcPct val="110000"/>
              </a:lnSpc>
              <a:buAutoNum type="arabicPeriod"/>
            </a:pPr>
            <a:r>
              <a:rPr lang="en-AU" sz="1600" dirty="0"/>
              <a:t>Check if this is a requirement of the grant</a:t>
            </a:r>
          </a:p>
          <a:p>
            <a:pPr>
              <a:lnSpc>
                <a:spcPct val="110000"/>
              </a:lnSpc>
              <a:buAutoNum type="arabicPeriod"/>
            </a:pPr>
            <a:r>
              <a:rPr lang="en-AU" sz="1600" dirty="0"/>
              <a:t>Are they connected and knowledgeable?</a:t>
            </a:r>
            <a:endParaRPr lang="en-AU" dirty="0"/>
          </a:p>
          <a:p>
            <a:pPr>
              <a:lnSpc>
                <a:spcPct val="110000"/>
              </a:lnSpc>
              <a:buAutoNum type="arabicPeriod"/>
            </a:pPr>
            <a:r>
              <a:rPr lang="en-AU" sz="1600" dirty="0"/>
              <a:t>Do you know if they are easy to work with? Do you like them?</a:t>
            </a:r>
          </a:p>
          <a:p>
            <a:pPr>
              <a:lnSpc>
                <a:spcPct val="110000"/>
              </a:lnSpc>
              <a:buAutoNum type="arabicPeriod"/>
            </a:pPr>
            <a:r>
              <a:rPr lang="en-AU" sz="1600" dirty="0"/>
              <a:t>What interdisciplinary and/or scholarly input can they bring?</a:t>
            </a:r>
          </a:p>
          <a:p>
            <a:pPr>
              <a:lnSpc>
                <a:spcPct val="110000"/>
              </a:lnSpc>
              <a:buAutoNum type="arabicPeriod"/>
            </a:pPr>
            <a:r>
              <a:rPr lang="en-AU" sz="1600" dirty="0"/>
              <a:t>Can you ask a mentor for ideas about collaborators?</a:t>
            </a:r>
          </a:p>
          <a:p>
            <a:pPr>
              <a:lnSpc>
                <a:spcPct val="110000"/>
              </a:lnSpc>
              <a:buAutoNum type="arabicPeriod"/>
            </a:pPr>
            <a:r>
              <a:rPr lang="en-AU" sz="1600" dirty="0"/>
              <a:t>What about student partners? Could they get involved?</a:t>
            </a:r>
          </a:p>
          <a:p>
            <a:pPr>
              <a:lnSpc>
                <a:spcPct val="110000"/>
              </a:lnSpc>
              <a:buAutoNum type="arabicPeriod"/>
            </a:pPr>
            <a:r>
              <a:rPr lang="en-AU" sz="1600" dirty="0"/>
              <a:t>Have you considered further afield (beyond your department/university)?</a:t>
            </a:r>
            <a:endParaRPr lang="en-AU" dirty="0"/>
          </a:p>
          <a:p>
            <a:pPr>
              <a:lnSpc>
                <a:spcPct val="110000"/>
              </a:lnSpc>
              <a:buAutoNum type="arabicPeriod"/>
            </a:pPr>
            <a:endParaRPr lang="en-AU" sz="1600" dirty="0"/>
          </a:p>
          <a:p>
            <a:pPr>
              <a:lnSpc>
                <a:spcPct val="110000"/>
              </a:lnSpc>
              <a:buAutoNum type="arabicPeriod"/>
            </a:pPr>
            <a:endParaRPr lang="en-AU" sz="1600" dirty="0"/>
          </a:p>
          <a:p>
            <a:pPr>
              <a:lnSpc>
                <a:spcPct val="110000"/>
              </a:lnSpc>
              <a:buAutoNum type="arabicPeriod"/>
            </a:pPr>
            <a:endParaRPr lang="en-AU" sz="1600" dirty="0"/>
          </a:p>
          <a:p>
            <a:pPr>
              <a:lnSpc>
                <a:spcPct val="110000"/>
              </a:lnSpc>
              <a:buAutoNum type="arabicPeriod"/>
            </a:pPr>
            <a:endParaRPr lang="en-AU" dirty="0"/>
          </a:p>
          <a:p>
            <a:pPr lvl="1"/>
            <a:endParaRPr lang="en-AU" dirty="0"/>
          </a:p>
          <a:p>
            <a:endParaRPr lang="en-AU" dirty="0"/>
          </a:p>
        </p:txBody>
      </p:sp>
      <p:pic>
        <p:nvPicPr>
          <p:cNvPr id="6" name="Graphic 5" descr="Group">
            <a:extLst>
              <a:ext uri="{FF2B5EF4-FFF2-40B4-BE49-F238E27FC236}">
                <a16:creationId xmlns:a16="http://schemas.microsoft.com/office/drawing/2014/main" id="{EA28EA9C-643B-F543-938D-36525C85ED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08568" y="2396968"/>
            <a:ext cx="3552497" cy="3552497"/>
          </a:xfrm>
          <a:prstGeom prst="rect">
            <a:avLst/>
          </a:prstGeom>
        </p:spPr>
      </p:pic>
    </p:spTree>
    <p:extLst>
      <p:ext uri="{BB962C8B-B14F-4D97-AF65-F5344CB8AC3E}">
        <p14:creationId xmlns:p14="http://schemas.microsoft.com/office/powerpoint/2010/main" val="2510150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907" y="804335"/>
            <a:ext cx="10364031" cy="706964"/>
          </a:xfrm>
        </p:spPr>
        <p:txBody>
          <a:bodyPr/>
          <a:lstStyle/>
          <a:p>
            <a:r>
              <a:rPr lang="en-AU" sz="3200" dirty="0"/>
              <a:t>Let's budget your idea</a:t>
            </a:r>
          </a:p>
        </p:txBody>
      </p:sp>
      <p:sp>
        <p:nvSpPr>
          <p:cNvPr id="3" name="Content Placeholder 2"/>
          <p:cNvSpPr>
            <a:spLocks noGrp="1"/>
          </p:cNvSpPr>
          <p:nvPr>
            <p:ph idx="1"/>
          </p:nvPr>
        </p:nvSpPr>
        <p:spPr>
          <a:xfrm>
            <a:off x="525089" y="2540741"/>
            <a:ext cx="7316037" cy="4005771"/>
          </a:xfrm>
        </p:spPr>
        <p:txBody>
          <a:bodyPr vert="horz" lIns="91440" tIns="45720" rIns="91440" bIns="45720" rtlCol="0" anchor="t">
            <a:noAutofit/>
          </a:bodyPr>
          <a:lstStyle/>
          <a:p>
            <a:pPr marL="0" indent="0">
              <a:lnSpc>
                <a:spcPct val="110000"/>
              </a:lnSpc>
              <a:buNone/>
            </a:pPr>
            <a:r>
              <a:rPr lang="en-AU" sz="1600" b="1" dirty="0">
                <a:solidFill>
                  <a:schemeClr val="accent1"/>
                </a:solidFill>
              </a:rPr>
              <a:t>Using your own project idea, list items you may need to budget for:</a:t>
            </a:r>
            <a:endParaRPr lang="en-AU" sz="1600" dirty="0">
              <a:solidFill>
                <a:schemeClr val="accent1"/>
              </a:solidFill>
            </a:endParaRPr>
          </a:p>
          <a:p>
            <a:pPr>
              <a:lnSpc>
                <a:spcPct val="110000"/>
              </a:lnSpc>
              <a:buAutoNum type="arabicPeriod"/>
            </a:pPr>
            <a:r>
              <a:rPr lang="en-AU" sz="1600" dirty="0"/>
              <a:t>Will you require teaching relief?</a:t>
            </a:r>
            <a:endParaRPr lang="en-AU" dirty="0"/>
          </a:p>
          <a:p>
            <a:pPr>
              <a:lnSpc>
                <a:spcPct val="110000"/>
              </a:lnSpc>
              <a:buAutoNum type="arabicPeriod"/>
            </a:pPr>
            <a:r>
              <a:rPr lang="en-AU" sz="1600" dirty="0"/>
              <a:t>Do you need a Research Assistant?</a:t>
            </a:r>
          </a:p>
          <a:p>
            <a:pPr>
              <a:lnSpc>
                <a:spcPct val="110000"/>
              </a:lnSpc>
              <a:buAutoNum type="arabicPeriod"/>
            </a:pPr>
            <a:r>
              <a:rPr lang="en-AU" sz="1600" dirty="0"/>
              <a:t>Do you need support for the data collection or analysis?</a:t>
            </a:r>
          </a:p>
          <a:p>
            <a:pPr>
              <a:lnSpc>
                <a:spcPct val="110000"/>
              </a:lnSpc>
              <a:buAutoNum type="arabicPeriod"/>
            </a:pPr>
            <a:r>
              <a:rPr lang="en-AU" sz="1600" dirty="0"/>
              <a:t>Do you need support for your consultation or dissemination strategy?</a:t>
            </a:r>
          </a:p>
          <a:p>
            <a:pPr>
              <a:lnSpc>
                <a:spcPct val="110000"/>
              </a:lnSpc>
              <a:buAutoNum type="arabicPeriod"/>
            </a:pPr>
            <a:r>
              <a:rPr lang="en-AU" sz="1600" dirty="0"/>
              <a:t>Do you need support for your collaborators?</a:t>
            </a:r>
          </a:p>
          <a:p>
            <a:pPr>
              <a:lnSpc>
                <a:spcPct val="110000"/>
              </a:lnSpc>
              <a:buAutoNum type="arabicPeriod"/>
            </a:pPr>
            <a:r>
              <a:rPr lang="en-AU" sz="1600" dirty="0"/>
              <a:t>Other........</a:t>
            </a:r>
          </a:p>
          <a:p>
            <a:endParaRPr lang="en-AU" dirty="0"/>
          </a:p>
        </p:txBody>
      </p:sp>
      <p:pic>
        <p:nvPicPr>
          <p:cNvPr id="6" name="Graphic 5" descr="Coins">
            <a:extLst>
              <a:ext uri="{FF2B5EF4-FFF2-40B4-BE49-F238E27FC236}">
                <a16:creationId xmlns:a16="http://schemas.microsoft.com/office/drawing/2014/main" id="{D30E34B6-003B-C041-AA94-10D9C36AB2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9089" y="2746356"/>
            <a:ext cx="2968566" cy="2968566"/>
          </a:xfrm>
          <a:prstGeom prst="rect">
            <a:avLst/>
          </a:prstGeom>
        </p:spPr>
      </p:pic>
    </p:spTree>
    <p:extLst>
      <p:ext uri="{BB962C8B-B14F-4D97-AF65-F5344CB8AC3E}">
        <p14:creationId xmlns:p14="http://schemas.microsoft.com/office/powerpoint/2010/main" val="277841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vert="horz" lIns="91440" tIns="45720" rIns="91440" bIns="45720" rtlCol="0" anchor="t">
            <a:normAutofit/>
          </a:bodyPr>
          <a:lstStyle/>
          <a:p>
            <a:pPr>
              <a:buFont typeface="Courier New"/>
              <a:buChar char="o"/>
            </a:pPr>
            <a:r>
              <a:rPr lang="en-AU" dirty="0"/>
              <a:t>Teaching relief allocation (capped)</a:t>
            </a:r>
            <a:endParaRPr lang="en-US"/>
          </a:p>
          <a:p>
            <a:pPr>
              <a:buFont typeface="Courier New"/>
              <a:buChar char="o"/>
            </a:pPr>
            <a:r>
              <a:rPr lang="en-AU" dirty="0"/>
              <a:t>Research assistant / project officer</a:t>
            </a:r>
          </a:p>
          <a:p>
            <a:pPr>
              <a:buFont typeface="Courier New"/>
              <a:buChar char="o"/>
            </a:pPr>
            <a:r>
              <a:rPr lang="en-AU" dirty="0"/>
              <a:t>Student honorariums</a:t>
            </a:r>
          </a:p>
          <a:p>
            <a:pPr>
              <a:buFont typeface="Courier New"/>
              <a:buChar char="o"/>
            </a:pPr>
            <a:r>
              <a:rPr lang="en-AU" dirty="0"/>
              <a:t>Transcription</a:t>
            </a:r>
          </a:p>
          <a:p>
            <a:pPr>
              <a:buFont typeface="Courier New"/>
              <a:buChar char="o"/>
            </a:pPr>
            <a:r>
              <a:rPr lang="en-AU" dirty="0"/>
              <a:t>Consultation, interviews, focus groups…</a:t>
            </a:r>
          </a:p>
          <a:p>
            <a:pPr>
              <a:buFont typeface="Courier New"/>
              <a:buChar char="o"/>
            </a:pPr>
            <a:r>
              <a:rPr lang="en-AU" dirty="0"/>
              <a:t>Workshops, events…</a:t>
            </a:r>
          </a:p>
          <a:p>
            <a:pPr>
              <a:buFont typeface="Courier New"/>
              <a:buChar char="o"/>
            </a:pPr>
            <a:r>
              <a:rPr lang="en-AU" dirty="0"/>
              <a:t>Dissemination activities</a:t>
            </a:r>
          </a:p>
          <a:p>
            <a:pPr>
              <a:buFont typeface="Courier New"/>
              <a:buChar char="o"/>
            </a:pPr>
            <a:endParaRPr lang="en-AU"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033" y="4593194"/>
            <a:ext cx="1081087"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55811" y="804335"/>
            <a:ext cx="8761413" cy="706964"/>
          </a:xfrm>
        </p:spPr>
        <p:txBody>
          <a:bodyPr/>
          <a:lstStyle/>
          <a:p>
            <a:r>
              <a:rPr lang="en-AU" dirty="0"/>
              <a:t>What can you do with your budget?</a:t>
            </a:r>
          </a:p>
        </p:txBody>
      </p:sp>
      <p:sp>
        <p:nvSpPr>
          <p:cNvPr id="4" name="Content Placeholder 3"/>
          <p:cNvSpPr>
            <a:spLocks noGrp="1"/>
          </p:cNvSpPr>
          <p:nvPr>
            <p:ph sz="half" idx="2"/>
          </p:nvPr>
        </p:nvSpPr>
        <p:spPr>
          <a:xfrm>
            <a:off x="6208712" y="2603500"/>
            <a:ext cx="5098328" cy="3416300"/>
          </a:xfrm>
        </p:spPr>
        <p:txBody>
          <a:bodyPr vert="horz" lIns="91440" tIns="45720" rIns="91440" bIns="45720" rtlCol="0" anchor="t">
            <a:normAutofit/>
          </a:bodyPr>
          <a:lstStyle/>
          <a:p>
            <a:pPr>
              <a:buFont typeface="Courier New"/>
              <a:buChar char="o"/>
            </a:pPr>
            <a:r>
              <a:rPr lang="en-AU" dirty="0"/>
              <a:t>Literature reviews</a:t>
            </a:r>
            <a:endParaRPr lang="en-US"/>
          </a:p>
          <a:p>
            <a:pPr>
              <a:buFont typeface="Courier New"/>
              <a:buChar char="o"/>
            </a:pPr>
            <a:r>
              <a:rPr lang="en-AU" dirty="0"/>
              <a:t>Travel</a:t>
            </a:r>
            <a:r>
              <a:rPr lang="en-AU" dirty="0">
                <a:solidFill>
                  <a:schemeClr val="accent2"/>
                </a:solidFill>
              </a:rPr>
              <a:t>*</a:t>
            </a:r>
          </a:p>
          <a:p>
            <a:pPr>
              <a:buFont typeface="Courier New"/>
              <a:buChar char="o"/>
            </a:pPr>
            <a:r>
              <a:rPr lang="en-AU" dirty="0"/>
              <a:t>Conference registration</a:t>
            </a:r>
          </a:p>
          <a:p>
            <a:pPr>
              <a:buFont typeface="Courier New"/>
              <a:buChar char="o"/>
            </a:pPr>
            <a:r>
              <a:rPr lang="en-AU" dirty="0"/>
              <a:t>Equipment purchase</a:t>
            </a:r>
            <a:r>
              <a:rPr lang="en-AU" dirty="0">
                <a:solidFill>
                  <a:schemeClr val="accent2"/>
                </a:solidFill>
              </a:rPr>
              <a:t>*</a:t>
            </a:r>
          </a:p>
          <a:p>
            <a:pPr>
              <a:buFont typeface="Courier New"/>
              <a:buChar char="o"/>
            </a:pPr>
            <a:r>
              <a:rPr lang="en-AU" dirty="0">
                <a:solidFill>
                  <a:schemeClr val="tx1"/>
                </a:solidFill>
              </a:rPr>
              <a:t>Resource development funded by other means</a:t>
            </a:r>
          </a:p>
          <a:p>
            <a:pPr>
              <a:buFont typeface="Courier New"/>
              <a:buChar char="o"/>
            </a:pPr>
            <a:r>
              <a:rPr lang="en-AU" dirty="0">
                <a:solidFill>
                  <a:schemeClr val="accent2"/>
                </a:solidFill>
              </a:rPr>
              <a:t>* </a:t>
            </a:r>
            <a:r>
              <a:rPr lang="en-AU" dirty="0">
                <a:solidFill>
                  <a:schemeClr val="tx1"/>
                </a:solidFill>
              </a:rPr>
              <a:t>Unless you can clearly justify </a:t>
            </a:r>
            <a:r>
              <a:rPr lang="en-AU" i="1" dirty="0">
                <a:solidFill>
                  <a:schemeClr val="accent2"/>
                </a:solidFill>
              </a:rPr>
              <a:t>the why </a:t>
            </a:r>
            <a:r>
              <a:rPr lang="en-AU" dirty="0">
                <a:solidFill>
                  <a:schemeClr val="tx1"/>
                </a:solidFill>
              </a:rPr>
              <a:t>!</a:t>
            </a:r>
          </a:p>
          <a:p>
            <a:pPr>
              <a:buFont typeface="Courier New"/>
              <a:buChar char="o"/>
            </a:pPr>
            <a:endParaRPr lang="en-AU" dirty="0">
              <a:solidFill>
                <a:schemeClr val="tx1"/>
              </a:solidFill>
            </a:endParaRPr>
          </a:p>
          <a:p>
            <a:pPr>
              <a:buFont typeface="Courier New"/>
              <a:buChar char="o"/>
            </a:pPr>
            <a:endParaRPr lang="en-AU" dirty="0"/>
          </a:p>
        </p:txBody>
      </p:sp>
      <p:sp>
        <p:nvSpPr>
          <p:cNvPr id="5" name="TextBox 4"/>
          <p:cNvSpPr txBox="1"/>
          <p:nvPr/>
        </p:nvSpPr>
        <p:spPr>
          <a:xfrm>
            <a:off x="2774819" y="6019800"/>
            <a:ext cx="7428637" cy="369332"/>
          </a:xfrm>
          <a:prstGeom prst="rect">
            <a:avLst/>
          </a:prstGeom>
          <a:noFill/>
        </p:spPr>
        <p:txBody>
          <a:bodyPr wrap="none" rtlCol="0">
            <a:spAutoFit/>
          </a:bodyPr>
          <a:lstStyle/>
          <a:p>
            <a:r>
              <a:rPr lang="en-AU" dirty="0"/>
              <a:t>Everything must be justified and accurately costed, and ADD UP!</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330" y="2828647"/>
            <a:ext cx="1160200" cy="116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260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74DFC1-616C-4C17-9F2D-58D4BA09ED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1181661-50B9-45DE-8D3B-E2B5908C0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9EABC0FF-D2D8-4824-A912-036C4B97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639098" y="629265"/>
            <a:ext cx="6072776" cy="1622322"/>
          </a:xfrm>
        </p:spPr>
        <p:txBody>
          <a:bodyPr>
            <a:normAutofit/>
          </a:bodyPr>
          <a:lstStyle/>
          <a:p>
            <a:r>
              <a:rPr lang="en-AU" dirty="0"/>
              <a:t>Budget – in-kind contributions</a:t>
            </a:r>
          </a:p>
        </p:txBody>
      </p:sp>
      <p:sp>
        <p:nvSpPr>
          <p:cNvPr id="3" name="Content Placeholder 2"/>
          <p:cNvSpPr>
            <a:spLocks noGrp="1"/>
          </p:cNvSpPr>
          <p:nvPr>
            <p:ph idx="1"/>
          </p:nvPr>
        </p:nvSpPr>
        <p:spPr>
          <a:xfrm>
            <a:off x="639098" y="2418735"/>
            <a:ext cx="6072776" cy="3811740"/>
          </a:xfrm>
        </p:spPr>
        <p:txBody>
          <a:bodyPr vert="horz" lIns="91440" tIns="45720" rIns="91440" bIns="45720" rtlCol="0" anchor="ctr">
            <a:normAutofit/>
          </a:bodyPr>
          <a:lstStyle/>
          <a:p>
            <a:pPr>
              <a:buFont typeface="Courier New" charset="2"/>
              <a:buChar char="o"/>
            </a:pPr>
            <a:r>
              <a:rPr lang="en-AU">
                <a:solidFill>
                  <a:schemeClr val="bg1"/>
                </a:solidFill>
              </a:rPr>
              <a:t>Staff time (on days or hours per week basis)</a:t>
            </a:r>
            <a:endParaRPr lang="en-US">
              <a:solidFill>
                <a:schemeClr val="bg1"/>
              </a:solidFill>
            </a:endParaRPr>
          </a:p>
          <a:p>
            <a:pPr>
              <a:buFont typeface="Courier New" charset="2"/>
              <a:buChar char="o"/>
            </a:pPr>
            <a:r>
              <a:rPr lang="en-AU">
                <a:solidFill>
                  <a:schemeClr val="bg1"/>
                </a:solidFill>
              </a:rPr>
              <a:t>Consumables</a:t>
            </a:r>
          </a:p>
          <a:p>
            <a:pPr>
              <a:buFont typeface="Courier New" charset="2"/>
              <a:buChar char="o"/>
            </a:pPr>
            <a:r>
              <a:rPr lang="en-AU">
                <a:solidFill>
                  <a:schemeClr val="bg1"/>
                </a:solidFill>
              </a:rPr>
              <a:t>Equipment (e.g. computers, licenses)</a:t>
            </a:r>
          </a:p>
          <a:p>
            <a:pPr>
              <a:buFont typeface="Courier New" charset="2"/>
              <a:buChar char="o"/>
            </a:pPr>
            <a:r>
              <a:rPr lang="en-AU">
                <a:solidFill>
                  <a:schemeClr val="bg1"/>
                </a:solidFill>
              </a:rPr>
              <a:t>Meeting costs</a:t>
            </a:r>
          </a:p>
          <a:p>
            <a:pPr marL="0" indent="0">
              <a:buNone/>
            </a:pPr>
            <a:endParaRPr lang="en-AU">
              <a:solidFill>
                <a:schemeClr val="bg1"/>
              </a:solidFill>
            </a:endParaRPr>
          </a:p>
          <a:p>
            <a:pPr marL="0" indent="0">
              <a:buNone/>
            </a:pPr>
            <a:r>
              <a:rPr lang="en-AU">
                <a:solidFill>
                  <a:schemeClr val="bg1"/>
                </a:solidFill>
              </a:rPr>
              <a:t>…or anything else your faculty or project partners </a:t>
            </a:r>
          </a:p>
          <a:p>
            <a:pPr marL="0" indent="0">
              <a:buNone/>
            </a:pPr>
            <a:r>
              <a:rPr lang="en-AU">
                <a:solidFill>
                  <a:schemeClr val="bg1"/>
                </a:solidFill>
              </a:rPr>
              <a:t>    may be able and willing to contribute.</a:t>
            </a:r>
          </a:p>
          <a:p>
            <a:pPr marL="0" indent="0">
              <a:buNone/>
            </a:pPr>
            <a:endParaRPr lang="en-AU">
              <a:solidFill>
                <a:schemeClr val="bg1"/>
              </a:solidFill>
            </a:endParaRPr>
          </a:p>
        </p:txBody>
      </p:sp>
      <p:sp>
        <p:nvSpPr>
          <p:cNvPr id="18" name="Rectangle 17">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Heart 4">
            <a:extLst>
              <a:ext uri="{FF2B5EF4-FFF2-40B4-BE49-F238E27FC236}">
                <a16:creationId xmlns:a16="http://schemas.microsoft.com/office/drawing/2014/main" id="{53CE5E79-E8C9-1D47-8A29-EFAEBA802284}"/>
              </a:ext>
            </a:extLst>
          </p:cNvPr>
          <p:cNvSpPr/>
          <p:nvPr/>
        </p:nvSpPr>
        <p:spPr>
          <a:xfrm>
            <a:off x="8261131" y="2251587"/>
            <a:ext cx="3090041" cy="3006213"/>
          </a:xfrm>
          <a:prstGeom prst="hear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40000"/>
                  <a:lumOff val="60000"/>
                </a:schemeClr>
              </a:solidFill>
            </a:endParaRPr>
          </a:p>
        </p:txBody>
      </p:sp>
    </p:spTree>
    <p:extLst>
      <p:ext uri="{BB962C8B-B14F-4D97-AF65-F5344CB8AC3E}">
        <p14:creationId xmlns:p14="http://schemas.microsoft.com/office/powerpoint/2010/main" val="35329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143" y="873026"/>
            <a:ext cx="8761413" cy="706964"/>
          </a:xfrm>
        </p:spPr>
        <p:txBody>
          <a:bodyPr/>
          <a:lstStyle/>
          <a:p>
            <a:r>
              <a:rPr lang="en-AU"/>
              <a:t>How to get your grant rejected</a:t>
            </a:r>
          </a:p>
        </p:txBody>
      </p:sp>
      <p:sp>
        <p:nvSpPr>
          <p:cNvPr id="3" name="Content Placeholder 2"/>
          <p:cNvSpPr>
            <a:spLocks noGrp="1"/>
          </p:cNvSpPr>
          <p:nvPr>
            <p:ph idx="1"/>
          </p:nvPr>
        </p:nvSpPr>
        <p:spPr>
          <a:xfrm>
            <a:off x="505426" y="2426806"/>
            <a:ext cx="11476368" cy="3416300"/>
          </a:xfrm>
        </p:spPr>
        <p:txBody>
          <a:bodyPr vert="horz" lIns="91440" tIns="45720" rIns="91440" bIns="45720" rtlCol="0" anchor="t">
            <a:noAutofit/>
          </a:bodyPr>
          <a:lstStyle/>
          <a:p>
            <a:pPr marL="0" indent="0">
              <a:buNone/>
            </a:pPr>
            <a:r>
              <a:rPr lang="en-AU" b="1" dirty="0">
                <a:solidFill>
                  <a:schemeClr val="accent1"/>
                </a:solidFill>
              </a:rPr>
              <a:t>Why do committees reject grants?</a:t>
            </a:r>
            <a:r>
              <a:rPr lang="en-AU" b="1" dirty="0"/>
              <a:t> </a:t>
            </a:r>
            <a:endParaRPr lang="en-AU" dirty="0"/>
          </a:p>
          <a:p>
            <a:pPr lvl="1">
              <a:buFont typeface="Courier New"/>
              <a:buChar char="o"/>
            </a:pPr>
            <a:r>
              <a:rPr lang="en-AU" sz="1800" dirty="0"/>
              <a:t>Doesn't fit the application guidelines</a:t>
            </a:r>
            <a:endParaRPr lang="en-AU" dirty="0"/>
          </a:p>
          <a:p>
            <a:pPr lvl="1">
              <a:buFont typeface="Courier New"/>
              <a:buChar char="o"/>
            </a:pPr>
            <a:r>
              <a:rPr lang="en-AU" sz="1800" dirty="0"/>
              <a:t>Unclear writing that doesn't explain the project appropriately (the committee can't see what they would be funding), or the deliverables from the project are unclear (the committee can’t see what they would get for their money.</a:t>
            </a:r>
            <a:endParaRPr lang="en-AU" dirty="0"/>
          </a:p>
          <a:p>
            <a:pPr lvl="1">
              <a:buFont typeface="Courier New"/>
              <a:buChar char="o"/>
            </a:pPr>
            <a:r>
              <a:rPr lang="en-AU" sz="1800" dirty="0"/>
              <a:t>Lack of awareness of the priorities of the funder (projects that promise to deliver things that are not needed, or not appropriate)</a:t>
            </a:r>
          </a:p>
          <a:p>
            <a:pPr lvl="1">
              <a:buFont typeface="Courier New"/>
              <a:buChar char="o"/>
            </a:pPr>
            <a:r>
              <a:rPr lang="en-AU" sz="1800" dirty="0"/>
              <a:t>Lack of awareness of other work/previous work in the sector (projects that reinvent the wheel)</a:t>
            </a:r>
          </a:p>
          <a:p>
            <a:pPr lvl="1">
              <a:buFont typeface="Courier New"/>
              <a:buChar char="o"/>
            </a:pPr>
            <a:r>
              <a:rPr lang="en-AU" sz="1800" dirty="0"/>
              <a:t>No evidence of consultation with important contributors, partners, and stakeholders</a:t>
            </a:r>
          </a:p>
          <a:p>
            <a:pPr lvl="1">
              <a:buFont typeface="Courier New"/>
              <a:buChar char="o"/>
            </a:pPr>
            <a:r>
              <a:rPr lang="en-AU" sz="1800" dirty="0"/>
              <a:t>The project appears to over-reach the capacity or responsibility level of the applicant</a:t>
            </a:r>
          </a:p>
          <a:p>
            <a:pPr lvl="1">
              <a:buFont typeface="Courier New"/>
              <a:buChar char="o"/>
            </a:pPr>
            <a:r>
              <a:rPr lang="en-AU" sz="1800" dirty="0"/>
              <a:t>The applicant has a prior record of wasting grant money or not delivering on plans</a:t>
            </a:r>
          </a:p>
          <a:p>
            <a:pPr lvl="1">
              <a:buFont typeface="Courier New"/>
              <a:buChar char="o"/>
            </a:pPr>
            <a:endParaRPr lang="en-AU" sz="1800" dirty="0"/>
          </a:p>
          <a:p>
            <a:pPr lvl="1">
              <a:buFont typeface="Courier New"/>
              <a:buChar char="o"/>
            </a:pPr>
            <a:endParaRPr lang="en-AU" dirty="0"/>
          </a:p>
          <a:p>
            <a:pPr lvl="1">
              <a:buFont typeface="Courier New"/>
              <a:buChar char="o"/>
            </a:pPr>
            <a:endParaRPr lang="en-AU" sz="1800" dirty="0"/>
          </a:p>
          <a:p>
            <a:pPr lvl="1">
              <a:buFont typeface="Courier New"/>
              <a:buChar char="o"/>
            </a:pPr>
            <a:endParaRPr lang="en-AU" dirty="0"/>
          </a:p>
          <a:p>
            <a:pPr>
              <a:buFont typeface="Courier New"/>
              <a:buChar char="o"/>
            </a:pPr>
            <a:endParaRPr lang="en-AU" dirty="0"/>
          </a:p>
        </p:txBody>
      </p:sp>
    </p:spTree>
    <p:extLst>
      <p:ext uri="{BB962C8B-B14F-4D97-AF65-F5344CB8AC3E}">
        <p14:creationId xmlns:p14="http://schemas.microsoft.com/office/powerpoint/2010/main" val="1530899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143" y="815517"/>
            <a:ext cx="8761413" cy="706964"/>
          </a:xfrm>
        </p:spPr>
        <p:txBody>
          <a:bodyPr/>
          <a:lstStyle/>
          <a:p>
            <a:r>
              <a:rPr lang="en-AU"/>
              <a:t>Presentation tips for grant success</a:t>
            </a:r>
            <a:endParaRPr lang="en-US"/>
          </a:p>
        </p:txBody>
      </p:sp>
      <p:sp>
        <p:nvSpPr>
          <p:cNvPr id="3" name="Content Placeholder 2"/>
          <p:cNvSpPr>
            <a:spLocks noGrp="1"/>
          </p:cNvSpPr>
          <p:nvPr>
            <p:ph idx="1"/>
          </p:nvPr>
        </p:nvSpPr>
        <p:spPr>
          <a:xfrm>
            <a:off x="420569" y="2242925"/>
            <a:ext cx="7219959" cy="3416300"/>
          </a:xfrm>
        </p:spPr>
        <p:txBody>
          <a:bodyPr vert="horz" lIns="91440" tIns="45720" rIns="91440" bIns="45720" rtlCol="0" anchor="t">
            <a:noAutofit/>
          </a:bodyPr>
          <a:lstStyle/>
          <a:p>
            <a:pPr marL="0" indent="0">
              <a:lnSpc>
                <a:spcPct val="150000"/>
              </a:lnSpc>
              <a:buNone/>
            </a:pPr>
            <a:r>
              <a:rPr lang="en-AU" sz="1600" b="1" dirty="0">
                <a:solidFill>
                  <a:schemeClr val="accent1"/>
                </a:solidFill>
              </a:rPr>
              <a:t>When writing your proposal: </a:t>
            </a:r>
            <a:endParaRPr lang="en-AU" sz="1600" dirty="0">
              <a:solidFill>
                <a:schemeClr val="accent1"/>
              </a:solidFill>
            </a:endParaRPr>
          </a:p>
          <a:p>
            <a:pPr lvl="1">
              <a:lnSpc>
                <a:spcPct val="150000"/>
              </a:lnSpc>
              <a:buFont typeface="Courier New"/>
              <a:buChar char="o"/>
            </a:pPr>
            <a:r>
              <a:rPr lang="en-AU" dirty="0"/>
              <a:t>Keep it clean and simple.</a:t>
            </a:r>
          </a:p>
          <a:p>
            <a:pPr lvl="1">
              <a:lnSpc>
                <a:spcPct val="150000"/>
              </a:lnSpc>
              <a:buFont typeface="Courier New"/>
              <a:buChar char="o"/>
            </a:pPr>
            <a:r>
              <a:rPr lang="en-AU" dirty="0"/>
              <a:t>Stick to the requested structure.</a:t>
            </a:r>
          </a:p>
          <a:p>
            <a:pPr lvl="1">
              <a:lnSpc>
                <a:spcPct val="150000"/>
              </a:lnSpc>
              <a:buFont typeface="Courier New"/>
              <a:buChar char="o"/>
            </a:pPr>
            <a:r>
              <a:rPr lang="en-AU" dirty="0"/>
              <a:t>Make the points you need to make, and don't add filler. </a:t>
            </a:r>
          </a:p>
          <a:p>
            <a:pPr lvl="1">
              <a:lnSpc>
                <a:spcPct val="150000"/>
              </a:lnSpc>
              <a:buFont typeface="Courier New"/>
              <a:buChar char="o"/>
            </a:pPr>
            <a:r>
              <a:rPr lang="en-AU" dirty="0"/>
              <a:t>Do not exceed word or page limits.</a:t>
            </a:r>
          </a:p>
          <a:p>
            <a:pPr lvl="1">
              <a:lnSpc>
                <a:spcPct val="150000"/>
              </a:lnSpc>
              <a:buFont typeface="Courier New"/>
              <a:buChar char="o"/>
            </a:pPr>
            <a:r>
              <a:rPr lang="en-AU" dirty="0"/>
              <a:t>Show evidence of consultation with important stakeholders.</a:t>
            </a:r>
          </a:p>
          <a:p>
            <a:pPr lvl="1">
              <a:lnSpc>
                <a:spcPct val="150000"/>
              </a:lnSpc>
              <a:buFont typeface="Courier New"/>
              <a:buChar char="o"/>
            </a:pPr>
            <a:r>
              <a:rPr lang="en-AU" dirty="0"/>
              <a:t>Ask someone who knows nothing about your job to review it.</a:t>
            </a:r>
          </a:p>
          <a:p>
            <a:pPr lvl="1">
              <a:lnSpc>
                <a:spcPct val="150000"/>
              </a:lnSpc>
              <a:buFont typeface="Courier New"/>
              <a:buChar char="o"/>
            </a:pPr>
            <a:r>
              <a:rPr lang="en-AU" dirty="0"/>
              <a:t>Don’t abuse page margins! Neat, uncluttered and modern formatting gives an impression of clarity and professionalism. </a:t>
            </a:r>
          </a:p>
          <a:p>
            <a:pPr lvl="1">
              <a:lnSpc>
                <a:spcPct val="150000"/>
              </a:lnSpc>
              <a:buFont typeface="Courier New"/>
              <a:buChar char="o"/>
            </a:pPr>
            <a:endParaRPr lang="en-AU" dirty="0"/>
          </a:p>
          <a:p>
            <a:pPr>
              <a:lnSpc>
                <a:spcPct val="150000"/>
              </a:lnSpc>
              <a:buFont typeface="Courier New"/>
              <a:buChar char="o"/>
            </a:pPr>
            <a:endParaRPr lang="en-AU" sz="1600" dirty="0"/>
          </a:p>
        </p:txBody>
      </p:sp>
      <p:pic>
        <p:nvPicPr>
          <p:cNvPr id="6" name="Graphic 5" descr="BrainInhead">
            <a:extLst>
              <a:ext uri="{FF2B5EF4-FFF2-40B4-BE49-F238E27FC236}">
                <a16:creationId xmlns:a16="http://schemas.microsoft.com/office/drawing/2014/main" id="{86CD0160-8AA8-EF44-A9A2-7DF5BE5DC1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317821" y="2144104"/>
            <a:ext cx="4459014" cy="4459014"/>
          </a:xfrm>
          <a:prstGeom prst="rect">
            <a:avLst/>
          </a:prstGeom>
        </p:spPr>
      </p:pic>
    </p:spTree>
    <p:extLst>
      <p:ext uri="{BB962C8B-B14F-4D97-AF65-F5344CB8AC3E}">
        <p14:creationId xmlns:p14="http://schemas.microsoft.com/office/powerpoint/2010/main" val="137660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72FDFC-F497-4AA6-85C3-DDF24394D4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2FE6764-AB8C-4A7B-90F5-27B8CDC70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3BF38357-85E9-42F6-8CF9-02C1FC596B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639098" y="629265"/>
            <a:ext cx="6072776" cy="1622322"/>
          </a:xfrm>
        </p:spPr>
        <p:txBody>
          <a:bodyPr>
            <a:normAutofit/>
          </a:bodyPr>
          <a:lstStyle/>
          <a:p>
            <a:r>
              <a:rPr lang="en-AU" b="1">
                <a:solidFill>
                  <a:srgbClr val="EBEBEB"/>
                </a:solidFill>
              </a:rPr>
              <a:t>Outline</a:t>
            </a:r>
          </a:p>
        </p:txBody>
      </p:sp>
      <p:sp>
        <p:nvSpPr>
          <p:cNvPr id="3" name="Content Placeholder 2"/>
          <p:cNvSpPr>
            <a:spLocks noGrp="1"/>
          </p:cNvSpPr>
          <p:nvPr>
            <p:ph idx="1"/>
          </p:nvPr>
        </p:nvSpPr>
        <p:spPr>
          <a:xfrm>
            <a:off x="639098" y="2159943"/>
            <a:ext cx="6072776" cy="3811740"/>
          </a:xfrm>
        </p:spPr>
        <p:txBody>
          <a:bodyPr vert="horz" lIns="91440" tIns="45720" rIns="91440" bIns="45720" rtlCol="0" anchor="ctr">
            <a:normAutofit fontScale="92500" lnSpcReduction="20000"/>
          </a:bodyPr>
          <a:lstStyle/>
          <a:p>
            <a:pPr>
              <a:lnSpc>
                <a:spcPct val="90000"/>
              </a:lnSpc>
              <a:buFont typeface="Courier New" charset="2"/>
              <a:buChar char="o"/>
            </a:pPr>
            <a:r>
              <a:rPr lang="en-AU" sz="1700" dirty="0">
                <a:solidFill>
                  <a:srgbClr val="FFFFFF"/>
                </a:solidFill>
              </a:rPr>
              <a:t>Welcome</a:t>
            </a:r>
            <a:endParaRPr lang="en-US" sz="1700" dirty="0">
              <a:solidFill>
                <a:srgbClr val="FFFFFF"/>
              </a:solidFill>
            </a:endParaRPr>
          </a:p>
          <a:p>
            <a:pPr>
              <a:lnSpc>
                <a:spcPct val="90000"/>
              </a:lnSpc>
              <a:buFont typeface="Courier New" charset="2"/>
              <a:buChar char="o"/>
            </a:pPr>
            <a:r>
              <a:rPr lang="en-AU" sz="1700" dirty="0">
                <a:solidFill>
                  <a:srgbClr val="FFFFFF"/>
                </a:solidFill>
              </a:rPr>
              <a:t>Background of presenters</a:t>
            </a:r>
          </a:p>
          <a:p>
            <a:pPr>
              <a:lnSpc>
                <a:spcPct val="90000"/>
              </a:lnSpc>
              <a:buFont typeface="Courier New" charset="2"/>
              <a:buChar char="o"/>
            </a:pPr>
            <a:r>
              <a:rPr lang="en-AU" sz="1700" dirty="0">
                <a:solidFill>
                  <a:srgbClr val="FFFFFF"/>
                </a:solidFill>
              </a:rPr>
              <a:t>Aligning your funding requests to your HE landscape</a:t>
            </a:r>
          </a:p>
          <a:p>
            <a:pPr>
              <a:lnSpc>
                <a:spcPct val="90000"/>
              </a:lnSpc>
              <a:buFont typeface="Courier New" charset="2"/>
              <a:buChar char="o"/>
            </a:pPr>
            <a:r>
              <a:rPr lang="en-AU" sz="1700" dirty="0">
                <a:solidFill>
                  <a:srgbClr val="FFFFFF"/>
                </a:solidFill>
              </a:rPr>
              <a:t>How to find funding opportunities</a:t>
            </a:r>
            <a:endParaRPr lang="en-US" sz="1700" dirty="0">
              <a:solidFill>
                <a:srgbClr val="404040"/>
              </a:solidFill>
            </a:endParaRPr>
          </a:p>
          <a:p>
            <a:pPr>
              <a:lnSpc>
                <a:spcPct val="90000"/>
              </a:lnSpc>
              <a:buFont typeface="Courier New" charset="2"/>
              <a:buChar char="o"/>
            </a:pPr>
            <a:r>
              <a:rPr lang="en-AU" sz="1700" dirty="0">
                <a:solidFill>
                  <a:srgbClr val="FFFFFF"/>
                </a:solidFill>
              </a:rPr>
              <a:t>Developing and selling your idea</a:t>
            </a:r>
            <a:endParaRPr lang="en-US" sz="1700" dirty="0"/>
          </a:p>
          <a:p>
            <a:pPr>
              <a:lnSpc>
                <a:spcPct val="90000"/>
              </a:lnSpc>
              <a:buFont typeface="Courier New" charset="2"/>
              <a:buChar char="o"/>
            </a:pPr>
            <a:r>
              <a:rPr lang="en-AU" sz="1700" dirty="0">
                <a:solidFill>
                  <a:srgbClr val="FFFFFF"/>
                </a:solidFill>
              </a:rPr>
              <a:t>Why work alone? - considering collaborators</a:t>
            </a:r>
            <a:endParaRPr lang="en-AU" dirty="0"/>
          </a:p>
          <a:p>
            <a:pPr>
              <a:lnSpc>
                <a:spcPct val="90000"/>
              </a:lnSpc>
              <a:buFont typeface="Courier New" charset="2"/>
              <a:buChar char="o"/>
            </a:pPr>
            <a:r>
              <a:rPr lang="en-AU" sz="1700" dirty="0">
                <a:solidFill>
                  <a:srgbClr val="FFFFFF"/>
                </a:solidFill>
              </a:rPr>
              <a:t>Budget</a:t>
            </a:r>
            <a:endParaRPr lang="en-AU" dirty="0"/>
          </a:p>
          <a:p>
            <a:pPr>
              <a:lnSpc>
                <a:spcPct val="90000"/>
              </a:lnSpc>
              <a:buFont typeface="Courier New" charset="2"/>
              <a:buChar char="o"/>
            </a:pPr>
            <a:r>
              <a:rPr lang="en-AU" sz="1700" dirty="0">
                <a:solidFill>
                  <a:srgbClr val="FFFFFF"/>
                </a:solidFill>
              </a:rPr>
              <a:t>How to get your grant rejected</a:t>
            </a:r>
          </a:p>
          <a:p>
            <a:pPr>
              <a:lnSpc>
                <a:spcPct val="90000"/>
              </a:lnSpc>
              <a:buFont typeface="Courier New" charset="2"/>
              <a:buChar char="o"/>
            </a:pPr>
            <a:r>
              <a:rPr lang="en-AU" sz="1700" dirty="0">
                <a:solidFill>
                  <a:schemeClr val="bg1"/>
                </a:solidFill>
              </a:rPr>
              <a:t>Presentation tips for grant success</a:t>
            </a:r>
          </a:p>
          <a:p>
            <a:pPr>
              <a:lnSpc>
                <a:spcPct val="90000"/>
              </a:lnSpc>
              <a:buFont typeface="Courier New" charset="2"/>
              <a:buChar char="o"/>
            </a:pPr>
            <a:r>
              <a:rPr lang="en-AU" sz="1700" dirty="0">
                <a:solidFill>
                  <a:schemeClr val="bg1"/>
                </a:solidFill>
              </a:rPr>
              <a:t>Features of a fundable application</a:t>
            </a:r>
          </a:p>
          <a:p>
            <a:pPr>
              <a:lnSpc>
                <a:spcPct val="90000"/>
              </a:lnSpc>
              <a:buFont typeface="Courier New" charset="2"/>
              <a:buChar char="o"/>
            </a:pPr>
            <a:r>
              <a:rPr lang="en-AU" sz="1700" dirty="0">
                <a:solidFill>
                  <a:schemeClr val="bg1"/>
                </a:solidFill>
              </a:rPr>
              <a:t>Planning your next move</a:t>
            </a:r>
          </a:p>
          <a:p>
            <a:pPr>
              <a:lnSpc>
                <a:spcPct val="90000"/>
              </a:lnSpc>
              <a:buFont typeface="Courier New" charset="2"/>
              <a:buChar char="o"/>
            </a:pPr>
            <a:r>
              <a:rPr lang="en-AU" sz="1700" dirty="0">
                <a:solidFill>
                  <a:srgbClr val="FFFFFF"/>
                </a:solidFill>
              </a:rPr>
              <a:t>Questions and contact details</a:t>
            </a:r>
          </a:p>
        </p:txBody>
      </p:sp>
      <p:sp>
        <p:nvSpPr>
          <p:cNvPr id="18" name="Rectangle 17">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Graphic 5" descr="CurveCounterclockwise">
            <a:extLst>
              <a:ext uri="{FF2B5EF4-FFF2-40B4-BE49-F238E27FC236}">
                <a16:creationId xmlns:a16="http://schemas.microsoft.com/office/drawing/2014/main" id="{27A33610-ED60-C247-85DD-EE83A97D0D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722136">
            <a:off x="7295651" y="572595"/>
            <a:ext cx="4790282" cy="4790282"/>
          </a:xfrm>
          <a:prstGeom prst="rect">
            <a:avLst/>
          </a:prstGeom>
        </p:spPr>
      </p:pic>
    </p:spTree>
    <p:extLst>
      <p:ext uri="{BB962C8B-B14F-4D97-AF65-F5344CB8AC3E}">
        <p14:creationId xmlns:p14="http://schemas.microsoft.com/office/powerpoint/2010/main" val="276668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162" y="858649"/>
            <a:ext cx="8761413" cy="706964"/>
          </a:xfrm>
        </p:spPr>
        <p:txBody>
          <a:bodyPr/>
          <a:lstStyle/>
          <a:p>
            <a:r>
              <a:rPr lang="en-AU"/>
              <a:t>Features of a fundable application</a:t>
            </a:r>
          </a:p>
        </p:txBody>
      </p:sp>
      <p:sp>
        <p:nvSpPr>
          <p:cNvPr id="3" name="Content Placeholder 2"/>
          <p:cNvSpPr>
            <a:spLocks noGrp="1"/>
          </p:cNvSpPr>
          <p:nvPr>
            <p:ph idx="1"/>
          </p:nvPr>
        </p:nvSpPr>
        <p:spPr>
          <a:xfrm>
            <a:off x="738011" y="2445349"/>
            <a:ext cx="11063278" cy="4253558"/>
          </a:xfrm>
        </p:spPr>
        <p:txBody>
          <a:bodyPr vert="horz" lIns="91440" tIns="45720" rIns="91440" bIns="45720" rtlCol="0" anchor="t">
            <a:normAutofit fontScale="92500" lnSpcReduction="10000"/>
          </a:bodyPr>
          <a:lstStyle/>
          <a:p>
            <a:pPr marL="0" indent="0">
              <a:buNone/>
            </a:pPr>
            <a:r>
              <a:rPr lang="en-AU" b="1" dirty="0">
                <a:solidFill>
                  <a:schemeClr val="accent1"/>
                </a:solidFill>
              </a:rPr>
              <a:t> Good applications are clear about:</a:t>
            </a:r>
            <a:endParaRPr lang="en-US" b="1" dirty="0">
              <a:solidFill>
                <a:schemeClr val="accent1"/>
              </a:solidFill>
            </a:endParaRPr>
          </a:p>
          <a:p>
            <a:pPr lvl="1">
              <a:buFont typeface="Courier New" panose="02070309020205020404" pitchFamily="49" charset="0"/>
              <a:buChar char="o"/>
            </a:pPr>
            <a:r>
              <a:rPr lang="en-AU" dirty="0"/>
              <a:t>The problem being addressed</a:t>
            </a:r>
          </a:p>
          <a:p>
            <a:pPr lvl="1">
              <a:buFont typeface="Courier New" panose="02070309020205020404" pitchFamily="49" charset="0"/>
              <a:buChar char="o"/>
            </a:pPr>
            <a:r>
              <a:rPr lang="en-AU" dirty="0"/>
              <a:t>Any pilot data or similar projects and previously funded grants that the applicant can build on (you can find the Learning and Teaching Repository here: https://</a:t>
            </a:r>
            <a:r>
              <a:rPr lang="en-AU" dirty="0" err="1"/>
              <a:t>ltr.edu.au</a:t>
            </a:r>
            <a:r>
              <a:rPr lang="en-AU" dirty="0"/>
              <a:t>/)</a:t>
            </a:r>
          </a:p>
          <a:p>
            <a:pPr lvl="1">
              <a:buFont typeface="Courier New" panose="02070309020205020404" pitchFamily="49" charset="0"/>
              <a:buChar char="o"/>
            </a:pPr>
            <a:r>
              <a:rPr lang="en-AU" dirty="0"/>
              <a:t>The literature that supports the innovation or design plan</a:t>
            </a:r>
          </a:p>
          <a:p>
            <a:pPr lvl="1">
              <a:buFont typeface="Courier New" panose="02070309020205020404" pitchFamily="49" charset="0"/>
              <a:buChar char="o"/>
            </a:pPr>
            <a:r>
              <a:rPr lang="en-AU" dirty="0"/>
              <a:t>Anticipated activities, outputs, outcomes, and deliverables</a:t>
            </a:r>
          </a:p>
          <a:p>
            <a:pPr lvl="1">
              <a:buFont typeface="Courier New" panose="02070309020205020404" pitchFamily="49" charset="0"/>
              <a:buChar char="o"/>
            </a:pPr>
            <a:r>
              <a:rPr lang="en-AU" dirty="0"/>
              <a:t>Alignment with strategic plans or priorities of the funder</a:t>
            </a:r>
          </a:p>
          <a:p>
            <a:pPr lvl="1">
              <a:buFont typeface="Courier New" panose="02070309020205020404" pitchFamily="49" charset="0"/>
              <a:buChar char="o"/>
            </a:pPr>
            <a:r>
              <a:rPr lang="en-AU" dirty="0"/>
              <a:t>Readiness for change in the environment where the project will be conducted</a:t>
            </a:r>
          </a:p>
          <a:p>
            <a:pPr lvl="1">
              <a:buFont typeface="Courier New" panose="02070309020205020404" pitchFamily="49" charset="0"/>
              <a:buChar char="o"/>
            </a:pPr>
            <a:r>
              <a:rPr lang="en-AU" dirty="0"/>
              <a:t>Methodology and collaborations (including consultations/supporters in preparing grant)</a:t>
            </a:r>
          </a:p>
          <a:p>
            <a:pPr lvl="1">
              <a:buFont typeface="Courier New" panose="02070309020205020404" pitchFamily="49" charset="0"/>
              <a:buChar char="o"/>
            </a:pPr>
            <a:r>
              <a:rPr lang="en-AU" dirty="0"/>
              <a:t>Plans for contingencies with realistic appraisals of timelines</a:t>
            </a:r>
          </a:p>
          <a:p>
            <a:pPr lvl="1">
              <a:buFont typeface="Courier New" panose="02070309020205020404" pitchFamily="49" charset="0"/>
              <a:buChar char="o"/>
            </a:pPr>
            <a:r>
              <a:rPr lang="en-AU" dirty="0"/>
              <a:t>Engagement and dissemination strategy</a:t>
            </a:r>
          </a:p>
          <a:p>
            <a:pPr lvl="1">
              <a:buFont typeface="Courier New" panose="02070309020205020404" pitchFamily="49" charset="0"/>
              <a:buChar char="o"/>
            </a:pPr>
            <a:r>
              <a:rPr lang="en-AU" dirty="0"/>
              <a:t>Wider outcomes and impact (you can find the IMPEL framework here: </a:t>
            </a:r>
            <a:r>
              <a:rPr lang="en-US" dirty="0"/>
              <a:t>https://</a:t>
            </a:r>
            <a:r>
              <a:rPr lang="en-US" dirty="0" err="1"/>
              <a:t>bit.ly</a:t>
            </a:r>
            <a:r>
              <a:rPr lang="en-US" dirty="0"/>
              <a:t>/2QPAaxw)</a:t>
            </a:r>
            <a:endParaRPr lang="en-AU" dirty="0"/>
          </a:p>
          <a:p>
            <a:pPr lvl="1">
              <a:buFont typeface="Courier New" panose="02070309020205020404" pitchFamily="49" charset="0"/>
              <a:buChar char="o"/>
            </a:pPr>
            <a:r>
              <a:rPr lang="en-AU" dirty="0"/>
              <a:t>Ethics requirements</a:t>
            </a:r>
          </a:p>
          <a:p>
            <a:pPr lvl="1">
              <a:buFont typeface="Wingdings" charset="2"/>
              <a:buChar char="q"/>
            </a:pPr>
            <a:endParaRPr lang="en-AU" dirty="0"/>
          </a:p>
          <a:p>
            <a:pPr lvl="1">
              <a:buFont typeface="Wingdings" charset="2"/>
              <a:buChar char="q"/>
            </a:pPr>
            <a:endParaRPr lang="en-AU" dirty="0"/>
          </a:p>
          <a:p>
            <a:pPr lvl="1"/>
            <a:endParaRPr lang="en-AU" dirty="0"/>
          </a:p>
          <a:p>
            <a:pPr lvl="1"/>
            <a:endParaRPr lang="en-AU" dirty="0"/>
          </a:p>
          <a:p>
            <a:endParaRPr lang="en-AU" dirty="0"/>
          </a:p>
        </p:txBody>
      </p:sp>
    </p:spTree>
    <p:extLst>
      <p:ext uri="{BB962C8B-B14F-4D97-AF65-F5344CB8AC3E}">
        <p14:creationId xmlns:p14="http://schemas.microsoft.com/office/powerpoint/2010/main" val="1486946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D0E7-4D32-406D-ACBD-CDFDC0EFFB41}"/>
              </a:ext>
            </a:extLst>
          </p:cNvPr>
          <p:cNvSpPr>
            <a:spLocks noGrp="1"/>
          </p:cNvSpPr>
          <p:nvPr>
            <p:ph type="title"/>
          </p:nvPr>
        </p:nvSpPr>
        <p:spPr>
          <a:xfrm>
            <a:off x="1154954" y="2278502"/>
            <a:ext cx="4351025" cy="2283824"/>
          </a:xfrm>
        </p:spPr>
        <p:txBody>
          <a:bodyPr/>
          <a:lstStyle/>
          <a:p>
            <a:r>
              <a:rPr lang="en-US"/>
              <a:t>Planning your next move</a:t>
            </a:r>
          </a:p>
        </p:txBody>
      </p:sp>
      <p:sp>
        <p:nvSpPr>
          <p:cNvPr id="3" name="Text Placeholder 2">
            <a:extLst>
              <a:ext uri="{FF2B5EF4-FFF2-40B4-BE49-F238E27FC236}">
                <a16:creationId xmlns:a16="http://schemas.microsoft.com/office/drawing/2014/main" id="{D366D833-82E8-444E-885C-E4D0D55B6240}"/>
              </a:ext>
            </a:extLst>
          </p:cNvPr>
          <p:cNvSpPr>
            <a:spLocks noGrp="1"/>
          </p:cNvSpPr>
          <p:nvPr>
            <p:ph type="body" idx="1"/>
          </p:nvPr>
        </p:nvSpPr>
        <p:spPr>
          <a:xfrm>
            <a:off x="6904740" y="1531220"/>
            <a:ext cx="4997306" cy="3880395"/>
          </a:xfrm>
        </p:spPr>
        <p:txBody>
          <a:bodyPr>
            <a:noAutofit/>
          </a:bodyPr>
          <a:lstStyle/>
          <a:p>
            <a:r>
              <a:rPr lang="en-US" sz="2400" cap="none" dirty="0">
                <a:solidFill>
                  <a:schemeClr val="accent1"/>
                </a:solidFill>
              </a:rPr>
              <a:t>Pick one feature on the previous slide that you have not yet considered for your project.</a:t>
            </a:r>
          </a:p>
          <a:p>
            <a:r>
              <a:rPr lang="en-US" sz="2400" cap="none" dirty="0">
                <a:solidFill>
                  <a:schemeClr val="accent1"/>
                </a:solidFill>
              </a:rPr>
              <a:t>Make some notes on it (2 minutes); include your ideas for how you will move forward.</a:t>
            </a:r>
          </a:p>
          <a:p>
            <a:r>
              <a:rPr lang="en-US" sz="2400" cap="none" dirty="0">
                <a:solidFill>
                  <a:schemeClr val="accent1"/>
                </a:solidFill>
              </a:rPr>
              <a:t>Now, commit to acting on those ideas and tell someone else about it!</a:t>
            </a:r>
          </a:p>
        </p:txBody>
      </p:sp>
      <p:pic>
        <p:nvPicPr>
          <p:cNvPr id="5" name="Graphic 4" descr="Rocket">
            <a:extLst>
              <a:ext uri="{FF2B5EF4-FFF2-40B4-BE49-F238E27FC236}">
                <a16:creationId xmlns:a16="http://schemas.microsoft.com/office/drawing/2014/main" id="{5E1EF65F-5980-8A4F-A2FC-3AFDAE46D0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00439" y="4887312"/>
            <a:ext cx="1501767" cy="1501767"/>
          </a:xfrm>
          <a:prstGeom prst="rect">
            <a:avLst/>
          </a:prstGeom>
        </p:spPr>
      </p:pic>
    </p:spTree>
    <p:extLst>
      <p:ext uri="{BB962C8B-B14F-4D97-AF65-F5344CB8AC3E}">
        <p14:creationId xmlns:p14="http://schemas.microsoft.com/office/powerpoint/2010/main" val="160035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74DFC1-616C-4C17-9F2D-58D4BA09ED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1181661-50B9-45DE-8D3B-E2B5908C0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9EABC0FF-D2D8-4824-A912-036C4B97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639098" y="629265"/>
            <a:ext cx="6072776" cy="1622322"/>
          </a:xfrm>
        </p:spPr>
        <p:txBody>
          <a:bodyPr>
            <a:normAutofit/>
          </a:bodyPr>
          <a:lstStyle/>
          <a:p>
            <a:r>
              <a:rPr lang="en-AU" sz="2400" dirty="0"/>
              <a:t>Good luck with your application. If you have any questions, please contact Susan or Tracey. We are happy to help.</a:t>
            </a:r>
          </a:p>
        </p:txBody>
      </p:sp>
      <p:sp>
        <p:nvSpPr>
          <p:cNvPr id="3" name="Content Placeholder 2"/>
          <p:cNvSpPr>
            <a:spLocks noGrp="1"/>
          </p:cNvSpPr>
          <p:nvPr>
            <p:ph idx="1"/>
          </p:nvPr>
        </p:nvSpPr>
        <p:spPr>
          <a:xfrm>
            <a:off x="639098" y="2128449"/>
            <a:ext cx="6072776" cy="3811740"/>
          </a:xfrm>
        </p:spPr>
        <p:txBody>
          <a:bodyPr vert="horz" lIns="91440" tIns="45720" rIns="91440" bIns="45720" rtlCol="0" anchor="ctr">
            <a:normAutofit/>
          </a:bodyPr>
          <a:lstStyle/>
          <a:p>
            <a:pPr>
              <a:buFont typeface="Courier New"/>
              <a:buChar char="o"/>
            </a:pPr>
            <a:r>
              <a:rPr lang="en-AU" sz="3200" dirty="0">
                <a:solidFill>
                  <a:schemeClr val="bg1"/>
                </a:solidFill>
              </a:rPr>
              <a:t>Susan Rowland</a:t>
            </a:r>
            <a:endParaRPr lang="en-US" sz="3200" dirty="0">
              <a:solidFill>
                <a:schemeClr val="bg1"/>
              </a:solidFill>
            </a:endParaRPr>
          </a:p>
          <a:p>
            <a:pPr lvl="1">
              <a:buFont typeface="Courier New"/>
              <a:buChar char="o"/>
            </a:pPr>
            <a:r>
              <a:rPr lang="en-AU" sz="3200" dirty="0">
                <a:solidFill>
                  <a:schemeClr val="bg1"/>
                </a:solidFill>
                <a:hlinkClick r:id="rId3"/>
              </a:rPr>
              <a:t>s.rowland1@uq.edu.au</a:t>
            </a:r>
            <a:endParaRPr lang="en-AU" sz="3200" dirty="0">
              <a:solidFill>
                <a:schemeClr val="bg1"/>
              </a:solidFill>
            </a:endParaRPr>
          </a:p>
          <a:p>
            <a:pPr lvl="1">
              <a:buFont typeface="Courier New"/>
              <a:buChar char="o"/>
            </a:pPr>
            <a:endParaRPr lang="en-AU" sz="3200" dirty="0">
              <a:solidFill>
                <a:schemeClr val="bg1"/>
              </a:solidFill>
            </a:endParaRPr>
          </a:p>
          <a:p>
            <a:pPr>
              <a:buFont typeface="Courier New"/>
              <a:buChar char="o"/>
            </a:pPr>
            <a:r>
              <a:rPr lang="en-AU" sz="3200" dirty="0">
                <a:solidFill>
                  <a:schemeClr val="bg1"/>
                </a:solidFill>
              </a:rPr>
              <a:t>Tracey </a:t>
            </a:r>
            <a:r>
              <a:rPr lang="en-AU" sz="3200" dirty="0" err="1">
                <a:solidFill>
                  <a:schemeClr val="bg1"/>
                </a:solidFill>
              </a:rPr>
              <a:t>Kuit</a:t>
            </a:r>
            <a:endParaRPr lang="en-AU" sz="3200" dirty="0">
              <a:solidFill>
                <a:schemeClr val="bg1"/>
              </a:solidFill>
            </a:endParaRPr>
          </a:p>
          <a:p>
            <a:pPr lvl="1">
              <a:buFont typeface="Courier New"/>
              <a:buChar char="o"/>
            </a:pPr>
            <a:r>
              <a:rPr lang="en-AU" sz="3200" dirty="0">
                <a:solidFill>
                  <a:schemeClr val="bg1"/>
                </a:solidFill>
                <a:hlinkClick r:id="rId4"/>
              </a:rPr>
              <a:t>tburnett@uow.edu.au</a:t>
            </a:r>
            <a:r>
              <a:rPr lang="en-AU" sz="3200" dirty="0">
                <a:solidFill>
                  <a:schemeClr val="bg1"/>
                </a:solidFill>
              </a:rPr>
              <a:t> </a:t>
            </a:r>
          </a:p>
        </p:txBody>
      </p:sp>
      <p:pic>
        <p:nvPicPr>
          <p:cNvPr id="4" name="Picture 4" descr="A close up of a logo&#10;&#10;Description generated with very high confidence">
            <a:extLst>
              <a:ext uri="{FF2B5EF4-FFF2-40B4-BE49-F238E27FC236}">
                <a16:creationId xmlns:a16="http://schemas.microsoft.com/office/drawing/2014/main" id="{ECDFFFA7-A6D9-4C97-9250-F444FADAD07A}"/>
              </a:ext>
            </a:extLst>
          </p:cNvPr>
          <p:cNvPicPr>
            <a:picLocks noChangeAspect="1"/>
          </p:cNvPicPr>
          <p:nvPr/>
        </p:nvPicPr>
        <p:blipFill rotWithShape="1">
          <a:blip r:embed="rId5"/>
          <a:srcRect l="16213" r="10663" b="-3"/>
          <a:stretch/>
        </p:blipFill>
        <p:spPr>
          <a:xfrm>
            <a:off x="7418226" y="645106"/>
            <a:ext cx="4125317" cy="5585369"/>
          </a:xfrm>
          <a:prstGeom prst="rect">
            <a:avLst/>
          </a:prstGeom>
        </p:spPr>
      </p:pic>
      <p:sp>
        <p:nvSpPr>
          <p:cNvPr id="18" name="Rectangle 17">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50667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260EE1B3-DDB2-44D7-943C-63D9CEF273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072909CE-AD29-4CE7-A9A7-05D21672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 name="Picture 4">
            <a:extLst>
              <a:ext uri="{FF2B5EF4-FFF2-40B4-BE49-F238E27FC236}">
                <a16:creationId xmlns:a16="http://schemas.microsoft.com/office/drawing/2014/main" id="{1A5428CA-E5E6-4406-BCC5-13B25AFC9182}"/>
              </a:ext>
            </a:extLst>
          </p:cNvPr>
          <p:cNvPicPr>
            <a:picLocks noChangeAspect="1"/>
          </p:cNvPicPr>
          <p:nvPr/>
        </p:nvPicPr>
        <p:blipFill rotWithShape="1">
          <a:blip r:embed="rId3">
            <a:duotone>
              <a:prstClr val="black"/>
              <a:schemeClr val="accent5">
                <a:tint val="45000"/>
                <a:satMod val="400000"/>
              </a:schemeClr>
            </a:duotone>
            <a:alphaModFix amt="25000"/>
            <a:extLst/>
          </a:blip>
          <a:srcRect t="24914" r="-1" b="-1"/>
          <a:stretch/>
        </p:blipFill>
        <p:spPr>
          <a:xfrm>
            <a:off x="474133" y="475488"/>
            <a:ext cx="11243734" cy="5909733"/>
          </a:xfrm>
          <a:prstGeom prst="rect">
            <a:avLst/>
          </a:prstGeom>
        </p:spPr>
      </p:pic>
      <p:sp>
        <p:nvSpPr>
          <p:cNvPr id="2" name="Title 1">
            <a:extLst>
              <a:ext uri="{FF2B5EF4-FFF2-40B4-BE49-F238E27FC236}">
                <a16:creationId xmlns:a16="http://schemas.microsoft.com/office/drawing/2014/main" id="{4F8B44EE-BB68-451C-A078-0097F850C4BA}"/>
              </a:ext>
            </a:extLst>
          </p:cNvPr>
          <p:cNvSpPr>
            <a:spLocks noGrp="1"/>
          </p:cNvSpPr>
          <p:nvPr>
            <p:ph type="title"/>
          </p:nvPr>
        </p:nvSpPr>
        <p:spPr>
          <a:xfrm>
            <a:off x="1154954" y="2956983"/>
            <a:ext cx="9968658" cy="2677648"/>
          </a:xfrm>
        </p:spPr>
        <p:txBody>
          <a:bodyPr vert="horz" lIns="91440" tIns="45720" rIns="91440" bIns="45720" rtlCol="0" anchor="b">
            <a:normAutofit/>
          </a:bodyPr>
          <a:lstStyle/>
          <a:p>
            <a:r>
              <a:rPr lang="en-US" dirty="0"/>
              <a:t>Welcome to the workshop slide set. </a:t>
            </a:r>
            <a:br>
              <a:rPr lang="en-US" sz="5400" dirty="0"/>
            </a:br>
            <a:r>
              <a:rPr lang="en-US" sz="2200" dirty="0"/>
              <a:t>This workshop was given at </a:t>
            </a:r>
            <a:r>
              <a:rPr lang="en-US" sz="2200" dirty="0" err="1"/>
              <a:t>ComBio</a:t>
            </a:r>
            <a:r>
              <a:rPr lang="en-US" sz="2200" dirty="0"/>
              <a:t> 2018 in Sydney by Susan Rowland and Tracey </a:t>
            </a:r>
            <a:r>
              <a:rPr lang="en-US" sz="2200" dirty="0" err="1"/>
              <a:t>Kuit</a:t>
            </a:r>
            <a:r>
              <a:rPr lang="en-US" sz="2200" dirty="0"/>
              <a:t>. The workshop is designed to help you plan a successful teaching project grant application. Please contact Susan and Tracey if you wish to re-use any of this material in your own presentations. </a:t>
            </a:r>
          </a:p>
        </p:txBody>
      </p:sp>
      <p:sp>
        <p:nvSpPr>
          <p:cNvPr id="19" name="Rectangle 18">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0774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240" y="792925"/>
            <a:ext cx="8761413" cy="706964"/>
          </a:xfrm>
        </p:spPr>
        <p:txBody>
          <a:bodyPr>
            <a:normAutofit/>
          </a:bodyPr>
          <a:lstStyle/>
          <a:p>
            <a:r>
              <a:rPr lang="en-AU" b="1">
                <a:solidFill>
                  <a:srgbClr val="EBEBEB"/>
                </a:solidFill>
              </a:rPr>
              <a:t>Susan: My background</a:t>
            </a:r>
          </a:p>
        </p:txBody>
      </p:sp>
      <p:sp>
        <p:nvSpPr>
          <p:cNvPr id="3" name="Content Placeholder 2"/>
          <p:cNvSpPr>
            <a:spLocks noGrp="1"/>
          </p:cNvSpPr>
          <p:nvPr>
            <p:ph idx="1"/>
          </p:nvPr>
        </p:nvSpPr>
        <p:spPr>
          <a:xfrm>
            <a:off x="493596" y="2603500"/>
            <a:ext cx="7777538" cy="4120789"/>
          </a:xfrm>
        </p:spPr>
        <p:txBody>
          <a:bodyPr vert="horz" lIns="91440" tIns="45720" rIns="91440" bIns="45720" rtlCol="0" anchor="ctr">
            <a:normAutofit/>
          </a:bodyPr>
          <a:lstStyle/>
          <a:p>
            <a:pPr>
              <a:buFont typeface="Courier New" charset="2"/>
              <a:buChar char="o"/>
            </a:pPr>
            <a:r>
              <a:rPr lang="en-AU" dirty="0"/>
              <a:t>Over $1.1 million in funding for education projects over 10 years.</a:t>
            </a:r>
            <a:endParaRPr lang="en-US"/>
          </a:p>
          <a:p>
            <a:pPr>
              <a:buFont typeface="Courier New" charset="2"/>
              <a:buChar char="o"/>
            </a:pPr>
            <a:r>
              <a:rPr lang="en-AU" dirty="0"/>
              <a:t>Over 40 K in funding for education awards at university and national level</a:t>
            </a:r>
          </a:p>
          <a:p>
            <a:pPr>
              <a:buFont typeface="Courier New" charset="2"/>
              <a:buChar char="o"/>
            </a:pPr>
            <a:r>
              <a:rPr lang="en-AU" dirty="0"/>
              <a:t>Grants and awards at national level (Office for Learning and Teaching, Australian Council of Deans of Science, Asia Pacific Forum on Educational Integrity, ASBMB)</a:t>
            </a:r>
          </a:p>
          <a:p>
            <a:pPr>
              <a:buFont typeface="Courier New" charset="2"/>
              <a:buChar char="o"/>
            </a:pPr>
            <a:r>
              <a:rPr lang="en-AU" dirty="0"/>
              <a:t>Grants and awards at UQ and Faculty of Science level</a:t>
            </a:r>
          </a:p>
          <a:p>
            <a:pPr>
              <a:buFont typeface="Courier New" charset="2"/>
              <a:buChar char="o"/>
            </a:pPr>
            <a:r>
              <a:rPr lang="en-AU" dirty="0"/>
              <a:t>Reviewer for grants at Faculty of Science and UQ level</a:t>
            </a:r>
          </a:p>
          <a:p>
            <a:pPr>
              <a:buFont typeface="Courier New" charset="2"/>
              <a:buChar char="o"/>
            </a:pPr>
            <a:r>
              <a:rPr lang="en-AU" dirty="0"/>
              <a:t>Reviewer and Committee Chair for education awards at Faculty of Science, UQ, and UQ for national recommendation level</a:t>
            </a:r>
          </a:p>
          <a:p>
            <a:endParaRPr lang="en-AU" dirty="0"/>
          </a:p>
        </p:txBody>
      </p:sp>
      <p:pic>
        <p:nvPicPr>
          <p:cNvPr id="5" name="Picture 2" descr="A person posing for the camera&#10;&#10;Description generated with very high confidence">
            <a:extLst>
              <a:ext uri="{FF2B5EF4-FFF2-40B4-BE49-F238E27FC236}">
                <a16:creationId xmlns:a16="http://schemas.microsoft.com/office/drawing/2014/main" id="{56378E31-3C0A-446E-9E0F-ADF3C6D0066A}"/>
              </a:ext>
            </a:extLst>
          </p:cNvPr>
          <p:cNvPicPr>
            <a:picLocks noChangeAspect="1"/>
          </p:cNvPicPr>
          <p:nvPr/>
        </p:nvPicPr>
        <p:blipFill rotWithShape="1">
          <a:blip r:embed="rId2"/>
          <a:srcRect l="7742" t="6008" r="11398" b="36194"/>
          <a:stretch/>
        </p:blipFill>
        <p:spPr>
          <a:xfrm>
            <a:off x="8473533" y="2775951"/>
            <a:ext cx="286423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5295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1430" y="804335"/>
            <a:ext cx="8761413" cy="706964"/>
          </a:xfrm>
        </p:spPr>
        <p:txBody>
          <a:bodyPr>
            <a:normAutofit/>
          </a:bodyPr>
          <a:lstStyle/>
          <a:p>
            <a:r>
              <a:rPr lang="en-AU" b="1" dirty="0"/>
              <a:t>Tracey: My background</a:t>
            </a:r>
            <a:endParaRPr lang="en-AU" b="1"/>
          </a:p>
        </p:txBody>
      </p:sp>
      <p:pic>
        <p:nvPicPr>
          <p:cNvPr id="4" name="Picture 3"/>
          <p:cNvPicPr>
            <a:picLocks noChangeAspect="1"/>
          </p:cNvPicPr>
          <p:nvPr/>
        </p:nvPicPr>
        <p:blipFill rotWithShape="1">
          <a:blip r:embed="rId2"/>
          <a:srcRect l="5783" r="-3" b="-3"/>
          <a:stretch/>
        </p:blipFill>
        <p:spPr>
          <a:xfrm>
            <a:off x="1151467" y="2775951"/>
            <a:ext cx="3031901" cy="3067163"/>
          </a:xfrm>
          <a:prstGeom prst="roundRect">
            <a:avLst>
              <a:gd name="adj" fmla="val 1858"/>
            </a:avLst>
          </a:prstGeom>
          <a:solidFill>
            <a:srgbClr val="000000">
              <a:shade val="95000"/>
            </a:srgbClr>
          </a:solidFill>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641336" y="2603500"/>
            <a:ext cx="6551597" cy="3416300"/>
          </a:xfrm>
        </p:spPr>
        <p:txBody>
          <a:bodyPr vert="horz" lIns="91440" tIns="45720" rIns="91440" bIns="45720" rtlCol="0" anchor="ctr">
            <a:normAutofit/>
          </a:bodyPr>
          <a:lstStyle/>
          <a:p>
            <a:pPr>
              <a:buFont typeface="Courier New" charset="2"/>
              <a:buChar char="o"/>
            </a:pPr>
            <a:r>
              <a:rPr lang="en-AU" dirty="0"/>
              <a:t>Over $100K in funding for </a:t>
            </a:r>
            <a:r>
              <a:rPr lang="en-AU"/>
              <a:t>education</a:t>
            </a:r>
            <a:r>
              <a:rPr lang="en-AU" dirty="0"/>
              <a:t> projects over 7 years.</a:t>
            </a:r>
            <a:endParaRPr lang="en-US" dirty="0"/>
          </a:p>
          <a:p>
            <a:pPr>
              <a:buFont typeface="Courier New" charset="2"/>
              <a:buChar char="o"/>
            </a:pPr>
            <a:r>
              <a:rPr lang="en-AU" dirty="0"/>
              <a:t>Diverse projects in areas such as equity and diversity, technology-enhanced learning, Aboriginal knowledges, but all action research.</a:t>
            </a:r>
          </a:p>
          <a:p>
            <a:pPr>
              <a:buFont typeface="Courier New" charset="2"/>
              <a:buChar char="o"/>
            </a:pPr>
            <a:r>
              <a:rPr lang="en-AU" dirty="0"/>
              <a:t>Grants at UOW level and Faculty level</a:t>
            </a:r>
            <a:endParaRPr lang="en-US" dirty="0"/>
          </a:p>
          <a:p>
            <a:pPr>
              <a:buFont typeface="Courier New" charset="2"/>
              <a:buChar char="o"/>
            </a:pPr>
            <a:r>
              <a:rPr lang="en-AU" dirty="0"/>
              <a:t>Reviewer for grants at Faculty and UOW level</a:t>
            </a:r>
            <a:endParaRPr lang="en-US" dirty="0"/>
          </a:p>
          <a:p>
            <a:pPr>
              <a:buFont typeface="Courier New" charset="2"/>
              <a:buChar char="o"/>
            </a:pPr>
            <a:r>
              <a:rPr lang="en-AU" dirty="0"/>
              <a:t>Reviewer for education awards at Faculty and UOW level</a:t>
            </a:r>
          </a:p>
          <a:p>
            <a:endParaRPr lang="en-AU" dirty="0"/>
          </a:p>
        </p:txBody>
      </p:sp>
    </p:spTree>
    <p:extLst>
      <p:ext uri="{BB962C8B-B14F-4D97-AF65-F5344CB8AC3E}">
        <p14:creationId xmlns:p14="http://schemas.microsoft.com/office/powerpoint/2010/main" val="417853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EAA809E-9ED4-467B-9FEA-8650166F13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B1B2C71-9154-4F87-876B-2C5247282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66CB913-1233-494F-B1BC-03CED0745E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899D8977-5473-482F-BDA7-24D7C5042E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6E77D0E7-4D32-406D-ACBD-CDFDC0EFFB41}"/>
              </a:ext>
            </a:extLst>
          </p:cNvPr>
          <p:cNvSpPr>
            <a:spLocks noGrp="1"/>
          </p:cNvSpPr>
          <p:nvPr>
            <p:ph type="title"/>
          </p:nvPr>
        </p:nvSpPr>
        <p:spPr>
          <a:xfrm>
            <a:off x="4678420" y="1370143"/>
            <a:ext cx="6391270" cy="4157446"/>
          </a:xfrm>
        </p:spPr>
        <p:txBody>
          <a:bodyPr vert="horz" lIns="91440" tIns="45720" rIns="91440" bIns="45720" rtlCol="0" anchor="ctr">
            <a:normAutofit/>
          </a:bodyPr>
          <a:lstStyle/>
          <a:p>
            <a:r>
              <a:rPr lang="en-US" sz="6600">
                <a:solidFill>
                  <a:schemeClr val="tx1"/>
                </a:solidFill>
              </a:rPr>
              <a:t>Planning a project</a:t>
            </a:r>
          </a:p>
        </p:txBody>
      </p:sp>
      <p:sp>
        <p:nvSpPr>
          <p:cNvPr id="3" name="Text Placeholder 2">
            <a:extLst>
              <a:ext uri="{FF2B5EF4-FFF2-40B4-BE49-F238E27FC236}">
                <a16:creationId xmlns:a16="http://schemas.microsoft.com/office/drawing/2014/main" id="{D366D833-82E8-444E-885C-E4D0D55B6240}"/>
              </a:ext>
            </a:extLst>
          </p:cNvPr>
          <p:cNvSpPr>
            <a:spLocks noGrp="1"/>
          </p:cNvSpPr>
          <p:nvPr>
            <p:ph type="body" idx="1"/>
          </p:nvPr>
        </p:nvSpPr>
        <p:spPr>
          <a:xfrm>
            <a:off x="1121861" y="1370143"/>
            <a:ext cx="2913091" cy="4157446"/>
          </a:xfrm>
        </p:spPr>
        <p:txBody>
          <a:bodyPr vert="horz" lIns="91440" tIns="45720" rIns="91440" bIns="45720" rtlCol="0" anchor="ctr">
            <a:normAutofit/>
          </a:bodyPr>
          <a:lstStyle/>
          <a:p>
            <a:pPr algn="ctr"/>
            <a:r>
              <a:rPr lang="en-US" cap="none" dirty="0"/>
              <a:t>Consider a project you want to do (and get funded).</a:t>
            </a:r>
          </a:p>
          <a:p>
            <a:pPr algn="ctr"/>
            <a:endParaRPr lang="en-US" cap="none" dirty="0"/>
          </a:p>
          <a:p>
            <a:pPr algn="ctr"/>
            <a:r>
              <a:rPr lang="en-US" cap="none" dirty="0"/>
              <a:t>Write down the title, and a dot point outline of the project (~three points).</a:t>
            </a:r>
          </a:p>
        </p:txBody>
      </p:sp>
      <p:cxnSp>
        <p:nvCxnSpPr>
          <p:cNvPr id="18" name="Straight Connector 17">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5" name="Graphic 4" descr="MapCompass">
            <a:extLst>
              <a:ext uri="{FF2B5EF4-FFF2-40B4-BE49-F238E27FC236}">
                <a16:creationId xmlns:a16="http://schemas.microsoft.com/office/drawing/2014/main" id="{3EF18393-ED02-0A4F-B76A-0A38997573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4252" y="2475183"/>
            <a:ext cx="2093033" cy="2093033"/>
          </a:xfrm>
          <a:prstGeom prst="rect">
            <a:avLst/>
          </a:prstGeom>
        </p:spPr>
      </p:pic>
    </p:spTree>
    <p:extLst>
      <p:ext uri="{BB962C8B-B14F-4D97-AF65-F5344CB8AC3E}">
        <p14:creationId xmlns:p14="http://schemas.microsoft.com/office/powerpoint/2010/main" val="100619413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383" y="1130906"/>
            <a:ext cx="10962744" cy="706964"/>
          </a:xfrm>
        </p:spPr>
        <p:txBody>
          <a:bodyPr/>
          <a:lstStyle/>
          <a:p>
            <a:r>
              <a:rPr lang="en-AU" sz="3200" dirty="0"/>
              <a:t>Aligning your funding requests to your HE landscape</a:t>
            </a:r>
          </a:p>
        </p:txBody>
      </p:sp>
      <p:sp>
        <p:nvSpPr>
          <p:cNvPr id="3" name="Content Placeholder 2"/>
          <p:cNvSpPr>
            <a:spLocks noGrp="1"/>
          </p:cNvSpPr>
          <p:nvPr>
            <p:ph idx="1"/>
          </p:nvPr>
        </p:nvSpPr>
        <p:spPr>
          <a:xfrm>
            <a:off x="574383" y="2555119"/>
            <a:ext cx="7986293" cy="4081538"/>
          </a:xfrm>
        </p:spPr>
        <p:txBody>
          <a:bodyPr vert="horz" lIns="91440" tIns="45720" rIns="91440" bIns="45720" rtlCol="0" anchor="t">
            <a:normAutofit lnSpcReduction="10000"/>
          </a:bodyPr>
          <a:lstStyle/>
          <a:p>
            <a:pPr marL="0" indent="0">
              <a:buNone/>
            </a:pPr>
            <a:r>
              <a:rPr lang="en-AU" b="1" dirty="0">
                <a:solidFill>
                  <a:schemeClr val="accent1"/>
                </a:solidFill>
              </a:rPr>
              <a:t>Align to the strategic priorities of your institution, faculty and /or school</a:t>
            </a:r>
            <a:endParaRPr lang="en-US" b="1" dirty="0">
              <a:solidFill>
                <a:schemeClr val="accent1"/>
              </a:solidFill>
            </a:endParaRPr>
          </a:p>
          <a:p>
            <a:pPr lvl="1">
              <a:buFont typeface="Courier New" charset="2"/>
              <a:buChar char="o"/>
            </a:pPr>
            <a:r>
              <a:rPr lang="en-AU" dirty="0"/>
              <a:t>Look through Strategic planning documents</a:t>
            </a:r>
          </a:p>
          <a:p>
            <a:pPr lvl="1">
              <a:buFont typeface="Courier New" charset="2"/>
              <a:buChar char="o"/>
            </a:pPr>
            <a:r>
              <a:rPr lang="en-AU" dirty="0"/>
              <a:t>Meet with key staff at your institution – look for projects that provide a win for your university or department</a:t>
            </a:r>
          </a:p>
          <a:p>
            <a:pPr lvl="1">
              <a:buFont typeface="Courier New" charset="2"/>
              <a:buChar char="o"/>
            </a:pPr>
            <a:r>
              <a:rPr lang="en-AU" dirty="0"/>
              <a:t>Collaborate – within and outside your institution</a:t>
            </a:r>
          </a:p>
          <a:p>
            <a:pPr lvl="1">
              <a:buFont typeface="Courier New" charset="2"/>
              <a:buChar char="o"/>
            </a:pPr>
            <a:endParaRPr lang="en-AU" dirty="0"/>
          </a:p>
          <a:p>
            <a:pPr marL="0" indent="0">
              <a:buNone/>
            </a:pPr>
            <a:r>
              <a:rPr lang="en-AU" b="1" dirty="0">
                <a:solidFill>
                  <a:schemeClr val="accent1"/>
                </a:solidFill>
              </a:rPr>
              <a:t>Look outside your institution, what is happening across the sector or your discipline area? Who might be interested in your project?</a:t>
            </a:r>
          </a:p>
          <a:p>
            <a:pPr lvl="1">
              <a:buFont typeface="Courier New" charset="2"/>
              <a:buChar char="o"/>
            </a:pPr>
            <a:r>
              <a:rPr lang="en-AU" dirty="0"/>
              <a:t>HE reports – Campus Morning Mail, Times Higher Education, Higher Education Academy, Office of the Chief Scientist</a:t>
            </a:r>
          </a:p>
          <a:p>
            <a:pPr lvl="1">
              <a:buFont typeface="Courier New" charset="2"/>
              <a:buChar char="o"/>
            </a:pPr>
            <a:r>
              <a:rPr lang="en-AU" dirty="0"/>
              <a:t>Australian Council Deans of Science</a:t>
            </a:r>
          </a:p>
          <a:p>
            <a:pPr lvl="1">
              <a:buFont typeface="Courier New" charset="2"/>
              <a:buChar char="o"/>
            </a:pPr>
            <a:r>
              <a:rPr lang="en-AU" dirty="0"/>
              <a:t>Discipline networks</a:t>
            </a:r>
          </a:p>
        </p:txBody>
      </p:sp>
      <p:pic>
        <p:nvPicPr>
          <p:cNvPr id="6" name="Graphic 5" descr="ThumbsUpSign">
            <a:extLst>
              <a:ext uri="{FF2B5EF4-FFF2-40B4-BE49-F238E27FC236}">
                <a16:creationId xmlns:a16="http://schemas.microsoft.com/office/drawing/2014/main" id="{AC8B7397-6BD9-7547-B0D1-8BB6CED916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533556" y="2649715"/>
            <a:ext cx="3003571" cy="3003571"/>
          </a:xfrm>
          <a:prstGeom prst="rect">
            <a:avLst/>
          </a:prstGeom>
        </p:spPr>
      </p:pic>
    </p:spTree>
    <p:extLst>
      <p:ext uri="{BB962C8B-B14F-4D97-AF65-F5344CB8AC3E}">
        <p14:creationId xmlns:p14="http://schemas.microsoft.com/office/powerpoint/2010/main" val="130984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717" y="2536172"/>
            <a:ext cx="3865134" cy="1735667"/>
          </a:xfrm>
        </p:spPr>
        <p:txBody>
          <a:bodyPr>
            <a:noAutofit/>
          </a:bodyPr>
          <a:lstStyle/>
          <a:p>
            <a:r>
              <a:rPr lang="en-AU" dirty="0">
                <a:solidFill>
                  <a:schemeClr val="bg1"/>
                </a:solidFill>
              </a:rPr>
              <a:t>How to find funding opportunities</a:t>
            </a:r>
          </a:p>
        </p:txBody>
      </p:sp>
      <p:sp>
        <p:nvSpPr>
          <p:cNvPr id="3" name="Content Placeholder 2"/>
          <p:cNvSpPr>
            <a:spLocks noGrp="1"/>
          </p:cNvSpPr>
          <p:nvPr>
            <p:ph type="body" sz="half" idx="2"/>
          </p:nvPr>
        </p:nvSpPr>
        <p:spPr>
          <a:xfrm>
            <a:off x="6247048" y="766294"/>
            <a:ext cx="5800172" cy="1371600"/>
          </a:xfrm>
        </p:spPr>
        <p:txBody>
          <a:bodyPr vert="horz" lIns="91440" tIns="45720" rIns="91440" bIns="45720" rtlCol="0" anchor="t">
            <a:noAutofit/>
          </a:bodyPr>
          <a:lstStyle/>
          <a:p>
            <a:r>
              <a:rPr lang="en-AU" sz="1600" b="1" dirty="0">
                <a:solidFill>
                  <a:schemeClr val="accent1"/>
                </a:solidFill>
              </a:rPr>
              <a:t>Within institution</a:t>
            </a:r>
            <a:endParaRPr lang="en-US" sz="1600" b="1" dirty="0">
              <a:solidFill>
                <a:schemeClr val="accent1"/>
              </a:solidFill>
            </a:endParaRPr>
          </a:p>
          <a:p>
            <a:pPr lvl="1" indent="-180000">
              <a:spcBef>
                <a:spcPts val="600"/>
              </a:spcBef>
              <a:buFont typeface="Courier New"/>
              <a:buChar char="o"/>
            </a:pPr>
            <a:r>
              <a:rPr lang="en-AU" sz="1600" dirty="0"/>
              <a:t>Central L&amp;T and/or research unit</a:t>
            </a:r>
          </a:p>
          <a:p>
            <a:pPr lvl="1" indent="-180000">
              <a:spcBef>
                <a:spcPts val="600"/>
              </a:spcBef>
              <a:buFont typeface="Courier New"/>
              <a:buChar char="o"/>
            </a:pPr>
            <a:r>
              <a:rPr lang="en-AU" sz="1600" dirty="0"/>
              <a:t>Strategic projects funded by your Department or Faculty</a:t>
            </a:r>
          </a:p>
          <a:p>
            <a:pPr lvl="1" indent="-180000">
              <a:spcBef>
                <a:spcPts val="600"/>
              </a:spcBef>
              <a:buFont typeface="Courier New"/>
              <a:buChar char="o"/>
            </a:pPr>
            <a:r>
              <a:rPr lang="en-AU" sz="1600" dirty="0"/>
              <a:t>International partner institutions</a:t>
            </a:r>
          </a:p>
          <a:p>
            <a:pPr lvl="1" indent="-180000">
              <a:spcBef>
                <a:spcPts val="600"/>
              </a:spcBef>
              <a:buFont typeface="Courier New"/>
              <a:buChar char="o"/>
            </a:pPr>
            <a:endParaRPr lang="en-AU" sz="800" dirty="0"/>
          </a:p>
          <a:p>
            <a:r>
              <a:rPr lang="en-AU" sz="1600" b="1" dirty="0">
                <a:solidFill>
                  <a:schemeClr val="accent1"/>
                </a:solidFill>
              </a:rPr>
              <a:t>Professional networks</a:t>
            </a:r>
          </a:p>
          <a:p>
            <a:pPr lvl="1" indent="-180000">
              <a:lnSpc>
                <a:spcPct val="120000"/>
              </a:lnSpc>
              <a:spcBef>
                <a:spcPts val="600"/>
              </a:spcBef>
              <a:buFont typeface="Courier New"/>
              <a:buChar char="o"/>
            </a:pPr>
            <a:r>
              <a:rPr lang="en-AU" sz="1600" dirty="0"/>
              <a:t>Organisations (e.g., ACEN, APFEI)</a:t>
            </a:r>
          </a:p>
          <a:p>
            <a:pPr lvl="1" indent="-180000">
              <a:lnSpc>
                <a:spcPct val="120000"/>
              </a:lnSpc>
              <a:spcBef>
                <a:spcPts val="600"/>
              </a:spcBef>
              <a:buFont typeface="Courier New"/>
              <a:buChar char="o"/>
            </a:pPr>
            <a:r>
              <a:rPr lang="en-AU" sz="1600" dirty="0"/>
              <a:t>Research gate</a:t>
            </a:r>
          </a:p>
          <a:p>
            <a:pPr lvl="1" indent="-180000">
              <a:spcBef>
                <a:spcPts val="600"/>
              </a:spcBef>
              <a:buFont typeface="Courier New"/>
              <a:buChar char="o"/>
            </a:pPr>
            <a:r>
              <a:rPr lang="en-AU" sz="1600" dirty="0"/>
              <a:t>Linked In</a:t>
            </a:r>
          </a:p>
          <a:p>
            <a:pPr lvl="1">
              <a:buFont typeface="Courier New"/>
              <a:buChar char="o"/>
            </a:pPr>
            <a:endParaRPr lang="en-AU" sz="800" dirty="0"/>
          </a:p>
          <a:p>
            <a:r>
              <a:rPr lang="en-AU" sz="1600" b="1" dirty="0">
                <a:solidFill>
                  <a:schemeClr val="accent1"/>
                </a:solidFill>
              </a:rPr>
              <a:t>Others</a:t>
            </a:r>
          </a:p>
          <a:p>
            <a:pPr lvl="1" indent="-180000">
              <a:spcBef>
                <a:spcPts val="600"/>
              </a:spcBef>
              <a:buFont typeface="Courier New"/>
              <a:buChar char="o"/>
            </a:pPr>
            <a:r>
              <a:rPr lang="en-AU" sz="1600" dirty="0"/>
              <a:t>Industry </a:t>
            </a:r>
          </a:p>
          <a:p>
            <a:pPr lvl="1" indent="-180000">
              <a:spcBef>
                <a:spcPts val="600"/>
              </a:spcBef>
              <a:buFont typeface="Courier New"/>
              <a:buChar char="o"/>
            </a:pPr>
            <a:r>
              <a:rPr lang="en-AU" sz="1600" dirty="0"/>
              <a:t>Professional bodies that want better prepared students</a:t>
            </a:r>
          </a:p>
          <a:p>
            <a:pPr lvl="1" indent="-180000">
              <a:spcBef>
                <a:spcPts val="600"/>
              </a:spcBef>
              <a:buFont typeface="Courier New"/>
              <a:buChar char="o"/>
            </a:pPr>
            <a:r>
              <a:rPr lang="en-AU" sz="1600" dirty="0"/>
              <a:t>ARC</a:t>
            </a:r>
          </a:p>
          <a:p>
            <a:pPr lvl="1" indent="-180000">
              <a:spcBef>
                <a:spcPts val="600"/>
              </a:spcBef>
              <a:buFont typeface="Courier New"/>
              <a:buChar char="o"/>
            </a:pPr>
            <a:r>
              <a:rPr lang="en-AU" sz="1600" dirty="0"/>
              <a:t>Foundations (e.g., Ian Potter Foundation)</a:t>
            </a:r>
          </a:p>
          <a:p>
            <a:pPr lvl="1" indent="-180000">
              <a:spcBef>
                <a:spcPts val="600"/>
              </a:spcBef>
              <a:buFont typeface="Courier New"/>
              <a:buChar char="o"/>
            </a:pPr>
            <a:r>
              <a:rPr lang="en-AU" sz="1600" dirty="0"/>
              <a:t>State Government</a:t>
            </a:r>
          </a:p>
          <a:p>
            <a:pPr lvl="1">
              <a:buFont typeface="Courier New"/>
              <a:buChar char="o"/>
            </a:pPr>
            <a:endParaRPr lang="en-AU" sz="1400" dirty="0"/>
          </a:p>
          <a:p>
            <a:pPr>
              <a:buFont typeface="Courier New"/>
              <a:buChar char="o"/>
            </a:pPr>
            <a:endParaRPr lang="en-AU" sz="1400" dirty="0"/>
          </a:p>
          <a:p>
            <a:pPr>
              <a:buFont typeface="Courier New"/>
              <a:buChar char="o"/>
            </a:pPr>
            <a:endParaRPr lang="en-AU" sz="1400" dirty="0"/>
          </a:p>
        </p:txBody>
      </p:sp>
    </p:spTree>
    <p:extLst>
      <p:ext uri="{BB962C8B-B14F-4D97-AF65-F5344CB8AC3E}">
        <p14:creationId xmlns:p14="http://schemas.microsoft.com/office/powerpoint/2010/main" val="110459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D0E7-4D32-406D-ACBD-CDFDC0EFFB41}"/>
              </a:ext>
            </a:extLst>
          </p:cNvPr>
          <p:cNvSpPr>
            <a:spLocks noGrp="1"/>
          </p:cNvSpPr>
          <p:nvPr>
            <p:ph type="title"/>
          </p:nvPr>
        </p:nvSpPr>
        <p:spPr>
          <a:xfrm>
            <a:off x="1154954" y="2278502"/>
            <a:ext cx="4351025" cy="2283824"/>
          </a:xfrm>
        </p:spPr>
        <p:txBody>
          <a:bodyPr/>
          <a:lstStyle/>
          <a:p>
            <a:r>
              <a:rPr lang="en-US" dirty="0"/>
              <a:t>Planning a project</a:t>
            </a:r>
          </a:p>
        </p:txBody>
      </p:sp>
      <p:sp>
        <p:nvSpPr>
          <p:cNvPr id="3" name="Text Placeholder 2">
            <a:extLst>
              <a:ext uri="{FF2B5EF4-FFF2-40B4-BE49-F238E27FC236}">
                <a16:creationId xmlns:a16="http://schemas.microsoft.com/office/drawing/2014/main" id="{D366D833-82E8-444E-885C-E4D0D55B6240}"/>
              </a:ext>
            </a:extLst>
          </p:cNvPr>
          <p:cNvSpPr>
            <a:spLocks noGrp="1"/>
          </p:cNvSpPr>
          <p:nvPr>
            <p:ph type="body" idx="1"/>
          </p:nvPr>
        </p:nvSpPr>
        <p:spPr>
          <a:xfrm>
            <a:off x="6737904" y="1574058"/>
            <a:ext cx="5259655" cy="2283824"/>
          </a:xfrm>
        </p:spPr>
        <p:txBody>
          <a:bodyPr>
            <a:noAutofit/>
          </a:bodyPr>
          <a:lstStyle/>
          <a:p>
            <a:r>
              <a:rPr lang="en-US" sz="2800" cap="none" dirty="0">
                <a:solidFill>
                  <a:schemeClr val="accent1"/>
                </a:solidFill>
              </a:rPr>
              <a:t>How does your project plan align with the priorities of a potential funder?</a:t>
            </a:r>
          </a:p>
          <a:p>
            <a:r>
              <a:rPr lang="en-US" sz="2800" cap="none" dirty="0">
                <a:solidFill>
                  <a:schemeClr val="accent1"/>
                </a:solidFill>
              </a:rPr>
              <a:t>Where will you look for funding?</a:t>
            </a:r>
          </a:p>
        </p:txBody>
      </p:sp>
      <p:pic>
        <p:nvPicPr>
          <p:cNvPr id="5" name="Graphic 4" descr="MapWithPin">
            <a:extLst>
              <a:ext uri="{FF2B5EF4-FFF2-40B4-BE49-F238E27FC236}">
                <a16:creationId xmlns:a16="http://schemas.microsoft.com/office/drawing/2014/main" id="{890BA618-CDDD-DF4B-8619-F26809D255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74463" y="3547241"/>
            <a:ext cx="2577663" cy="2577663"/>
          </a:xfrm>
          <a:prstGeom prst="rect">
            <a:avLst/>
          </a:prstGeom>
        </p:spPr>
      </p:pic>
    </p:spTree>
    <p:extLst>
      <p:ext uri="{BB962C8B-B14F-4D97-AF65-F5344CB8AC3E}">
        <p14:creationId xmlns:p14="http://schemas.microsoft.com/office/powerpoint/2010/main" val="376066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140</TotalTime>
  <Words>909</Words>
  <Application>Microsoft Macintosh PowerPoint</Application>
  <PresentationFormat>Widescreen</PresentationFormat>
  <Paragraphs>194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Courier New</vt:lpstr>
      <vt:lpstr>Wingdings</vt:lpstr>
      <vt:lpstr>Wingdings 3</vt:lpstr>
      <vt:lpstr>Ion Boardroom</vt:lpstr>
      <vt:lpstr>Writing a Teaching Grant</vt:lpstr>
      <vt:lpstr>Outline</vt:lpstr>
      <vt:lpstr>Welcome to the workshop slide set.  This workshop was given at ComBio 2018 in Sydney by Susan Rowland and Tracey Kuit. The workshop is designed to help you plan a successful teaching project grant application. Please contact Susan and Tracey if you wish to re-use any of this material in your own presentations. </vt:lpstr>
      <vt:lpstr>Susan: My background</vt:lpstr>
      <vt:lpstr>Tracey: My background</vt:lpstr>
      <vt:lpstr>Planning a project</vt:lpstr>
      <vt:lpstr>Aligning your funding requests to your HE landscape</vt:lpstr>
      <vt:lpstr>How to find funding opportunities</vt:lpstr>
      <vt:lpstr>Planning a project</vt:lpstr>
      <vt:lpstr>Developing and selling your idea</vt:lpstr>
      <vt:lpstr>Let's develop your idea</vt:lpstr>
      <vt:lpstr>Developing and selling your idea</vt:lpstr>
      <vt:lpstr>Why work alone?</vt:lpstr>
      <vt:lpstr>Let's consider collaborators </vt:lpstr>
      <vt:lpstr>Let's budget your idea</vt:lpstr>
      <vt:lpstr>What can you do with your budget?</vt:lpstr>
      <vt:lpstr>Budget – in-kind contributions</vt:lpstr>
      <vt:lpstr>How to get your grant rejected</vt:lpstr>
      <vt:lpstr>Presentation tips for grant success</vt:lpstr>
      <vt:lpstr>Features of a fundable application</vt:lpstr>
      <vt:lpstr>Planning your next move</vt:lpstr>
      <vt:lpstr>Good luck with your application. If you have any questions, please contact Susan or Tracey. We are happy to help.</vt:lpstr>
    </vt:vector>
  </TitlesOfParts>
  <Company>University of Wollongong</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Teaching Grant</dc:title>
  <dc:creator>Tracey Kuit</dc:creator>
  <cp:lastModifiedBy>Susan Rowland</cp:lastModifiedBy>
  <cp:revision>337</cp:revision>
  <cp:lastPrinted>2018-10-14T06:43:55Z</cp:lastPrinted>
  <dcterms:created xsi:type="dcterms:W3CDTF">2018-09-17T03:23:32Z</dcterms:created>
  <dcterms:modified xsi:type="dcterms:W3CDTF">2018-10-14T06:44:00Z</dcterms:modified>
</cp:coreProperties>
</file>