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3"/>
  </p:notesMasterIdLst>
  <p:sldIdLst>
    <p:sldId id="256" r:id="rId4"/>
    <p:sldId id="257" r:id="rId5"/>
    <p:sldId id="258" r:id="rId6"/>
    <p:sldId id="260" r:id="rId7"/>
    <p:sldId id="268" r:id="rId8"/>
    <p:sldId id="259" r:id="rId9"/>
    <p:sldId id="261" r:id="rId10"/>
    <p:sldId id="262" r:id="rId11"/>
    <p:sldId id="263" r:id="rId1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E8E"/>
    <a:srgbClr val="D1FBF4"/>
    <a:srgbClr val="C1C1AF"/>
    <a:srgbClr val="9DCFB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E204BF-C7BC-4347-889B-2BF4B95864E6}" v="5" dt="2023-04-12T00:47:42.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475" cy="470371"/>
          </a:xfrm>
          <a:prstGeom prst="rect">
            <a:avLst/>
          </a:prstGeom>
        </p:spPr>
        <p:txBody>
          <a:bodyPr vert="horz" lIns="86969" tIns="43484" rIns="86969" bIns="43484" rtlCol="0"/>
          <a:lstStyle>
            <a:lvl1pPr algn="l">
              <a:defRPr sz="1100"/>
            </a:lvl1pPr>
          </a:lstStyle>
          <a:p>
            <a:endParaRPr lang="en-NZ"/>
          </a:p>
        </p:txBody>
      </p:sp>
      <p:sp>
        <p:nvSpPr>
          <p:cNvPr id="3" name="Date Placeholder 2"/>
          <p:cNvSpPr>
            <a:spLocks noGrp="1"/>
          </p:cNvSpPr>
          <p:nvPr>
            <p:ph type="dt" idx="1"/>
          </p:nvPr>
        </p:nvSpPr>
        <p:spPr>
          <a:xfrm>
            <a:off x="4023413" y="0"/>
            <a:ext cx="3077474" cy="470371"/>
          </a:xfrm>
          <a:prstGeom prst="rect">
            <a:avLst/>
          </a:prstGeom>
        </p:spPr>
        <p:txBody>
          <a:bodyPr vert="horz" lIns="86969" tIns="43484" rIns="86969" bIns="43484" rtlCol="0"/>
          <a:lstStyle>
            <a:lvl1pPr algn="r">
              <a:defRPr sz="1100"/>
            </a:lvl1pPr>
          </a:lstStyle>
          <a:p>
            <a:fld id="{1B2B2264-585D-4D6A-84AB-41964DEEB9F8}" type="datetimeFigureOut">
              <a:rPr lang="en-NZ" smtClean="0"/>
              <a:t>12/04/2023</a:t>
            </a:fld>
            <a:endParaRPr lang="en-NZ"/>
          </a:p>
        </p:txBody>
      </p:sp>
      <p:sp>
        <p:nvSpPr>
          <p:cNvPr id="4" name="Slide Image Placeholder 3"/>
          <p:cNvSpPr>
            <a:spLocks noGrp="1" noRot="1" noChangeAspect="1"/>
          </p:cNvSpPr>
          <p:nvPr>
            <p:ph type="sldImg" idx="2"/>
          </p:nvPr>
        </p:nvSpPr>
        <p:spPr>
          <a:xfrm>
            <a:off x="735013" y="1173163"/>
            <a:ext cx="5634037" cy="3168650"/>
          </a:xfrm>
          <a:prstGeom prst="rect">
            <a:avLst/>
          </a:prstGeom>
          <a:noFill/>
          <a:ln w="12700">
            <a:solidFill>
              <a:prstClr val="black"/>
            </a:solidFill>
          </a:ln>
        </p:spPr>
        <p:txBody>
          <a:bodyPr vert="horz" lIns="86969" tIns="43484" rIns="86969" bIns="43484" rtlCol="0" anchor="ctr"/>
          <a:lstStyle/>
          <a:p>
            <a:endParaRPr lang="en-NZ"/>
          </a:p>
        </p:txBody>
      </p:sp>
      <p:sp>
        <p:nvSpPr>
          <p:cNvPr id="5" name="Notes Placeholder 4"/>
          <p:cNvSpPr>
            <a:spLocks noGrp="1"/>
          </p:cNvSpPr>
          <p:nvPr>
            <p:ph type="body" sz="quarter" idx="3"/>
          </p:nvPr>
        </p:nvSpPr>
        <p:spPr>
          <a:xfrm>
            <a:off x="711041" y="4518759"/>
            <a:ext cx="5681980" cy="3695975"/>
          </a:xfrm>
          <a:prstGeom prst="rect">
            <a:avLst/>
          </a:prstGeom>
        </p:spPr>
        <p:txBody>
          <a:bodyPr vert="horz" lIns="86969" tIns="43484" rIns="86969" bIns="434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918105"/>
            <a:ext cx="3077475" cy="470371"/>
          </a:xfrm>
          <a:prstGeom prst="rect">
            <a:avLst/>
          </a:prstGeom>
        </p:spPr>
        <p:txBody>
          <a:bodyPr vert="horz" lIns="86969" tIns="43484" rIns="86969" bIns="43484" rtlCol="0" anchor="b"/>
          <a:lstStyle>
            <a:lvl1pPr algn="l">
              <a:defRPr sz="1100"/>
            </a:lvl1pPr>
          </a:lstStyle>
          <a:p>
            <a:endParaRPr lang="en-NZ"/>
          </a:p>
        </p:txBody>
      </p:sp>
      <p:sp>
        <p:nvSpPr>
          <p:cNvPr id="7" name="Slide Number Placeholder 6"/>
          <p:cNvSpPr>
            <a:spLocks noGrp="1"/>
          </p:cNvSpPr>
          <p:nvPr>
            <p:ph type="sldNum" sz="quarter" idx="5"/>
          </p:nvPr>
        </p:nvSpPr>
        <p:spPr>
          <a:xfrm>
            <a:off x="4023413" y="8918105"/>
            <a:ext cx="3077474" cy="470371"/>
          </a:xfrm>
          <a:prstGeom prst="rect">
            <a:avLst/>
          </a:prstGeom>
        </p:spPr>
        <p:txBody>
          <a:bodyPr vert="horz" lIns="86969" tIns="43484" rIns="86969" bIns="43484" rtlCol="0" anchor="b"/>
          <a:lstStyle>
            <a:lvl1pPr algn="r">
              <a:defRPr sz="1100"/>
            </a:lvl1pPr>
          </a:lstStyle>
          <a:p>
            <a:fld id="{2CFA59D5-65B1-489B-8244-667840D382D0}" type="slidenum">
              <a:rPr lang="en-NZ" smtClean="0"/>
              <a:t>‹#›</a:t>
            </a:fld>
            <a:endParaRPr lang="en-NZ"/>
          </a:p>
        </p:txBody>
      </p:sp>
    </p:spTree>
    <p:extLst>
      <p:ext uri="{BB962C8B-B14F-4D97-AF65-F5344CB8AC3E}">
        <p14:creationId xmlns:p14="http://schemas.microsoft.com/office/powerpoint/2010/main" val="92020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840bc3f2ab_0_74:notes"/>
          <p:cNvSpPr>
            <a:spLocks noGrp="1" noRot="1" noChangeAspect="1"/>
          </p:cNvSpPr>
          <p:nvPr>
            <p:ph type="sldImg" idx="2"/>
          </p:nvPr>
        </p:nvSpPr>
        <p:spPr>
          <a:xfrm>
            <a:off x="631825" y="628650"/>
            <a:ext cx="5592763" cy="31464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840bc3f2ab_0_74:notes"/>
          <p:cNvSpPr txBox="1">
            <a:spLocks noGrp="1"/>
          </p:cNvSpPr>
          <p:nvPr>
            <p:ph type="body" idx="1"/>
          </p:nvPr>
        </p:nvSpPr>
        <p:spPr>
          <a:xfrm>
            <a:off x="685647" y="3984313"/>
            <a:ext cx="5485174" cy="3774612"/>
          </a:xfrm>
          <a:prstGeom prst="rect">
            <a:avLst/>
          </a:prstGeom>
        </p:spPr>
        <p:txBody>
          <a:bodyPr spcFirstLastPara="1" wrap="square" lIns="86954" tIns="86954" rIns="86954" bIns="86954" anchor="t" anchorCtr="0">
            <a:no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A435-AE22-57A6-1F2C-ACC3D956ED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153B51-46E8-0395-36C3-48359B9DA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17EE07-2689-98D3-0DF5-C2B96034A55C}"/>
              </a:ext>
            </a:extLst>
          </p:cNvPr>
          <p:cNvSpPr>
            <a:spLocks noGrp="1"/>
          </p:cNvSpPr>
          <p:nvPr>
            <p:ph type="dt" sz="half" idx="10"/>
          </p:nvPr>
        </p:nvSpPr>
        <p:spPr/>
        <p:txBody>
          <a:bodyPr/>
          <a:lstStyle/>
          <a:p>
            <a:fld id="{9F526AAF-A0AE-489D-B6E5-516332F5857D}" type="datetimeFigureOut">
              <a:rPr lang="en-US" smtClean="0"/>
              <a:t>4/12/2023</a:t>
            </a:fld>
            <a:endParaRPr lang="en-US"/>
          </a:p>
        </p:txBody>
      </p:sp>
      <p:sp>
        <p:nvSpPr>
          <p:cNvPr id="5" name="Footer Placeholder 4">
            <a:extLst>
              <a:ext uri="{FF2B5EF4-FFF2-40B4-BE49-F238E27FC236}">
                <a16:creationId xmlns:a16="http://schemas.microsoft.com/office/drawing/2014/main" id="{BAD34FA1-EFF0-355F-0EEE-53A9AD472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4846F-69A4-E241-EE2A-CA38D87DA60A}"/>
              </a:ext>
            </a:extLst>
          </p:cNvPr>
          <p:cNvSpPr>
            <a:spLocks noGrp="1"/>
          </p:cNvSpPr>
          <p:nvPr>
            <p:ph type="sldNum" sz="quarter" idx="12"/>
          </p:nvPr>
        </p:nvSpPr>
        <p:spPr/>
        <p:txBody>
          <a:bodyPr/>
          <a:lstStyle/>
          <a:p>
            <a:fld id="{460330E0-31D3-4534-8CF1-A00274AD5A51}" type="slidenum">
              <a:rPr lang="en-US" smtClean="0"/>
              <a:t>‹#›</a:t>
            </a:fld>
            <a:endParaRPr lang="en-US"/>
          </a:p>
        </p:txBody>
      </p:sp>
    </p:spTree>
    <p:extLst>
      <p:ext uri="{BB962C8B-B14F-4D97-AF65-F5344CB8AC3E}">
        <p14:creationId xmlns:p14="http://schemas.microsoft.com/office/powerpoint/2010/main" val="36648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C4AA-B600-AF06-95A6-33C364A195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27332A-5942-12D6-ACE5-C7BAD7A143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6DBAE-A6B7-2CA2-E54F-7BBC4A2D5E51}"/>
              </a:ext>
            </a:extLst>
          </p:cNvPr>
          <p:cNvSpPr>
            <a:spLocks noGrp="1"/>
          </p:cNvSpPr>
          <p:nvPr>
            <p:ph type="dt" sz="half" idx="10"/>
          </p:nvPr>
        </p:nvSpPr>
        <p:spPr/>
        <p:txBody>
          <a:bodyPr/>
          <a:lstStyle/>
          <a:p>
            <a:fld id="{9F526AAF-A0AE-489D-B6E5-516332F5857D}" type="datetimeFigureOut">
              <a:rPr lang="en-US" smtClean="0"/>
              <a:t>4/12/2023</a:t>
            </a:fld>
            <a:endParaRPr lang="en-US"/>
          </a:p>
        </p:txBody>
      </p:sp>
      <p:sp>
        <p:nvSpPr>
          <p:cNvPr id="5" name="Footer Placeholder 4">
            <a:extLst>
              <a:ext uri="{FF2B5EF4-FFF2-40B4-BE49-F238E27FC236}">
                <a16:creationId xmlns:a16="http://schemas.microsoft.com/office/drawing/2014/main" id="{29557D10-6AE5-35F5-6E17-431322918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8DA0B-5681-CA32-A675-3AF6E62B0B55}"/>
              </a:ext>
            </a:extLst>
          </p:cNvPr>
          <p:cNvSpPr>
            <a:spLocks noGrp="1"/>
          </p:cNvSpPr>
          <p:nvPr>
            <p:ph type="sldNum" sz="quarter" idx="12"/>
          </p:nvPr>
        </p:nvSpPr>
        <p:spPr/>
        <p:txBody>
          <a:bodyPr/>
          <a:lstStyle/>
          <a:p>
            <a:fld id="{460330E0-31D3-4534-8CF1-A00274AD5A51}" type="slidenum">
              <a:rPr lang="en-US" smtClean="0"/>
              <a:t>‹#›</a:t>
            </a:fld>
            <a:endParaRPr lang="en-US"/>
          </a:p>
        </p:txBody>
      </p:sp>
    </p:spTree>
    <p:extLst>
      <p:ext uri="{BB962C8B-B14F-4D97-AF65-F5344CB8AC3E}">
        <p14:creationId xmlns:p14="http://schemas.microsoft.com/office/powerpoint/2010/main" val="35479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07C02-F4A5-89D2-39DC-E1574E14E5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A4B14B-5256-26CA-B466-6B96807165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4FF99-5083-1938-4CAC-640DF2DF444F}"/>
              </a:ext>
            </a:extLst>
          </p:cNvPr>
          <p:cNvSpPr>
            <a:spLocks noGrp="1"/>
          </p:cNvSpPr>
          <p:nvPr>
            <p:ph type="dt" sz="half" idx="10"/>
          </p:nvPr>
        </p:nvSpPr>
        <p:spPr/>
        <p:txBody>
          <a:bodyPr/>
          <a:lstStyle/>
          <a:p>
            <a:fld id="{9F526AAF-A0AE-489D-B6E5-516332F5857D}" type="datetimeFigureOut">
              <a:rPr lang="en-US" smtClean="0"/>
              <a:t>4/12/2023</a:t>
            </a:fld>
            <a:endParaRPr lang="en-US"/>
          </a:p>
        </p:txBody>
      </p:sp>
      <p:sp>
        <p:nvSpPr>
          <p:cNvPr id="5" name="Footer Placeholder 4">
            <a:extLst>
              <a:ext uri="{FF2B5EF4-FFF2-40B4-BE49-F238E27FC236}">
                <a16:creationId xmlns:a16="http://schemas.microsoft.com/office/drawing/2014/main" id="{FA55D7C2-1540-B1EC-D51A-37CF63FBA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3A021-DFDD-1D47-773E-270DCE83849B}"/>
              </a:ext>
            </a:extLst>
          </p:cNvPr>
          <p:cNvSpPr>
            <a:spLocks noGrp="1"/>
          </p:cNvSpPr>
          <p:nvPr>
            <p:ph type="sldNum" sz="quarter" idx="12"/>
          </p:nvPr>
        </p:nvSpPr>
        <p:spPr/>
        <p:txBody>
          <a:bodyPr/>
          <a:lstStyle/>
          <a:p>
            <a:fld id="{460330E0-31D3-4534-8CF1-A00274AD5A51}" type="slidenum">
              <a:rPr lang="en-US" smtClean="0"/>
              <a:t>‹#›</a:t>
            </a:fld>
            <a:endParaRPr lang="en-US"/>
          </a:p>
        </p:txBody>
      </p:sp>
    </p:spTree>
    <p:extLst>
      <p:ext uri="{BB962C8B-B14F-4D97-AF65-F5344CB8AC3E}">
        <p14:creationId xmlns:p14="http://schemas.microsoft.com/office/powerpoint/2010/main" val="26049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68" name="Google Shape;68;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sz="1867"/>
            </a:lvl1pPr>
            <a:lvl2pPr lvl="1" rtl="0">
              <a:buNone/>
              <a:defRPr sz="1867"/>
            </a:lvl2pPr>
            <a:lvl3pPr lvl="2" rtl="0">
              <a:buNone/>
              <a:defRPr sz="1867"/>
            </a:lvl3pPr>
            <a:lvl4pPr lvl="3" rtl="0">
              <a:buNone/>
              <a:defRPr sz="1867"/>
            </a:lvl4pPr>
            <a:lvl5pPr lvl="4" rtl="0">
              <a:buNone/>
              <a:defRPr sz="1867"/>
            </a:lvl5pPr>
            <a:lvl6pPr lvl="5" rtl="0">
              <a:buNone/>
              <a:defRPr sz="1867"/>
            </a:lvl6pPr>
            <a:lvl7pPr lvl="6" rtl="0">
              <a:buNone/>
              <a:defRPr sz="1867"/>
            </a:lvl7pPr>
            <a:lvl8pPr lvl="7" rtl="0">
              <a:buNone/>
              <a:defRPr sz="1867"/>
            </a:lvl8pPr>
            <a:lvl9pPr lvl="8" rtl="0">
              <a:buNone/>
              <a:defRPr sz="1867"/>
            </a:lvl9pPr>
          </a:lstStyle>
          <a:p>
            <a:pPr algn="l"/>
            <a:fld id="{00000000-1234-1234-1234-123412341234}" type="slidenum">
              <a:rPr lang="en" smtClean="0"/>
              <a:pPr algn="l"/>
              <a:t>‹#›</a:t>
            </a:fld>
            <a:endParaRPr lang="en" dirty="0"/>
          </a:p>
        </p:txBody>
      </p:sp>
    </p:spTree>
    <p:extLst>
      <p:ext uri="{BB962C8B-B14F-4D97-AF65-F5344CB8AC3E}">
        <p14:creationId xmlns:p14="http://schemas.microsoft.com/office/powerpoint/2010/main" val="47657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26EB-5E2E-5DAE-67A9-A938E4EFD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86A0B-8884-AB8B-3902-D7205D527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3BBD0-1352-4D5C-E7CB-6A24151EE16A}"/>
              </a:ext>
            </a:extLst>
          </p:cNvPr>
          <p:cNvSpPr>
            <a:spLocks noGrp="1"/>
          </p:cNvSpPr>
          <p:nvPr>
            <p:ph type="dt" sz="half" idx="10"/>
          </p:nvPr>
        </p:nvSpPr>
        <p:spPr/>
        <p:txBody>
          <a:bodyPr/>
          <a:lstStyle/>
          <a:p>
            <a:fld id="{9F526AAF-A0AE-489D-B6E5-516332F5857D}" type="datetimeFigureOut">
              <a:rPr lang="en-US" smtClean="0"/>
              <a:t>4/12/2023</a:t>
            </a:fld>
            <a:endParaRPr lang="en-US"/>
          </a:p>
        </p:txBody>
      </p:sp>
      <p:sp>
        <p:nvSpPr>
          <p:cNvPr id="5" name="Footer Placeholder 4">
            <a:extLst>
              <a:ext uri="{FF2B5EF4-FFF2-40B4-BE49-F238E27FC236}">
                <a16:creationId xmlns:a16="http://schemas.microsoft.com/office/drawing/2014/main" id="{1906B58D-12B4-6A28-5427-EE3102EB6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BD0D3-BFA2-F76A-0706-4036CB421DC2}"/>
              </a:ext>
            </a:extLst>
          </p:cNvPr>
          <p:cNvSpPr>
            <a:spLocks noGrp="1"/>
          </p:cNvSpPr>
          <p:nvPr>
            <p:ph type="sldNum" sz="quarter" idx="12"/>
          </p:nvPr>
        </p:nvSpPr>
        <p:spPr/>
        <p:txBody>
          <a:bodyPr/>
          <a:lstStyle/>
          <a:p>
            <a:fld id="{460330E0-31D3-4534-8CF1-A00274AD5A51}" type="slidenum">
              <a:rPr lang="en-US" smtClean="0"/>
              <a:t>‹#›</a:t>
            </a:fld>
            <a:endParaRPr lang="en-US"/>
          </a:p>
        </p:txBody>
      </p:sp>
    </p:spTree>
    <p:extLst>
      <p:ext uri="{BB962C8B-B14F-4D97-AF65-F5344CB8AC3E}">
        <p14:creationId xmlns:p14="http://schemas.microsoft.com/office/powerpoint/2010/main" val="130640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9172-1EEA-2CF3-11A6-5C40945A93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8BFFAB-0513-87EA-F1FD-9777F7B3A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26DBD-FCD6-2143-A30C-CDF5855AEF31}"/>
              </a:ext>
            </a:extLst>
          </p:cNvPr>
          <p:cNvSpPr>
            <a:spLocks noGrp="1"/>
          </p:cNvSpPr>
          <p:nvPr>
            <p:ph type="dt" sz="half" idx="10"/>
          </p:nvPr>
        </p:nvSpPr>
        <p:spPr/>
        <p:txBody>
          <a:bodyPr/>
          <a:lstStyle/>
          <a:p>
            <a:fld id="{9F526AAF-A0AE-489D-B6E5-516332F5857D}" type="datetimeFigureOut">
              <a:rPr lang="en-US" smtClean="0"/>
              <a:t>4/12/2023</a:t>
            </a:fld>
            <a:endParaRPr lang="en-US"/>
          </a:p>
        </p:txBody>
      </p:sp>
      <p:sp>
        <p:nvSpPr>
          <p:cNvPr id="5" name="Footer Placeholder 4">
            <a:extLst>
              <a:ext uri="{FF2B5EF4-FFF2-40B4-BE49-F238E27FC236}">
                <a16:creationId xmlns:a16="http://schemas.microsoft.com/office/drawing/2014/main" id="{EE07A2F9-D6A1-CABA-564E-A2AC29DF2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DAE9E-5615-50A8-4D24-9D49EFAABB4E}"/>
              </a:ext>
            </a:extLst>
          </p:cNvPr>
          <p:cNvSpPr>
            <a:spLocks noGrp="1"/>
          </p:cNvSpPr>
          <p:nvPr>
            <p:ph type="sldNum" sz="quarter" idx="12"/>
          </p:nvPr>
        </p:nvSpPr>
        <p:spPr/>
        <p:txBody>
          <a:bodyPr/>
          <a:lstStyle/>
          <a:p>
            <a:fld id="{460330E0-31D3-4534-8CF1-A00274AD5A51}" type="slidenum">
              <a:rPr lang="en-US" smtClean="0"/>
              <a:t>‹#›</a:t>
            </a:fld>
            <a:endParaRPr lang="en-US"/>
          </a:p>
        </p:txBody>
      </p:sp>
    </p:spTree>
    <p:extLst>
      <p:ext uri="{BB962C8B-B14F-4D97-AF65-F5344CB8AC3E}">
        <p14:creationId xmlns:p14="http://schemas.microsoft.com/office/powerpoint/2010/main" val="111809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C61D-F9E1-4A28-44E4-5A277FDB57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B32CD-418E-37D3-3991-2456E8BACD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3AEE80-2C3E-E801-46D3-7F428A97FE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9193D9-38F2-F547-B6D8-1DCBBC986B34}"/>
              </a:ext>
            </a:extLst>
          </p:cNvPr>
          <p:cNvSpPr>
            <a:spLocks noGrp="1"/>
          </p:cNvSpPr>
          <p:nvPr>
            <p:ph type="dt" sz="half" idx="10"/>
          </p:nvPr>
        </p:nvSpPr>
        <p:spPr/>
        <p:txBody>
          <a:bodyPr/>
          <a:lstStyle/>
          <a:p>
            <a:fld id="{9F526AAF-A0AE-489D-B6E5-516332F5857D}" type="datetimeFigureOut">
              <a:rPr lang="en-US" smtClean="0"/>
              <a:t>4/12/2023</a:t>
            </a:fld>
            <a:endParaRPr lang="en-US"/>
          </a:p>
        </p:txBody>
      </p:sp>
      <p:sp>
        <p:nvSpPr>
          <p:cNvPr id="6" name="Footer Placeholder 5">
            <a:extLst>
              <a:ext uri="{FF2B5EF4-FFF2-40B4-BE49-F238E27FC236}">
                <a16:creationId xmlns:a16="http://schemas.microsoft.com/office/drawing/2014/main" id="{B6DD585B-3537-3256-37BF-B1B67DCF3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ADC37-17E4-DD20-7A60-C8DB8D12B4D1}"/>
              </a:ext>
            </a:extLst>
          </p:cNvPr>
          <p:cNvSpPr>
            <a:spLocks noGrp="1"/>
          </p:cNvSpPr>
          <p:nvPr>
            <p:ph type="sldNum" sz="quarter" idx="12"/>
          </p:nvPr>
        </p:nvSpPr>
        <p:spPr/>
        <p:txBody>
          <a:bodyPr/>
          <a:lstStyle/>
          <a:p>
            <a:fld id="{460330E0-31D3-4534-8CF1-A00274AD5A51}" type="slidenum">
              <a:rPr lang="en-US" smtClean="0"/>
              <a:t>‹#›</a:t>
            </a:fld>
            <a:endParaRPr lang="en-US"/>
          </a:p>
        </p:txBody>
      </p:sp>
    </p:spTree>
    <p:extLst>
      <p:ext uri="{BB962C8B-B14F-4D97-AF65-F5344CB8AC3E}">
        <p14:creationId xmlns:p14="http://schemas.microsoft.com/office/powerpoint/2010/main" val="310040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696A-185E-2B53-1F29-982F129A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7BD7D2-0C55-6A3C-3366-63336BC697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B39CE4-D8E9-FD4C-91C5-AA15063860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64BC71-0712-AD39-BD30-99CAB9F19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EE89F-FF8D-BA32-86FE-B4C120807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8B6E55-576D-6A1C-1793-68384EAED135}"/>
              </a:ext>
            </a:extLst>
          </p:cNvPr>
          <p:cNvSpPr>
            <a:spLocks noGrp="1"/>
          </p:cNvSpPr>
          <p:nvPr>
            <p:ph type="dt" sz="half" idx="10"/>
          </p:nvPr>
        </p:nvSpPr>
        <p:spPr/>
        <p:txBody>
          <a:bodyPr/>
          <a:lstStyle/>
          <a:p>
            <a:fld id="{9F526AAF-A0AE-489D-B6E5-516332F5857D}" type="datetimeFigureOut">
              <a:rPr lang="en-US" smtClean="0"/>
              <a:t>4/12/2023</a:t>
            </a:fld>
            <a:endParaRPr lang="en-US"/>
          </a:p>
        </p:txBody>
      </p:sp>
      <p:sp>
        <p:nvSpPr>
          <p:cNvPr id="8" name="Footer Placeholder 7">
            <a:extLst>
              <a:ext uri="{FF2B5EF4-FFF2-40B4-BE49-F238E27FC236}">
                <a16:creationId xmlns:a16="http://schemas.microsoft.com/office/drawing/2014/main" id="{61A6D6C2-8A8A-58D2-96BC-DF18BAD47D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A7106B-63B9-F209-63BB-B96E6E1908BD}"/>
              </a:ext>
            </a:extLst>
          </p:cNvPr>
          <p:cNvSpPr>
            <a:spLocks noGrp="1"/>
          </p:cNvSpPr>
          <p:nvPr>
            <p:ph type="sldNum" sz="quarter" idx="12"/>
          </p:nvPr>
        </p:nvSpPr>
        <p:spPr/>
        <p:txBody>
          <a:bodyPr/>
          <a:lstStyle/>
          <a:p>
            <a:fld id="{460330E0-31D3-4534-8CF1-A00274AD5A51}" type="slidenum">
              <a:rPr lang="en-US" smtClean="0"/>
              <a:t>‹#›</a:t>
            </a:fld>
            <a:endParaRPr lang="en-US"/>
          </a:p>
        </p:txBody>
      </p:sp>
    </p:spTree>
    <p:extLst>
      <p:ext uri="{BB962C8B-B14F-4D97-AF65-F5344CB8AC3E}">
        <p14:creationId xmlns:p14="http://schemas.microsoft.com/office/powerpoint/2010/main" val="156038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48591-6233-EA55-1F61-82613DFB6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9B0A04-9C75-B902-AF9F-1EB1A6D509E8}"/>
              </a:ext>
            </a:extLst>
          </p:cNvPr>
          <p:cNvSpPr>
            <a:spLocks noGrp="1"/>
          </p:cNvSpPr>
          <p:nvPr>
            <p:ph type="dt" sz="half" idx="10"/>
          </p:nvPr>
        </p:nvSpPr>
        <p:spPr/>
        <p:txBody>
          <a:bodyPr/>
          <a:lstStyle/>
          <a:p>
            <a:fld id="{9F526AAF-A0AE-489D-B6E5-516332F5857D}" type="datetimeFigureOut">
              <a:rPr lang="en-US" smtClean="0"/>
              <a:t>4/12/2023</a:t>
            </a:fld>
            <a:endParaRPr lang="en-US"/>
          </a:p>
        </p:txBody>
      </p:sp>
      <p:sp>
        <p:nvSpPr>
          <p:cNvPr id="4" name="Footer Placeholder 3">
            <a:extLst>
              <a:ext uri="{FF2B5EF4-FFF2-40B4-BE49-F238E27FC236}">
                <a16:creationId xmlns:a16="http://schemas.microsoft.com/office/drawing/2014/main" id="{47A0953D-8262-6F26-BFE6-CD98324075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D6441-A4EC-EBD2-CDEE-7322318B7DA1}"/>
              </a:ext>
            </a:extLst>
          </p:cNvPr>
          <p:cNvSpPr>
            <a:spLocks noGrp="1"/>
          </p:cNvSpPr>
          <p:nvPr>
            <p:ph type="sldNum" sz="quarter" idx="12"/>
          </p:nvPr>
        </p:nvSpPr>
        <p:spPr/>
        <p:txBody>
          <a:bodyPr/>
          <a:lstStyle/>
          <a:p>
            <a:fld id="{460330E0-31D3-4534-8CF1-A00274AD5A51}" type="slidenum">
              <a:rPr lang="en-US" smtClean="0"/>
              <a:t>‹#›</a:t>
            </a:fld>
            <a:endParaRPr lang="en-US"/>
          </a:p>
        </p:txBody>
      </p:sp>
    </p:spTree>
    <p:extLst>
      <p:ext uri="{BB962C8B-B14F-4D97-AF65-F5344CB8AC3E}">
        <p14:creationId xmlns:p14="http://schemas.microsoft.com/office/powerpoint/2010/main" val="372385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2B45D6-C62D-C113-029F-0D89EB86DAF2}"/>
              </a:ext>
            </a:extLst>
          </p:cNvPr>
          <p:cNvSpPr>
            <a:spLocks noGrp="1"/>
          </p:cNvSpPr>
          <p:nvPr>
            <p:ph type="dt" sz="half" idx="10"/>
          </p:nvPr>
        </p:nvSpPr>
        <p:spPr/>
        <p:txBody>
          <a:bodyPr/>
          <a:lstStyle/>
          <a:p>
            <a:fld id="{9F526AAF-A0AE-489D-B6E5-516332F5857D}" type="datetimeFigureOut">
              <a:rPr lang="en-US" smtClean="0"/>
              <a:t>4/12/2023</a:t>
            </a:fld>
            <a:endParaRPr lang="en-US"/>
          </a:p>
        </p:txBody>
      </p:sp>
      <p:sp>
        <p:nvSpPr>
          <p:cNvPr id="3" name="Footer Placeholder 2">
            <a:extLst>
              <a:ext uri="{FF2B5EF4-FFF2-40B4-BE49-F238E27FC236}">
                <a16:creationId xmlns:a16="http://schemas.microsoft.com/office/drawing/2014/main" id="{C83C6587-39BC-916C-972D-13867E9545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791D5F-D876-53CE-233C-41B3F32DFD85}"/>
              </a:ext>
            </a:extLst>
          </p:cNvPr>
          <p:cNvSpPr>
            <a:spLocks noGrp="1"/>
          </p:cNvSpPr>
          <p:nvPr>
            <p:ph type="sldNum" sz="quarter" idx="12"/>
          </p:nvPr>
        </p:nvSpPr>
        <p:spPr/>
        <p:txBody>
          <a:bodyPr/>
          <a:lstStyle/>
          <a:p>
            <a:fld id="{460330E0-31D3-4534-8CF1-A00274AD5A51}" type="slidenum">
              <a:rPr lang="en-US" smtClean="0"/>
              <a:t>‹#›</a:t>
            </a:fld>
            <a:endParaRPr lang="en-US"/>
          </a:p>
        </p:txBody>
      </p:sp>
    </p:spTree>
    <p:extLst>
      <p:ext uri="{BB962C8B-B14F-4D97-AF65-F5344CB8AC3E}">
        <p14:creationId xmlns:p14="http://schemas.microsoft.com/office/powerpoint/2010/main" val="253432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B5CF-CCC8-0BD2-86E3-197F17DEC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84B886-4CBC-0916-0108-CEE41389F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75C205-90F1-1B26-242A-FA4B5B310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81D014-DF05-4362-4421-D926B78C3682}"/>
              </a:ext>
            </a:extLst>
          </p:cNvPr>
          <p:cNvSpPr>
            <a:spLocks noGrp="1"/>
          </p:cNvSpPr>
          <p:nvPr>
            <p:ph type="dt" sz="half" idx="10"/>
          </p:nvPr>
        </p:nvSpPr>
        <p:spPr/>
        <p:txBody>
          <a:bodyPr/>
          <a:lstStyle/>
          <a:p>
            <a:fld id="{9F526AAF-A0AE-489D-B6E5-516332F5857D}" type="datetimeFigureOut">
              <a:rPr lang="en-US" smtClean="0"/>
              <a:t>4/12/2023</a:t>
            </a:fld>
            <a:endParaRPr lang="en-US"/>
          </a:p>
        </p:txBody>
      </p:sp>
      <p:sp>
        <p:nvSpPr>
          <p:cNvPr id="6" name="Footer Placeholder 5">
            <a:extLst>
              <a:ext uri="{FF2B5EF4-FFF2-40B4-BE49-F238E27FC236}">
                <a16:creationId xmlns:a16="http://schemas.microsoft.com/office/drawing/2014/main" id="{664BF2C6-7C26-35D7-0598-B8F5ED22F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DC8AE-E2F2-0F2A-468A-952303806FD2}"/>
              </a:ext>
            </a:extLst>
          </p:cNvPr>
          <p:cNvSpPr>
            <a:spLocks noGrp="1"/>
          </p:cNvSpPr>
          <p:nvPr>
            <p:ph type="sldNum" sz="quarter" idx="12"/>
          </p:nvPr>
        </p:nvSpPr>
        <p:spPr/>
        <p:txBody>
          <a:bodyPr/>
          <a:lstStyle/>
          <a:p>
            <a:fld id="{460330E0-31D3-4534-8CF1-A00274AD5A51}" type="slidenum">
              <a:rPr lang="en-US" smtClean="0"/>
              <a:t>‹#›</a:t>
            </a:fld>
            <a:endParaRPr lang="en-US"/>
          </a:p>
        </p:txBody>
      </p:sp>
    </p:spTree>
    <p:extLst>
      <p:ext uri="{BB962C8B-B14F-4D97-AF65-F5344CB8AC3E}">
        <p14:creationId xmlns:p14="http://schemas.microsoft.com/office/powerpoint/2010/main" val="123123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5958-8818-6CA4-3E50-C0E930C2E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B1C5C-7BBC-37B5-6FF6-BA3A07597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07669-3827-A6D3-1027-C154F4F6F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E5C6CF-1E67-23CB-1B12-258035B58AB8}"/>
              </a:ext>
            </a:extLst>
          </p:cNvPr>
          <p:cNvSpPr>
            <a:spLocks noGrp="1"/>
          </p:cNvSpPr>
          <p:nvPr>
            <p:ph type="dt" sz="half" idx="10"/>
          </p:nvPr>
        </p:nvSpPr>
        <p:spPr/>
        <p:txBody>
          <a:bodyPr/>
          <a:lstStyle/>
          <a:p>
            <a:fld id="{9F526AAF-A0AE-489D-B6E5-516332F5857D}" type="datetimeFigureOut">
              <a:rPr lang="en-US" smtClean="0"/>
              <a:t>4/12/2023</a:t>
            </a:fld>
            <a:endParaRPr lang="en-US"/>
          </a:p>
        </p:txBody>
      </p:sp>
      <p:sp>
        <p:nvSpPr>
          <p:cNvPr id="6" name="Footer Placeholder 5">
            <a:extLst>
              <a:ext uri="{FF2B5EF4-FFF2-40B4-BE49-F238E27FC236}">
                <a16:creationId xmlns:a16="http://schemas.microsoft.com/office/drawing/2014/main" id="{4AD896D0-3BA7-E12C-E5CA-E35C751507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05755-CCF6-4C16-B664-0D277A9DA089}"/>
              </a:ext>
            </a:extLst>
          </p:cNvPr>
          <p:cNvSpPr>
            <a:spLocks noGrp="1"/>
          </p:cNvSpPr>
          <p:nvPr>
            <p:ph type="sldNum" sz="quarter" idx="12"/>
          </p:nvPr>
        </p:nvSpPr>
        <p:spPr/>
        <p:txBody>
          <a:bodyPr/>
          <a:lstStyle/>
          <a:p>
            <a:fld id="{460330E0-31D3-4534-8CF1-A00274AD5A51}" type="slidenum">
              <a:rPr lang="en-US" smtClean="0"/>
              <a:t>‹#›</a:t>
            </a:fld>
            <a:endParaRPr lang="en-US"/>
          </a:p>
        </p:txBody>
      </p:sp>
    </p:spTree>
    <p:extLst>
      <p:ext uri="{BB962C8B-B14F-4D97-AF65-F5344CB8AC3E}">
        <p14:creationId xmlns:p14="http://schemas.microsoft.com/office/powerpoint/2010/main" val="293532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3B2F00-D3AA-CEE4-B52E-595D9E0DD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AA7B6F-5597-DF26-20F3-D7CF8CA4E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8A875-B530-F674-15E5-C6BE56371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26AAF-A0AE-489D-B6E5-516332F5857D}" type="datetimeFigureOut">
              <a:rPr lang="en-US" smtClean="0"/>
              <a:t>4/12/2023</a:t>
            </a:fld>
            <a:endParaRPr lang="en-US"/>
          </a:p>
        </p:txBody>
      </p:sp>
      <p:sp>
        <p:nvSpPr>
          <p:cNvPr id="5" name="Footer Placeholder 4">
            <a:extLst>
              <a:ext uri="{FF2B5EF4-FFF2-40B4-BE49-F238E27FC236}">
                <a16:creationId xmlns:a16="http://schemas.microsoft.com/office/drawing/2014/main" id="{8883A93A-EB8E-35D3-62C3-D6B138D6A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F746E3-10AF-F969-55B8-BF41AAF24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330E0-31D3-4534-8CF1-A00274AD5A51}" type="slidenum">
              <a:rPr lang="en-US" smtClean="0"/>
              <a:t>‹#›</a:t>
            </a:fld>
            <a:endParaRPr lang="en-US"/>
          </a:p>
        </p:txBody>
      </p:sp>
    </p:spTree>
    <p:extLst>
      <p:ext uri="{BB962C8B-B14F-4D97-AF65-F5344CB8AC3E}">
        <p14:creationId xmlns:p14="http://schemas.microsoft.com/office/powerpoint/2010/main" val="1485203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2C185F7-CA7E-DBB6-E02A-CF766526D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67" y="5081048"/>
            <a:ext cx="1156975" cy="930610"/>
          </a:xfrm>
          <a:prstGeom prst="rect">
            <a:avLst/>
          </a:prstGeom>
        </p:spPr>
      </p:pic>
      <p:sp>
        <p:nvSpPr>
          <p:cNvPr id="6" name="Flowchart: Sequential Access Storage 5">
            <a:extLst>
              <a:ext uri="{FF2B5EF4-FFF2-40B4-BE49-F238E27FC236}">
                <a16:creationId xmlns:a16="http://schemas.microsoft.com/office/drawing/2014/main" id="{4EFD51C4-35AC-09CD-C4F6-F1151D226732}"/>
              </a:ext>
            </a:extLst>
          </p:cNvPr>
          <p:cNvSpPr/>
          <p:nvPr/>
        </p:nvSpPr>
        <p:spPr>
          <a:xfrm>
            <a:off x="716437" y="10160"/>
            <a:ext cx="7343480" cy="6858000"/>
          </a:xfrm>
          <a:prstGeom prst="flowChartMagneticTape">
            <a:avLst/>
          </a:prstGeom>
          <a:solidFill>
            <a:srgbClr val="5A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p:txBody>
      </p:sp>
      <p:sp>
        <p:nvSpPr>
          <p:cNvPr id="2" name="Title 1">
            <a:extLst>
              <a:ext uri="{FF2B5EF4-FFF2-40B4-BE49-F238E27FC236}">
                <a16:creationId xmlns:a16="http://schemas.microsoft.com/office/drawing/2014/main" id="{F4DE9C4F-CFF4-81DD-EE67-1A2AB39A032E}"/>
              </a:ext>
            </a:extLst>
          </p:cNvPr>
          <p:cNvSpPr>
            <a:spLocks noGrp="1"/>
          </p:cNvSpPr>
          <p:nvPr>
            <p:ph type="ctrTitle"/>
          </p:nvPr>
        </p:nvSpPr>
        <p:spPr>
          <a:xfrm>
            <a:off x="1677971" y="1058105"/>
            <a:ext cx="5564957" cy="3119699"/>
          </a:xfrm>
        </p:spPr>
        <p:txBody>
          <a:bodyPr>
            <a:normAutofit fontScale="90000"/>
          </a:bodyPr>
          <a:lstStyle/>
          <a:p>
            <a:pPr algn="l"/>
            <a:r>
              <a:rPr lang="en-US" b="1" dirty="0">
                <a:solidFill>
                  <a:schemeClr val="accent6">
                    <a:lumMod val="20000"/>
                    <a:lumOff val="80000"/>
                  </a:schemeClr>
                </a:solidFill>
                <a:latin typeface="Arial Nova" panose="020B0504020202020204" pitchFamily="34" charset="0"/>
                <a:cs typeface="72 Black" panose="020B0A04030603020204" pitchFamily="34" charset="0"/>
              </a:rPr>
              <a:t>An Adaptation Roadmap for the New Zealand </a:t>
            </a:r>
            <a:r>
              <a:rPr lang="en-US" b="1" dirty="0">
                <a:solidFill>
                  <a:schemeClr val="bg1"/>
                </a:solidFill>
                <a:latin typeface="Arial Nova" panose="020B0504020202020204" pitchFamily="34" charset="0"/>
                <a:cs typeface="72 Black" panose="020B0A04030603020204" pitchFamily="34" charset="0"/>
              </a:rPr>
              <a:t>Tourism Sector</a:t>
            </a:r>
          </a:p>
        </p:txBody>
      </p:sp>
      <p:sp>
        <p:nvSpPr>
          <p:cNvPr id="3" name="Subtitle 2">
            <a:extLst>
              <a:ext uri="{FF2B5EF4-FFF2-40B4-BE49-F238E27FC236}">
                <a16:creationId xmlns:a16="http://schemas.microsoft.com/office/drawing/2014/main" id="{1078F16D-641C-7D44-90F0-B889001E8498}"/>
              </a:ext>
            </a:extLst>
          </p:cNvPr>
          <p:cNvSpPr>
            <a:spLocks noGrp="1"/>
          </p:cNvSpPr>
          <p:nvPr>
            <p:ph type="subTitle" idx="1"/>
          </p:nvPr>
        </p:nvSpPr>
        <p:spPr>
          <a:xfrm>
            <a:off x="1677970" y="4449457"/>
            <a:ext cx="5564957" cy="1655762"/>
          </a:xfrm>
        </p:spPr>
        <p:txBody>
          <a:bodyPr/>
          <a:lstStyle/>
          <a:p>
            <a:pPr algn="l"/>
            <a:r>
              <a:rPr lang="en-US" b="1" dirty="0">
                <a:solidFill>
                  <a:schemeClr val="bg1"/>
                </a:solidFill>
                <a:latin typeface="Arial Nova" panose="020B0504020202020204" pitchFamily="34" charset="0"/>
              </a:rPr>
              <a:t>Laurissa Cooney, Co-Chair</a:t>
            </a:r>
          </a:p>
          <a:p>
            <a:pPr algn="l"/>
            <a:r>
              <a:rPr lang="en-US" dirty="0">
                <a:solidFill>
                  <a:schemeClr val="bg1"/>
                </a:solidFill>
                <a:latin typeface="Arial Nova Light" panose="020B0304020202020204" pitchFamily="34" charset="0"/>
              </a:rPr>
              <a:t>Tourism Policy School, 24</a:t>
            </a:r>
            <a:r>
              <a:rPr lang="en-US" baseline="30000" dirty="0">
                <a:solidFill>
                  <a:schemeClr val="bg1"/>
                </a:solidFill>
                <a:latin typeface="Arial Nova Light" panose="020B0304020202020204" pitchFamily="34" charset="0"/>
              </a:rPr>
              <a:t>th</a:t>
            </a:r>
            <a:r>
              <a:rPr lang="en-US" dirty="0">
                <a:solidFill>
                  <a:schemeClr val="bg1"/>
                </a:solidFill>
                <a:latin typeface="Arial Nova Light" panose="020B0304020202020204" pitchFamily="34" charset="0"/>
              </a:rPr>
              <a:t> March 2023</a:t>
            </a:r>
          </a:p>
        </p:txBody>
      </p:sp>
      <p:pic>
        <p:nvPicPr>
          <p:cNvPr id="17" name="Picture 16" descr="A bird flying in the air&#10;&#10;Description automatically generated with medium confidence">
            <a:extLst>
              <a:ext uri="{FF2B5EF4-FFF2-40B4-BE49-F238E27FC236}">
                <a16:creationId xmlns:a16="http://schemas.microsoft.com/office/drawing/2014/main" id="{936CAA0C-A469-4E4B-66FB-C4DC166FF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302" y="563089"/>
            <a:ext cx="6411814" cy="6671252"/>
          </a:xfrm>
          <a:prstGeom prst="rect">
            <a:avLst/>
          </a:prstGeom>
        </p:spPr>
      </p:pic>
      <p:pic>
        <p:nvPicPr>
          <p:cNvPr id="1026" name="Picture 2" descr="The Aotearoa Circle">
            <a:extLst>
              <a:ext uri="{FF2B5EF4-FFF2-40B4-BE49-F238E27FC236}">
                <a16:creationId xmlns:a16="http://schemas.microsoft.com/office/drawing/2014/main" id="{8B1DBCD7-AEA2-64EF-E530-CA7EDE3A5006}"/>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64783" y="6047847"/>
            <a:ext cx="2412430" cy="60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7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B0F6EA3-347E-ECFC-EA2B-A707350E4E78}"/>
              </a:ext>
            </a:extLst>
          </p:cNvPr>
          <p:cNvSpPr txBox="1"/>
          <p:nvPr/>
        </p:nvSpPr>
        <p:spPr>
          <a:xfrm>
            <a:off x="492551" y="985928"/>
            <a:ext cx="6094428" cy="584775"/>
          </a:xfrm>
          <a:prstGeom prst="rect">
            <a:avLst/>
          </a:prstGeom>
          <a:noFill/>
        </p:spPr>
        <p:txBody>
          <a:bodyPr wrap="square">
            <a:spAutoFit/>
          </a:bodyPr>
          <a:lstStyle/>
          <a:p>
            <a:pPr lvl="1"/>
            <a:r>
              <a:rPr lang="en-US" sz="3200" b="1" dirty="0">
                <a:solidFill>
                  <a:srgbClr val="5AAE8E"/>
                </a:solidFill>
                <a:latin typeface="Arial Nova" panose="020B0504020202020204" pitchFamily="34" charset="0"/>
                <a:cs typeface="Arial" panose="020B0604020202020204" pitchFamily="34" charset="0"/>
              </a:rPr>
              <a:t>In today’s update …</a:t>
            </a:r>
          </a:p>
        </p:txBody>
      </p:sp>
      <p:grpSp>
        <p:nvGrpSpPr>
          <p:cNvPr id="2" name="Group 1">
            <a:extLst>
              <a:ext uri="{FF2B5EF4-FFF2-40B4-BE49-F238E27FC236}">
                <a16:creationId xmlns:a16="http://schemas.microsoft.com/office/drawing/2014/main" id="{A4163277-483D-90F2-F8D2-46B7423563ED}"/>
              </a:ext>
            </a:extLst>
          </p:cNvPr>
          <p:cNvGrpSpPr/>
          <p:nvPr/>
        </p:nvGrpSpPr>
        <p:grpSpPr>
          <a:xfrm>
            <a:off x="1734165" y="2204403"/>
            <a:ext cx="8723669" cy="3039944"/>
            <a:chOff x="2313362" y="2194976"/>
            <a:chExt cx="8723669" cy="3039944"/>
          </a:xfrm>
        </p:grpSpPr>
        <p:sp>
          <p:nvSpPr>
            <p:cNvPr id="32" name="Flowchart: Connector 31">
              <a:extLst>
                <a:ext uri="{FF2B5EF4-FFF2-40B4-BE49-F238E27FC236}">
                  <a16:creationId xmlns:a16="http://schemas.microsoft.com/office/drawing/2014/main" id="{7C4DCC79-C078-9D8B-4CCE-F58E5FF0FB1B}"/>
                </a:ext>
              </a:extLst>
            </p:cNvPr>
            <p:cNvSpPr/>
            <p:nvPr/>
          </p:nvSpPr>
          <p:spPr>
            <a:xfrm>
              <a:off x="4449406" y="3173859"/>
              <a:ext cx="1823838" cy="1807933"/>
            </a:xfrm>
            <a:prstGeom prst="flowChartConnector">
              <a:avLst/>
            </a:prstGeom>
            <a:solidFill>
              <a:srgbClr val="C1C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2800" dirty="0">
                <a:latin typeface="72 Black" panose="020B0A04030603020204" pitchFamily="34" charset="0"/>
                <a:cs typeface="72 Black" panose="020B0A04030603020204" pitchFamily="34" charset="0"/>
              </a:endParaRPr>
            </a:p>
          </p:txBody>
        </p:sp>
        <p:sp>
          <p:nvSpPr>
            <p:cNvPr id="30" name="Flowchart: Connector 29">
              <a:extLst>
                <a:ext uri="{FF2B5EF4-FFF2-40B4-BE49-F238E27FC236}">
                  <a16:creationId xmlns:a16="http://schemas.microsoft.com/office/drawing/2014/main" id="{71553D05-94F0-5D9A-A78D-D2DFB40D8325}"/>
                </a:ext>
              </a:extLst>
            </p:cNvPr>
            <p:cNvSpPr/>
            <p:nvPr/>
          </p:nvSpPr>
          <p:spPr>
            <a:xfrm>
              <a:off x="8861827" y="3167406"/>
              <a:ext cx="1823838" cy="1807933"/>
            </a:xfrm>
            <a:prstGeom prst="flowChartConnector">
              <a:avLst/>
            </a:prstGeom>
            <a:solidFill>
              <a:srgbClr val="9DC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2800" dirty="0">
                <a:latin typeface="72 Black" panose="020B0A04030603020204" pitchFamily="34" charset="0"/>
                <a:cs typeface="72 Black" panose="020B0A04030603020204" pitchFamily="34" charset="0"/>
              </a:endParaRPr>
            </a:p>
          </p:txBody>
        </p:sp>
        <p:sp>
          <p:nvSpPr>
            <p:cNvPr id="31" name="Flowchart: Connector 30">
              <a:extLst>
                <a:ext uri="{FF2B5EF4-FFF2-40B4-BE49-F238E27FC236}">
                  <a16:creationId xmlns:a16="http://schemas.microsoft.com/office/drawing/2014/main" id="{1669221B-6AF1-401E-4D14-9900C73AB0CB}"/>
                </a:ext>
              </a:extLst>
            </p:cNvPr>
            <p:cNvSpPr/>
            <p:nvPr/>
          </p:nvSpPr>
          <p:spPr>
            <a:xfrm>
              <a:off x="6605475" y="3173859"/>
              <a:ext cx="1823838" cy="1807933"/>
            </a:xfrm>
            <a:prstGeom prst="flowChartConnector">
              <a:avLst/>
            </a:prstGeom>
            <a:solidFill>
              <a:srgbClr val="D1F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2800" dirty="0">
                <a:latin typeface="72 Black" panose="020B0A04030603020204" pitchFamily="34" charset="0"/>
                <a:cs typeface="72 Black" panose="020B0A04030603020204" pitchFamily="34" charset="0"/>
              </a:endParaRPr>
            </a:p>
          </p:txBody>
        </p:sp>
        <p:sp>
          <p:nvSpPr>
            <p:cNvPr id="9" name="Flowchart: Connector 8">
              <a:extLst>
                <a:ext uri="{FF2B5EF4-FFF2-40B4-BE49-F238E27FC236}">
                  <a16:creationId xmlns:a16="http://schemas.microsoft.com/office/drawing/2014/main" id="{985E2F55-89CB-0CD7-CB36-536FB48711F0}"/>
                </a:ext>
              </a:extLst>
            </p:cNvPr>
            <p:cNvSpPr/>
            <p:nvPr/>
          </p:nvSpPr>
          <p:spPr>
            <a:xfrm>
              <a:off x="6605475" y="3167406"/>
              <a:ext cx="1823838" cy="1807933"/>
            </a:xfrm>
            <a:prstGeom prst="flowChartConnector">
              <a:avLst/>
            </a:prstGeom>
            <a:blipFill>
              <a:blip r:embed="rId2" cstate="screen">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2800" dirty="0">
                <a:latin typeface="72 Black" panose="020B0A04030603020204" pitchFamily="34" charset="0"/>
                <a:cs typeface="72 Black" panose="020B0A04030603020204" pitchFamily="34" charset="0"/>
              </a:endParaRPr>
            </a:p>
          </p:txBody>
        </p:sp>
        <p:grpSp>
          <p:nvGrpSpPr>
            <p:cNvPr id="29" name="Group 28">
              <a:extLst>
                <a:ext uri="{FF2B5EF4-FFF2-40B4-BE49-F238E27FC236}">
                  <a16:creationId xmlns:a16="http://schemas.microsoft.com/office/drawing/2014/main" id="{14B84622-5E00-50C2-6706-C765A7F054C8}"/>
                </a:ext>
              </a:extLst>
            </p:cNvPr>
            <p:cNvGrpSpPr/>
            <p:nvPr/>
          </p:nvGrpSpPr>
          <p:grpSpPr>
            <a:xfrm>
              <a:off x="2459431" y="2200578"/>
              <a:ext cx="1535767" cy="2771428"/>
              <a:chOff x="1042553" y="2647462"/>
              <a:chExt cx="1535767" cy="2771428"/>
            </a:xfrm>
          </p:grpSpPr>
          <p:sp>
            <p:nvSpPr>
              <p:cNvPr id="7" name="Rectangle 6">
                <a:extLst>
                  <a:ext uri="{FF2B5EF4-FFF2-40B4-BE49-F238E27FC236}">
                    <a16:creationId xmlns:a16="http://schemas.microsoft.com/office/drawing/2014/main" id="{CE59654E-7801-ABF0-BDB6-F279ABECFFC2}"/>
                  </a:ext>
                </a:extLst>
              </p:cNvPr>
              <p:cNvSpPr/>
              <p:nvPr/>
            </p:nvSpPr>
            <p:spPr>
              <a:xfrm>
                <a:off x="1062371" y="3787164"/>
                <a:ext cx="1468814" cy="1631726"/>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2800" dirty="0">
                  <a:latin typeface="72 Black" panose="020B0A04030603020204" pitchFamily="34" charset="0"/>
                  <a:cs typeface="72 Black" panose="020B0A04030603020204" pitchFamily="34" charset="0"/>
                </a:endParaRPr>
              </a:p>
            </p:txBody>
          </p:sp>
          <p:sp>
            <p:nvSpPr>
              <p:cNvPr id="13" name="Text Placeholder 3">
                <a:extLst>
                  <a:ext uri="{FF2B5EF4-FFF2-40B4-BE49-F238E27FC236}">
                    <a16:creationId xmlns:a16="http://schemas.microsoft.com/office/drawing/2014/main" id="{37EA3D5D-D335-2A51-C487-2FD97124BE39}"/>
                  </a:ext>
                </a:extLst>
              </p:cNvPr>
              <p:cNvSpPr txBox="1">
                <a:spLocks/>
              </p:cNvSpPr>
              <p:nvPr/>
            </p:nvSpPr>
            <p:spPr>
              <a:xfrm>
                <a:off x="1042553" y="2647462"/>
                <a:ext cx="1535767" cy="1402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latin typeface="Arial Nova" panose="020B0504020202020204" pitchFamily="34" charset="0"/>
                  </a:rPr>
                  <a:t>Who</a:t>
                </a:r>
              </a:p>
              <a:p>
                <a:pPr marL="0" indent="0" algn="ctr">
                  <a:buNone/>
                </a:pPr>
                <a:r>
                  <a:rPr lang="en-US" sz="1600" dirty="0">
                    <a:latin typeface="Arial Nova Light" panose="020B0304020202020204" pitchFamily="34" charset="0"/>
                  </a:rPr>
                  <a:t>Sector-led waka</a:t>
                </a:r>
              </a:p>
            </p:txBody>
          </p:sp>
        </p:grpSp>
        <p:sp>
          <p:nvSpPr>
            <p:cNvPr id="15" name="Text Placeholder 3">
              <a:extLst>
                <a:ext uri="{FF2B5EF4-FFF2-40B4-BE49-F238E27FC236}">
                  <a16:creationId xmlns:a16="http://schemas.microsoft.com/office/drawing/2014/main" id="{26A1F55C-4CD5-0DCD-CCAB-4C388A4AEB5E}"/>
                </a:ext>
              </a:extLst>
            </p:cNvPr>
            <p:cNvSpPr txBox="1">
              <a:spLocks/>
            </p:cNvSpPr>
            <p:nvPr/>
          </p:nvSpPr>
          <p:spPr>
            <a:xfrm>
              <a:off x="6717732" y="2194976"/>
              <a:ext cx="1535767" cy="1402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latin typeface="Arial Nova" panose="020B0504020202020204" pitchFamily="34" charset="0"/>
                </a:rPr>
                <a:t>How</a:t>
              </a:r>
            </a:p>
            <a:p>
              <a:pPr marL="0" indent="0" algn="ctr">
                <a:buNone/>
              </a:pPr>
              <a:r>
                <a:rPr lang="en-US" sz="1600" dirty="0">
                  <a:latin typeface="Arial Nova Light" panose="020B0304020202020204" pitchFamily="34" charset="0"/>
                </a:rPr>
                <a:t>Being regenerative</a:t>
              </a:r>
            </a:p>
          </p:txBody>
        </p:sp>
        <p:grpSp>
          <p:nvGrpSpPr>
            <p:cNvPr id="27" name="Group 26">
              <a:extLst>
                <a:ext uri="{FF2B5EF4-FFF2-40B4-BE49-F238E27FC236}">
                  <a16:creationId xmlns:a16="http://schemas.microsoft.com/office/drawing/2014/main" id="{2BCD15A0-1FC2-AC96-3927-5FDD73274584}"/>
                </a:ext>
              </a:extLst>
            </p:cNvPr>
            <p:cNvGrpSpPr/>
            <p:nvPr/>
          </p:nvGrpSpPr>
          <p:grpSpPr>
            <a:xfrm>
              <a:off x="8517031" y="2194976"/>
              <a:ext cx="2520000" cy="3039944"/>
              <a:chOff x="9179297" y="2647462"/>
              <a:chExt cx="2520000" cy="3039944"/>
            </a:xfrm>
          </p:grpSpPr>
          <p:sp>
            <p:nvSpPr>
              <p:cNvPr id="10" name="Flowchart: Connector 9">
                <a:extLst>
                  <a:ext uri="{FF2B5EF4-FFF2-40B4-BE49-F238E27FC236}">
                    <a16:creationId xmlns:a16="http://schemas.microsoft.com/office/drawing/2014/main" id="{10C2344A-799E-DBBB-F7D9-E1FA61B88226}"/>
                  </a:ext>
                </a:extLst>
              </p:cNvPr>
              <p:cNvSpPr/>
              <p:nvPr/>
            </p:nvSpPr>
            <p:spPr>
              <a:xfrm>
                <a:off x="9179297" y="3167406"/>
                <a:ext cx="2520000" cy="2520000"/>
              </a:xfrm>
              <a:prstGeom prst="flowChartConnector">
                <a:avLst/>
              </a:prstGeom>
              <a:blipFill>
                <a:blip r:embed="rId4" cstate="screen">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2800" dirty="0">
                  <a:latin typeface="72 Black" panose="020B0A04030603020204" pitchFamily="34" charset="0"/>
                  <a:cs typeface="72 Black" panose="020B0A04030603020204" pitchFamily="34" charset="0"/>
                </a:endParaRPr>
              </a:p>
            </p:txBody>
          </p:sp>
          <p:sp>
            <p:nvSpPr>
              <p:cNvPr id="16" name="Text Placeholder 3">
                <a:extLst>
                  <a:ext uri="{FF2B5EF4-FFF2-40B4-BE49-F238E27FC236}">
                    <a16:creationId xmlns:a16="http://schemas.microsoft.com/office/drawing/2014/main" id="{F5FE2B0C-B2E0-3F21-9751-2BAB58DDD5C8}"/>
                  </a:ext>
                </a:extLst>
              </p:cNvPr>
              <p:cNvSpPr txBox="1">
                <a:spLocks/>
              </p:cNvSpPr>
              <p:nvPr/>
            </p:nvSpPr>
            <p:spPr>
              <a:xfrm>
                <a:off x="9668129" y="2647462"/>
                <a:ext cx="1535767" cy="1402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latin typeface="Arial Nova" panose="020B0504020202020204" pitchFamily="34" charset="0"/>
                  </a:rPr>
                  <a:t>What</a:t>
                </a:r>
              </a:p>
              <a:p>
                <a:pPr marL="0" indent="0" algn="ctr">
                  <a:buNone/>
                </a:pPr>
                <a:r>
                  <a:rPr lang="en-US" sz="1600" dirty="0">
                    <a:latin typeface="Arial Nova Light" panose="020B0304020202020204" pitchFamily="34" charset="0"/>
                  </a:rPr>
                  <a:t>Next steps</a:t>
                </a:r>
              </a:p>
            </p:txBody>
          </p:sp>
        </p:grpSp>
        <p:grpSp>
          <p:nvGrpSpPr>
            <p:cNvPr id="28" name="Group 27">
              <a:extLst>
                <a:ext uri="{FF2B5EF4-FFF2-40B4-BE49-F238E27FC236}">
                  <a16:creationId xmlns:a16="http://schemas.microsoft.com/office/drawing/2014/main" id="{17835BBF-8C37-4FCB-A3A1-233CF4CE0240}"/>
                </a:ext>
              </a:extLst>
            </p:cNvPr>
            <p:cNvGrpSpPr/>
            <p:nvPr/>
          </p:nvGrpSpPr>
          <p:grpSpPr>
            <a:xfrm>
              <a:off x="4661748" y="2194976"/>
              <a:ext cx="1535767" cy="2345694"/>
              <a:chOff x="4004141" y="2647462"/>
              <a:chExt cx="1535767" cy="2345694"/>
            </a:xfrm>
          </p:grpSpPr>
          <p:sp>
            <p:nvSpPr>
              <p:cNvPr id="14" name="Text Placeholder 3">
                <a:extLst>
                  <a:ext uri="{FF2B5EF4-FFF2-40B4-BE49-F238E27FC236}">
                    <a16:creationId xmlns:a16="http://schemas.microsoft.com/office/drawing/2014/main" id="{25D86591-5817-0FD0-F63D-F1EA40131BF4}"/>
                  </a:ext>
                </a:extLst>
              </p:cNvPr>
              <p:cNvSpPr txBox="1">
                <a:spLocks/>
              </p:cNvSpPr>
              <p:nvPr/>
            </p:nvSpPr>
            <p:spPr>
              <a:xfrm>
                <a:off x="4004141" y="2647462"/>
                <a:ext cx="1535767" cy="1402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latin typeface="Arial Nova" panose="020B0504020202020204" pitchFamily="34" charset="0"/>
                  </a:rPr>
                  <a:t>Why</a:t>
                </a:r>
              </a:p>
              <a:p>
                <a:pPr marL="0" indent="0" algn="ctr">
                  <a:buNone/>
                </a:pPr>
                <a:r>
                  <a:rPr lang="en-US" sz="1600" dirty="0">
                    <a:latin typeface="Arial Nova Light" panose="020B0304020202020204" pitchFamily="34" charset="0"/>
                  </a:rPr>
                  <a:t>Navigating our future</a:t>
                </a:r>
              </a:p>
            </p:txBody>
          </p:sp>
          <p:pic>
            <p:nvPicPr>
              <p:cNvPr id="24" name="Graphic 23" descr="High temperature outline">
                <a:extLst>
                  <a:ext uri="{FF2B5EF4-FFF2-40B4-BE49-F238E27FC236}">
                    <a16:creationId xmlns:a16="http://schemas.microsoft.com/office/drawing/2014/main" id="{3BAFEA1D-58C3-F656-430A-5A60A8BD8D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6202" y="3861656"/>
                <a:ext cx="1131500" cy="1131500"/>
              </a:xfrm>
              <a:prstGeom prst="rect">
                <a:avLst/>
              </a:prstGeom>
            </p:spPr>
          </p:pic>
        </p:grpSp>
        <p:sp>
          <p:nvSpPr>
            <p:cNvPr id="33" name="Flowchart: Connector 32">
              <a:extLst>
                <a:ext uri="{FF2B5EF4-FFF2-40B4-BE49-F238E27FC236}">
                  <a16:creationId xmlns:a16="http://schemas.microsoft.com/office/drawing/2014/main" id="{BF740287-B8A3-FE14-3572-6876FD23F09D}"/>
                </a:ext>
              </a:extLst>
            </p:cNvPr>
            <p:cNvSpPr/>
            <p:nvPr/>
          </p:nvSpPr>
          <p:spPr>
            <a:xfrm>
              <a:off x="2313362" y="3173859"/>
              <a:ext cx="1823838" cy="1807933"/>
            </a:xfrm>
            <a:prstGeom prst="flowChartConnector">
              <a:avLst/>
            </a:prstGeom>
            <a:noFill/>
            <a:ln w="38100">
              <a:solidFill>
                <a:srgbClr val="5AA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2800" dirty="0">
                <a:latin typeface="72 Black" panose="020B0A04030603020204" pitchFamily="34" charset="0"/>
                <a:cs typeface="72 Black" panose="020B0A04030603020204" pitchFamily="34" charset="0"/>
              </a:endParaRPr>
            </a:p>
          </p:txBody>
        </p:sp>
      </p:grpSp>
    </p:spTree>
    <p:extLst>
      <p:ext uri="{BB962C8B-B14F-4D97-AF65-F5344CB8AC3E}">
        <p14:creationId xmlns:p14="http://schemas.microsoft.com/office/powerpoint/2010/main" val="62590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B888E06-026F-46AC-7C56-8EFFBE335CDC}"/>
              </a:ext>
            </a:extLst>
          </p:cNvPr>
          <p:cNvGrpSpPr/>
          <p:nvPr/>
        </p:nvGrpSpPr>
        <p:grpSpPr>
          <a:xfrm>
            <a:off x="0" y="0"/>
            <a:ext cx="4454344" cy="7143161"/>
            <a:chOff x="0" y="0"/>
            <a:chExt cx="4454344" cy="7143161"/>
          </a:xfrm>
        </p:grpSpPr>
        <p:sp>
          <p:nvSpPr>
            <p:cNvPr id="2" name="Flowchart: Delay 1">
              <a:extLst>
                <a:ext uri="{FF2B5EF4-FFF2-40B4-BE49-F238E27FC236}">
                  <a16:creationId xmlns:a16="http://schemas.microsoft.com/office/drawing/2014/main" id="{49FD749F-8D5C-CD44-FD70-68B187A33C10}"/>
                </a:ext>
              </a:extLst>
            </p:cNvPr>
            <p:cNvSpPr/>
            <p:nvPr/>
          </p:nvSpPr>
          <p:spPr>
            <a:xfrm>
              <a:off x="0" y="0"/>
              <a:ext cx="4454344" cy="6858000"/>
            </a:xfrm>
            <a:prstGeom prst="flowChartDelay">
              <a:avLst/>
            </a:prstGeom>
            <a:solidFill>
              <a:srgbClr val="5A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200" b="1" dirty="0">
                  <a:latin typeface="Arial Nova" panose="020B0504020202020204" pitchFamily="34" charset="0"/>
                  <a:cs typeface="Arial" panose="020B0604020202020204" pitchFamily="34" charset="0"/>
                </a:rPr>
                <a:t>Who: Sector Collaboration</a:t>
              </a:r>
            </a:p>
            <a:p>
              <a:pPr lvl="1"/>
              <a:endParaRPr lang="en-US" sz="2800" dirty="0">
                <a:latin typeface="72 Black" panose="020B0A04030603020204" pitchFamily="34" charset="0"/>
                <a:cs typeface="72 Black" panose="020B0A04030603020204" pitchFamily="34" charset="0"/>
              </a:endParaRPr>
            </a:p>
            <a:p>
              <a:pPr lvl="1"/>
              <a:r>
                <a:rPr lang="en-US" sz="2400" dirty="0">
                  <a:latin typeface="Arial Nova Light" panose="020B0304020202020204" pitchFamily="34" charset="0"/>
                  <a:cs typeface="Arial" panose="020B0604020202020204" pitchFamily="34" charset="0"/>
                </a:rPr>
                <a:t>Kaupapa led by industry professionals</a:t>
              </a:r>
            </a:p>
          </p:txBody>
        </p:sp>
        <p:pic>
          <p:nvPicPr>
            <p:cNvPr id="23" name="Picture 22" descr="A picture containing dark, plant&#10;&#10;Description automatically generated">
              <a:extLst>
                <a:ext uri="{FF2B5EF4-FFF2-40B4-BE49-F238E27FC236}">
                  <a16:creationId xmlns:a16="http://schemas.microsoft.com/office/drawing/2014/main" id="{728F0CE2-8EA8-7D86-CD0F-14E70D8855E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08831" y="4437668"/>
              <a:ext cx="3525776" cy="2705493"/>
            </a:xfrm>
            <a:prstGeom prst="rect">
              <a:avLst/>
            </a:prstGeom>
          </p:spPr>
        </p:pic>
      </p:grpSp>
      <p:grpSp>
        <p:nvGrpSpPr>
          <p:cNvPr id="29" name="Group 28">
            <a:extLst>
              <a:ext uri="{FF2B5EF4-FFF2-40B4-BE49-F238E27FC236}">
                <a16:creationId xmlns:a16="http://schemas.microsoft.com/office/drawing/2014/main" id="{785F4440-F460-8E18-A885-044DBAAE7213}"/>
              </a:ext>
            </a:extLst>
          </p:cNvPr>
          <p:cNvGrpSpPr/>
          <p:nvPr/>
        </p:nvGrpSpPr>
        <p:grpSpPr>
          <a:xfrm>
            <a:off x="4791123" y="225555"/>
            <a:ext cx="6815566" cy="6406890"/>
            <a:chOff x="4567603" y="293281"/>
            <a:chExt cx="6815566" cy="6406890"/>
          </a:xfrm>
        </p:grpSpPr>
        <p:pic>
          <p:nvPicPr>
            <p:cNvPr id="21" name="Picture 20">
              <a:extLst>
                <a:ext uri="{FF2B5EF4-FFF2-40B4-BE49-F238E27FC236}">
                  <a16:creationId xmlns:a16="http://schemas.microsoft.com/office/drawing/2014/main" id="{16CE522B-345C-5B30-9889-9525EE708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475" y="2175165"/>
              <a:ext cx="6582694" cy="4525006"/>
            </a:xfrm>
            <a:prstGeom prst="rect">
              <a:avLst/>
            </a:prstGeom>
          </p:spPr>
        </p:pic>
        <p:pic>
          <p:nvPicPr>
            <p:cNvPr id="28" name="Picture 27">
              <a:extLst>
                <a:ext uri="{FF2B5EF4-FFF2-40B4-BE49-F238E27FC236}">
                  <a16:creationId xmlns:a16="http://schemas.microsoft.com/office/drawing/2014/main" id="{1606B3CB-B8A0-3AE8-8CD1-94EACE2CF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603" y="293281"/>
              <a:ext cx="6652521" cy="1881884"/>
            </a:xfrm>
            <a:prstGeom prst="rect">
              <a:avLst/>
            </a:prstGeom>
          </p:spPr>
        </p:pic>
      </p:grpSp>
      <p:sp>
        <p:nvSpPr>
          <p:cNvPr id="7" name="TextBox 6" descr="d">
            <a:extLst>
              <a:ext uri="{FF2B5EF4-FFF2-40B4-BE49-F238E27FC236}">
                <a16:creationId xmlns:a16="http://schemas.microsoft.com/office/drawing/2014/main" id="{C811C2B4-FA55-0A00-13B7-AD907D4FF26C}"/>
              </a:ext>
            </a:extLst>
          </p:cNvPr>
          <p:cNvSpPr txBox="1"/>
          <p:nvPr/>
        </p:nvSpPr>
        <p:spPr>
          <a:xfrm>
            <a:off x="4334607" y="5384800"/>
            <a:ext cx="2005233" cy="923330"/>
          </a:xfrm>
          <a:prstGeom prst="rect">
            <a:avLst/>
          </a:prstGeom>
          <a:noFill/>
        </p:spPr>
        <p:txBody>
          <a:bodyPr wrap="square" rtlCol="0">
            <a:spAutoFit/>
          </a:bodyPr>
          <a:lstStyle/>
          <a:p>
            <a:r>
              <a:rPr lang="en-NZ" dirty="0"/>
              <a:t>Technical Advisors:</a:t>
            </a:r>
          </a:p>
          <a:p>
            <a:r>
              <a:rPr lang="en-NZ" dirty="0"/>
              <a:t>Susanne Becken</a:t>
            </a:r>
          </a:p>
          <a:p>
            <a:r>
              <a:rPr lang="en-NZ" dirty="0"/>
              <a:t>Trent Yeo</a:t>
            </a:r>
          </a:p>
        </p:txBody>
      </p:sp>
    </p:spTree>
    <p:extLst>
      <p:ext uri="{BB962C8B-B14F-4D97-AF65-F5344CB8AC3E}">
        <p14:creationId xmlns:p14="http://schemas.microsoft.com/office/powerpoint/2010/main" val="101578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FA0B930-CD0A-BB48-E4B6-BE93A5EE2343}"/>
              </a:ext>
            </a:extLst>
          </p:cNvPr>
          <p:cNvSpPr/>
          <p:nvPr/>
        </p:nvSpPr>
        <p:spPr>
          <a:xfrm>
            <a:off x="1" y="5275867"/>
            <a:ext cx="12192000" cy="1591560"/>
          </a:xfrm>
          <a:prstGeom prst="rect">
            <a:avLst/>
          </a:prstGeom>
          <a:solidFill>
            <a:srgbClr val="D1F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E6C18FE5-79DA-75E1-3C7C-77ECD295EA8C}"/>
              </a:ext>
            </a:extLst>
          </p:cNvPr>
          <p:cNvGrpSpPr/>
          <p:nvPr/>
        </p:nvGrpSpPr>
        <p:grpSpPr>
          <a:xfrm>
            <a:off x="4867005" y="513425"/>
            <a:ext cx="7150757" cy="4623882"/>
            <a:chOff x="4456671" y="592565"/>
            <a:chExt cx="7486342" cy="5174301"/>
          </a:xfrm>
        </p:grpSpPr>
        <p:sp>
          <p:nvSpPr>
            <p:cNvPr id="7" name="Text Placeholder 3">
              <a:extLst>
                <a:ext uri="{FF2B5EF4-FFF2-40B4-BE49-F238E27FC236}">
                  <a16:creationId xmlns:a16="http://schemas.microsoft.com/office/drawing/2014/main" id="{690F7DA5-7624-D489-A6E4-5FB92AA07CC7}"/>
                </a:ext>
              </a:extLst>
            </p:cNvPr>
            <p:cNvSpPr txBox="1">
              <a:spLocks/>
            </p:cNvSpPr>
            <p:nvPr/>
          </p:nvSpPr>
          <p:spPr>
            <a:xfrm>
              <a:off x="4526739" y="749714"/>
              <a:ext cx="2127212" cy="1170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New Zealand is </a:t>
              </a:r>
              <a:r>
                <a:rPr lang="en-US" sz="1400" b="1" i="0" dirty="0">
                  <a:solidFill>
                    <a:srgbClr val="000000"/>
                  </a:solidFill>
                  <a:effectLst/>
                  <a:latin typeface="Arial Nova" panose="020B0504020202020204" pitchFamily="34" charset="0"/>
                  <a:ea typeface="Arial" panose="020B0604020202020204" pitchFamily="34" charset="0"/>
                  <a:cs typeface="Arial" panose="020B0604020202020204" pitchFamily="34" charset="0"/>
                </a:rPr>
                <a:t>projected to warm between 0.7 and 3°C by 2090</a:t>
              </a:r>
              <a:r>
                <a:rPr lang="en-US" sz="1400" b="0" i="0" dirty="0">
                  <a:solidFill>
                    <a:srgbClr val="000000"/>
                  </a:solidFill>
                  <a:effectLst/>
                  <a:latin typeface="Arial Nova" panose="020B0504020202020204" pitchFamily="34" charset="0"/>
                  <a:ea typeface="Arial" panose="020B0604020202020204" pitchFamily="34" charset="0"/>
                  <a:cs typeface="Arial" panose="020B0604020202020204" pitchFamily="34" charset="0"/>
                </a:rPr>
                <a:t> </a:t>
              </a: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relative to 1995, depending on the level of future emissions</a:t>
              </a:r>
              <a:endParaRPr lang="en-NZ" sz="1400" dirty="0">
                <a:effectLst/>
                <a:latin typeface="Arial Nova Light" panose="020B0304020202020204" pitchFamily="34" charset="0"/>
              </a:endParaRPr>
            </a:p>
            <a:p>
              <a:pPr marL="0" indent="0" algn="ctr">
                <a:buNone/>
              </a:pPr>
              <a:endParaRPr lang="en-US" sz="1400" dirty="0">
                <a:latin typeface="Arial Nova Light" panose="020B0304020202020204" pitchFamily="34" charset="0"/>
              </a:endParaRPr>
            </a:p>
          </p:txBody>
        </p:sp>
        <p:sp>
          <p:nvSpPr>
            <p:cNvPr id="9" name="Text Placeholder 3">
              <a:extLst>
                <a:ext uri="{FF2B5EF4-FFF2-40B4-BE49-F238E27FC236}">
                  <a16:creationId xmlns:a16="http://schemas.microsoft.com/office/drawing/2014/main" id="{065F2466-1A8F-AEA1-1D72-D3FCE12D2393}"/>
                </a:ext>
              </a:extLst>
            </p:cNvPr>
            <p:cNvSpPr txBox="1">
              <a:spLocks/>
            </p:cNvSpPr>
            <p:nvPr/>
          </p:nvSpPr>
          <p:spPr>
            <a:xfrm>
              <a:off x="9542243" y="719377"/>
              <a:ext cx="2267989" cy="14063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Hot extremes will become more frequent and intense, particularly in the north and east.</a:t>
              </a:r>
              <a:r>
                <a:rPr lang="en-US" sz="1400" b="1"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 </a:t>
              </a:r>
              <a:r>
                <a:rPr lang="en-US" sz="1400" b="1" i="0" dirty="0">
                  <a:solidFill>
                    <a:srgbClr val="000000"/>
                  </a:solidFill>
                  <a:effectLst/>
                  <a:latin typeface="Arial Nova" panose="020B0504020202020204" pitchFamily="34" charset="0"/>
                  <a:ea typeface="Arial" panose="020B0604020202020204" pitchFamily="34" charset="0"/>
                  <a:cs typeface="Arial" panose="020B0604020202020204" pitchFamily="34" charset="0"/>
                </a:rPr>
                <a:t>Risks of pests and biodiversity loss</a:t>
              </a:r>
              <a:endParaRPr lang="en-NZ" sz="1400" dirty="0">
                <a:effectLst/>
                <a:latin typeface="Arial Nova" panose="020B0504020202020204" pitchFamily="34" charset="0"/>
              </a:endParaRPr>
            </a:p>
            <a:p>
              <a:pPr marL="0" indent="0" algn="ctr">
                <a:buNone/>
              </a:pPr>
              <a:endParaRPr lang="en-US" sz="1400" dirty="0">
                <a:latin typeface="Arial Nova Light" panose="020B0304020202020204" pitchFamily="34" charset="0"/>
              </a:endParaRPr>
            </a:p>
          </p:txBody>
        </p:sp>
        <p:sp>
          <p:nvSpPr>
            <p:cNvPr id="15" name="TextBox 14">
              <a:extLst>
                <a:ext uri="{FF2B5EF4-FFF2-40B4-BE49-F238E27FC236}">
                  <a16:creationId xmlns:a16="http://schemas.microsoft.com/office/drawing/2014/main" id="{D1218D39-83AD-E52A-AAEE-FC785F6C6B6C}"/>
                </a:ext>
              </a:extLst>
            </p:cNvPr>
            <p:cNvSpPr txBox="1"/>
            <p:nvPr/>
          </p:nvSpPr>
          <p:spPr>
            <a:xfrm>
              <a:off x="7011429" y="2401216"/>
              <a:ext cx="2127213" cy="1549862"/>
            </a:xfrm>
            <a:prstGeom prst="rect">
              <a:avLst/>
            </a:prstGeom>
            <a:noFill/>
          </p:spPr>
          <p:txBody>
            <a:bodyPr wrap="square">
              <a:spAutoFit/>
            </a:bodyPr>
            <a:lstStyle/>
            <a:p>
              <a:pPr marR="0" algn="ctr" rtl="0">
                <a:spcBef>
                  <a:spcPts val="1000"/>
                </a:spcBef>
                <a:spcAft>
                  <a:spcPts val="0"/>
                </a:spcAft>
                <a:buClr>
                  <a:srgbClr val="000000"/>
                </a:buClr>
                <a:buSzPts val="1100"/>
              </a:pP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Changes in rainfall patterns are variable, with most of the </a:t>
              </a:r>
              <a:r>
                <a:rPr lang="en-US" sz="1400" b="1" i="0" dirty="0">
                  <a:solidFill>
                    <a:srgbClr val="000000"/>
                  </a:solidFill>
                  <a:effectLst/>
                  <a:latin typeface="Arial Nova" panose="020B0504020202020204" pitchFamily="34" charset="0"/>
                  <a:ea typeface="Arial" panose="020B0604020202020204" pitchFamily="34" charset="0"/>
                  <a:cs typeface="Arial" panose="020B0604020202020204" pitchFamily="34" charset="0"/>
                </a:rPr>
                <a:t>south and west becoming wetter and the north and east drier</a:t>
              </a:r>
              <a:endParaRPr lang="en-NZ" sz="1400" dirty="0">
                <a:effectLst/>
                <a:latin typeface="Arial Nova" panose="020B0504020202020204" pitchFamily="34" charset="0"/>
              </a:endParaRPr>
            </a:p>
          </p:txBody>
        </p:sp>
        <p:pic>
          <p:nvPicPr>
            <p:cNvPr id="19" name="Picture 18" descr="ggg">
              <a:extLst>
                <a:ext uri="{FF2B5EF4-FFF2-40B4-BE49-F238E27FC236}">
                  <a16:creationId xmlns:a16="http://schemas.microsoft.com/office/drawing/2014/main" id="{367AC4B8-71C4-AA29-7656-A5CDAA58B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240" y="2191600"/>
              <a:ext cx="2518773" cy="1860316"/>
            </a:xfrm>
            <a:prstGeom prst="rect">
              <a:avLst/>
            </a:prstGeom>
          </p:spPr>
        </p:pic>
        <p:sp>
          <p:nvSpPr>
            <p:cNvPr id="21" name="TextBox 20">
              <a:extLst>
                <a:ext uri="{FF2B5EF4-FFF2-40B4-BE49-F238E27FC236}">
                  <a16:creationId xmlns:a16="http://schemas.microsoft.com/office/drawing/2014/main" id="{5FBC8C9A-8341-21BD-D085-A858426B8828}"/>
                </a:ext>
              </a:extLst>
            </p:cNvPr>
            <p:cNvSpPr txBox="1"/>
            <p:nvPr/>
          </p:nvSpPr>
          <p:spPr>
            <a:xfrm>
              <a:off x="9642691" y="4255004"/>
              <a:ext cx="2167541" cy="1308772"/>
            </a:xfrm>
            <a:prstGeom prst="rect">
              <a:avLst/>
            </a:prstGeom>
            <a:noFill/>
          </p:spPr>
          <p:txBody>
            <a:bodyPr wrap="square">
              <a:spAutoFit/>
            </a:bodyPr>
            <a:lstStyle/>
            <a:p>
              <a:pPr marR="0" algn="ctr" rtl="0">
                <a:spcBef>
                  <a:spcPts val="1000"/>
                </a:spcBef>
                <a:spcAft>
                  <a:spcPts val="0"/>
                </a:spcAft>
                <a:buClr>
                  <a:srgbClr val="000000"/>
                </a:buClr>
                <a:buSzPts val="1100"/>
              </a:pP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Extreme rainfall is expected to become more intense. </a:t>
              </a:r>
              <a:r>
                <a:rPr lang="en-US" sz="1400" b="1" i="0" dirty="0">
                  <a:solidFill>
                    <a:srgbClr val="000000"/>
                  </a:solidFill>
                  <a:effectLst/>
                  <a:latin typeface="Arial Nova" panose="020B0504020202020204" pitchFamily="34" charset="0"/>
                  <a:ea typeface="Arial" panose="020B0604020202020204" pitchFamily="34" charset="0"/>
                  <a:cs typeface="Arial" panose="020B0604020202020204" pitchFamily="34" charset="0"/>
                </a:rPr>
                <a:t>Low lying land is susceptible to storm surges</a:t>
              </a:r>
              <a:r>
                <a:rPr lang="en-US" sz="1400" b="1"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a:t>
              </a:r>
              <a:endParaRPr lang="en-NZ" sz="1400" dirty="0">
                <a:effectLst/>
                <a:latin typeface="Arial Nova Light" panose="020B0304020202020204" pitchFamily="34" charset="0"/>
              </a:endParaRPr>
            </a:p>
          </p:txBody>
        </p:sp>
        <p:pic>
          <p:nvPicPr>
            <p:cNvPr id="24" name="Picture 23">
              <a:extLst>
                <a:ext uri="{FF2B5EF4-FFF2-40B4-BE49-F238E27FC236}">
                  <a16:creationId xmlns:a16="http://schemas.microsoft.com/office/drawing/2014/main" id="{B74C555E-9C5A-D0BD-A4B4-D5CA2AF82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509" y="592565"/>
              <a:ext cx="2610692" cy="1800846"/>
            </a:xfrm>
            <a:prstGeom prst="rect">
              <a:avLst/>
            </a:prstGeom>
          </p:spPr>
        </p:pic>
        <p:sp>
          <p:nvSpPr>
            <p:cNvPr id="26" name="TextBox 25">
              <a:extLst>
                <a:ext uri="{FF2B5EF4-FFF2-40B4-BE49-F238E27FC236}">
                  <a16:creationId xmlns:a16="http://schemas.microsoft.com/office/drawing/2014/main" id="{3C36EB1A-CBB2-C25F-A90C-8842B0D3219B}"/>
                </a:ext>
              </a:extLst>
            </p:cNvPr>
            <p:cNvSpPr txBox="1"/>
            <p:nvPr/>
          </p:nvSpPr>
          <p:spPr>
            <a:xfrm>
              <a:off x="4526739" y="4255004"/>
              <a:ext cx="2074252" cy="1308772"/>
            </a:xfrm>
            <a:prstGeom prst="rect">
              <a:avLst/>
            </a:prstGeom>
            <a:noFill/>
          </p:spPr>
          <p:txBody>
            <a:bodyPr wrap="square">
              <a:spAutoFit/>
            </a:bodyPr>
            <a:lstStyle/>
            <a:p>
              <a:pPr marR="0" algn="ctr" rtl="0">
                <a:spcBef>
                  <a:spcPts val="1000"/>
                </a:spcBef>
                <a:spcAft>
                  <a:spcPts val="0"/>
                </a:spcAft>
                <a:buClr>
                  <a:srgbClr val="000000"/>
                </a:buClr>
                <a:buSzPts val="1100"/>
              </a:pPr>
              <a:r>
                <a:rPr lang="en-US" sz="1400" b="1" i="0" dirty="0">
                  <a:solidFill>
                    <a:srgbClr val="000000"/>
                  </a:solidFill>
                  <a:effectLst/>
                  <a:latin typeface="Arial Nova" panose="020B0504020202020204" pitchFamily="34" charset="0"/>
                  <a:ea typeface="Arial" panose="020B0604020202020204" pitchFamily="34" charset="0"/>
                  <a:cs typeface="Arial" panose="020B0604020202020204" pitchFamily="34" charset="0"/>
                </a:rPr>
                <a:t>Health and safety concerns</a:t>
              </a: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 for visitors increase and insurance will become more difficult to obtain.</a:t>
              </a:r>
              <a:endParaRPr lang="en-NZ" sz="1400" dirty="0">
                <a:effectLst/>
                <a:latin typeface="Arial Nova Light" panose="020B0304020202020204" pitchFamily="34" charset="0"/>
              </a:endParaRPr>
            </a:p>
          </p:txBody>
        </p:sp>
        <p:pic>
          <p:nvPicPr>
            <p:cNvPr id="28" name="Picture 27">
              <a:extLst>
                <a:ext uri="{FF2B5EF4-FFF2-40B4-BE49-F238E27FC236}">
                  <a16:creationId xmlns:a16="http://schemas.microsoft.com/office/drawing/2014/main" id="{1245D8B5-8E0E-7406-E1AF-3EC81AA29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6671" y="2191598"/>
              <a:ext cx="2368233" cy="1860316"/>
            </a:xfrm>
            <a:prstGeom prst="rect">
              <a:avLst/>
            </a:prstGeom>
          </p:spPr>
        </p:pic>
        <p:pic>
          <p:nvPicPr>
            <p:cNvPr id="30" name="Picture 29">
              <a:extLst>
                <a:ext uri="{FF2B5EF4-FFF2-40B4-BE49-F238E27FC236}">
                  <a16:creationId xmlns:a16="http://schemas.microsoft.com/office/drawing/2014/main" id="{17575D1C-F118-7C8B-9F18-AEF0934B0B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495" y="3923399"/>
              <a:ext cx="2610692" cy="1843467"/>
            </a:xfrm>
            <a:prstGeom prst="rect">
              <a:avLst/>
            </a:prstGeom>
          </p:spPr>
        </p:pic>
      </p:grpSp>
      <p:grpSp>
        <p:nvGrpSpPr>
          <p:cNvPr id="4" name="Group 3">
            <a:extLst>
              <a:ext uri="{FF2B5EF4-FFF2-40B4-BE49-F238E27FC236}">
                <a16:creationId xmlns:a16="http://schemas.microsoft.com/office/drawing/2014/main" id="{815299C6-7FD8-1094-59BB-89DC11C88C5C}"/>
              </a:ext>
            </a:extLst>
          </p:cNvPr>
          <p:cNvGrpSpPr/>
          <p:nvPr/>
        </p:nvGrpSpPr>
        <p:grpSpPr>
          <a:xfrm>
            <a:off x="4686339" y="5374922"/>
            <a:ext cx="7323408" cy="1403676"/>
            <a:chOff x="4384682" y="5353965"/>
            <a:chExt cx="7323408" cy="1403676"/>
          </a:xfrm>
        </p:grpSpPr>
        <p:sp>
          <p:nvSpPr>
            <p:cNvPr id="35" name="TextBox 34">
              <a:extLst>
                <a:ext uri="{FF2B5EF4-FFF2-40B4-BE49-F238E27FC236}">
                  <a16:creationId xmlns:a16="http://schemas.microsoft.com/office/drawing/2014/main" id="{7D04E2CF-13EB-E112-4E53-3DCC39EEC766}"/>
                </a:ext>
              </a:extLst>
            </p:cNvPr>
            <p:cNvSpPr txBox="1"/>
            <p:nvPr/>
          </p:nvSpPr>
          <p:spPr>
            <a:xfrm>
              <a:off x="6961088" y="5368651"/>
              <a:ext cx="1350074" cy="954107"/>
            </a:xfrm>
            <a:prstGeom prst="rect">
              <a:avLst/>
            </a:prstGeom>
            <a:noFill/>
          </p:spPr>
          <p:txBody>
            <a:bodyPr wrap="square">
              <a:spAutoFit/>
            </a:bodyPr>
            <a:lstStyle/>
            <a:p>
              <a:pPr marR="0" algn="ctr" rtl="0">
                <a:spcBef>
                  <a:spcPts val="1000"/>
                </a:spcBef>
                <a:spcAft>
                  <a:spcPts val="0"/>
                </a:spcAft>
                <a:buClr>
                  <a:srgbClr val="000000"/>
                </a:buClr>
                <a:buSzPts val="1100"/>
              </a:pP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45 of 72           (or 63% of) </a:t>
              </a:r>
              <a:r>
                <a:rPr lang="en-US" sz="1400" b="1" i="0" dirty="0">
                  <a:solidFill>
                    <a:srgbClr val="000000"/>
                  </a:solidFill>
                  <a:effectLst/>
                  <a:latin typeface="Arial Nova" panose="020B0504020202020204" pitchFamily="34" charset="0"/>
                  <a:ea typeface="Arial" panose="020B0604020202020204" pitchFamily="34" charset="0"/>
                  <a:cs typeface="Arial" panose="020B0604020202020204" pitchFamily="34" charset="0"/>
                </a:rPr>
                <a:t>ecosystems</a:t>
              </a: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 are threatened </a:t>
              </a:r>
              <a:endParaRPr lang="en-NZ" sz="1400" dirty="0">
                <a:effectLst/>
                <a:latin typeface="Arial Nova Light" panose="020B0304020202020204" pitchFamily="34" charset="0"/>
              </a:endParaRPr>
            </a:p>
          </p:txBody>
        </p:sp>
        <p:sp>
          <p:nvSpPr>
            <p:cNvPr id="37" name="Text Placeholder 3">
              <a:extLst>
                <a:ext uri="{FF2B5EF4-FFF2-40B4-BE49-F238E27FC236}">
                  <a16:creationId xmlns:a16="http://schemas.microsoft.com/office/drawing/2014/main" id="{5CA2D19F-4927-27A2-A0F4-DBDDFDBCB022}"/>
                </a:ext>
              </a:extLst>
            </p:cNvPr>
            <p:cNvSpPr txBox="1">
              <a:spLocks/>
            </p:cNvSpPr>
            <p:nvPr/>
          </p:nvSpPr>
          <p:spPr>
            <a:xfrm>
              <a:off x="4390163" y="5383794"/>
              <a:ext cx="1973981" cy="1092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5AAE8E"/>
                  </a:solidFill>
                  <a:latin typeface="Arial Nova" panose="020B0504020202020204" pitchFamily="34" charset="0"/>
                  <a:cs typeface="Arial" panose="020B0604020202020204" pitchFamily="34" charset="0"/>
                </a:rPr>
                <a:t>Did you know?</a:t>
              </a:r>
            </a:p>
          </p:txBody>
        </p:sp>
        <p:sp>
          <p:nvSpPr>
            <p:cNvPr id="38" name="TextBox 37">
              <a:extLst>
                <a:ext uri="{FF2B5EF4-FFF2-40B4-BE49-F238E27FC236}">
                  <a16:creationId xmlns:a16="http://schemas.microsoft.com/office/drawing/2014/main" id="{0FD7CA54-A7DE-0CC7-ADF8-39ED57B036DC}"/>
                </a:ext>
              </a:extLst>
            </p:cNvPr>
            <p:cNvSpPr txBox="1"/>
            <p:nvPr/>
          </p:nvSpPr>
          <p:spPr>
            <a:xfrm>
              <a:off x="8680465" y="5360940"/>
              <a:ext cx="1370797" cy="1384995"/>
            </a:xfrm>
            <a:prstGeom prst="rect">
              <a:avLst/>
            </a:prstGeom>
            <a:noFill/>
          </p:spPr>
          <p:txBody>
            <a:bodyPr wrap="square">
              <a:spAutoFit/>
            </a:bodyPr>
            <a:lstStyle/>
            <a:p>
              <a:pPr marR="0" algn="ctr" rtl="0">
                <a:spcBef>
                  <a:spcPts val="1000"/>
                </a:spcBef>
                <a:spcAft>
                  <a:spcPts val="0"/>
                </a:spcAft>
                <a:buClr>
                  <a:srgbClr val="000000"/>
                </a:buClr>
                <a:buSzPts val="1100"/>
              </a:pP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82% of resident </a:t>
              </a:r>
              <a:r>
                <a:rPr lang="en-US" sz="1400" b="1" i="0" dirty="0">
                  <a:solidFill>
                    <a:srgbClr val="000000"/>
                  </a:solidFill>
                  <a:effectLst/>
                  <a:latin typeface="Arial Nova" panose="020B0504020202020204" pitchFamily="34" charset="0"/>
                  <a:ea typeface="Arial" panose="020B0604020202020204" pitchFamily="34" charset="0"/>
                  <a:cs typeface="Arial" panose="020B0604020202020204" pitchFamily="34" charset="0"/>
                </a:rPr>
                <a:t>native birds</a:t>
              </a: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 and 94% of </a:t>
              </a:r>
              <a:r>
                <a:rPr lang="en-US" sz="1400" b="1" i="0" dirty="0">
                  <a:solidFill>
                    <a:srgbClr val="000000"/>
                  </a:solidFill>
                  <a:effectLst/>
                  <a:latin typeface="Arial Nova" panose="020B0504020202020204" pitchFamily="34" charset="0"/>
                  <a:ea typeface="Arial" panose="020B0604020202020204" pitchFamily="34" charset="0"/>
                  <a:cs typeface="Arial" panose="020B0604020202020204" pitchFamily="34" charset="0"/>
                </a:rPr>
                <a:t>reptiles</a:t>
              </a: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 are threatened or at risk</a:t>
              </a:r>
              <a:endParaRPr lang="en-NZ" sz="1400" dirty="0">
                <a:effectLst/>
                <a:latin typeface="Arial Nova Light" panose="020B0304020202020204" pitchFamily="34" charset="0"/>
              </a:endParaRPr>
            </a:p>
          </p:txBody>
        </p:sp>
        <p:sp>
          <p:nvSpPr>
            <p:cNvPr id="39" name="TextBox 38">
              <a:extLst>
                <a:ext uri="{FF2B5EF4-FFF2-40B4-BE49-F238E27FC236}">
                  <a16:creationId xmlns:a16="http://schemas.microsoft.com/office/drawing/2014/main" id="{4031508A-A5C9-030A-C44C-BDBF1586AB99}"/>
                </a:ext>
              </a:extLst>
            </p:cNvPr>
            <p:cNvSpPr txBox="1"/>
            <p:nvPr/>
          </p:nvSpPr>
          <p:spPr>
            <a:xfrm>
              <a:off x="10534939" y="5372646"/>
              <a:ext cx="1173151" cy="1384995"/>
            </a:xfrm>
            <a:prstGeom prst="rect">
              <a:avLst/>
            </a:prstGeom>
            <a:noFill/>
          </p:spPr>
          <p:txBody>
            <a:bodyPr wrap="square">
              <a:spAutoFit/>
            </a:bodyPr>
            <a:lstStyle/>
            <a:p>
              <a:pPr marR="0" algn="ctr" rtl="0">
                <a:spcBef>
                  <a:spcPts val="1000"/>
                </a:spcBef>
                <a:spcAft>
                  <a:spcPts val="0"/>
                </a:spcAft>
                <a:buClr>
                  <a:srgbClr val="000000"/>
                </a:buClr>
                <a:buSzPts val="1100"/>
              </a:pP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72% of </a:t>
              </a:r>
              <a:r>
                <a:rPr lang="en-US" sz="1400" b="1" i="0" dirty="0">
                  <a:solidFill>
                    <a:srgbClr val="000000"/>
                  </a:solidFill>
                  <a:effectLst/>
                  <a:latin typeface="Arial Nova" panose="020B0504020202020204" pitchFamily="34" charset="0"/>
                  <a:ea typeface="Arial" panose="020B0604020202020204" pitchFamily="34" charset="0"/>
                  <a:cs typeface="Arial" panose="020B0604020202020204" pitchFamily="34" charset="0"/>
                </a:rPr>
                <a:t>native freshwater fish </a:t>
              </a: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are threatened or at risk</a:t>
              </a:r>
              <a:endParaRPr lang="en-NZ" sz="1400" dirty="0">
                <a:effectLst/>
                <a:latin typeface="Arial Nova Light" panose="020B0304020202020204" pitchFamily="34" charset="0"/>
              </a:endParaRPr>
            </a:p>
          </p:txBody>
        </p:sp>
        <p:sp>
          <p:nvSpPr>
            <p:cNvPr id="40" name="Flowchart: Connector 39">
              <a:extLst>
                <a:ext uri="{FF2B5EF4-FFF2-40B4-BE49-F238E27FC236}">
                  <a16:creationId xmlns:a16="http://schemas.microsoft.com/office/drawing/2014/main" id="{42A09280-0A61-FBAE-96D9-E181D02DF582}"/>
                </a:ext>
              </a:extLst>
            </p:cNvPr>
            <p:cNvSpPr/>
            <p:nvPr/>
          </p:nvSpPr>
          <p:spPr>
            <a:xfrm>
              <a:off x="6664132" y="5368651"/>
              <a:ext cx="502351" cy="4572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DCFBC"/>
                  </a:solidFill>
                </a:rPr>
                <a:t>1</a:t>
              </a:r>
            </a:p>
          </p:txBody>
        </p:sp>
        <p:sp>
          <p:nvSpPr>
            <p:cNvPr id="41" name="Flowchart: Connector 40">
              <a:extLst>
                <a:ext uri="{FF2B5EF4-FFF2-40B4-BE49-F238E27FC236}">
                  <a16:creationId xmlns:a16="http://schemas.microsoft.com/office/drawing/2014/main" id="{496C8221-77F4-D9C0-57CB-01806998B949}"/>
                </a:ext>
              </a:extLst>
            </p:cNvPr>
            <p:cNvSpPr/>
            <p:nvPr/>
          </p:nvSpPr>
          <p:spPr>
            <a:xfrm>
              <a:off x="8282413" y="5353965"/>
              <a:ext cx="457200" cy="4572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DCFBC"/>
                  </a:solidFill>
                </a:rPr>
                <a:t>2</a:t>
              </a:r>
            </a:p>
          </p:txBody>
        </p:sp>
        <p:sp>
          <p:nvSpPr>
            <p:cNvPr id="43" name="TextBox 42">
              <a:extLst>
                <a:ext uri="{FF2B5EF4-FFF2-40B4-BE49-F238E27FC236}">
                  <a16:creationId xmlns:a16="http://schemas.microsoft.com/office/drawing/2014/main" id="{6D05E03C-6556-9CF7-1029-DC64D6C5C85C}"/>
                </a:ext>
              </a:extLst>
            </p:cNvPr>
            <p:cNvSpPr txBox="1"/>
            <p:nvPr/>
          </p:nvSpPr>
          <p:spPr>
            <a:xfrm>
              <a:off x="4384682" y="5687344"/>
              <a:ext cx="1999276" cy="523220"/>
            </a:xfrm>
            <a:prstGeom prst="rect">
              <a:avLst/>
            </a:prstGeom>
            <a:noFill/>
          </p:spPr>
          <p:txBody>
            <a:bodyPr wrap="square">
              <a:spAutoFit/>
            </a:bodyPr>
            <a:lstStyle/>
            <a:p>
              <a:pPr algn="ctr"/>
              <a:r>
                <a:rPr lang="en-US" sz="1400" b="1" i="0" dirty="0">
                  <a:solidFill>
                    <a:srgbClr val="000000"/>
                  </a:solidFill>
                  <a:effectLst/>
                  <a:latin typeface="Arial Nova" panose="020B0504020202020204" pitchFamily="34" charset="0"/>
                  <a:ea typeface="Arial" panose="020B0604020202020204" pitchFamily="34" charset="0"/>
                  <a:cs typeface="Arial" panose="020B0604020202020204" pitchFamily="34" charset="0"/>
                </a:rPr>
                <a:t>Right now</a:t>
              </a:r>
              <a:r>
                <a:rPr lang="en-US" sz="1400" b="0" i="0" dirty="0">
                  <a:solidFill>
                    <a:srgbClr val="000000"/>
                  </a:solidFill>
                  <a:effectLst/>
                  <a:latin typeface="Arial Nova Light" panose="020B0304020202020204" pitchFamily="34" charset="0"/>
                  <a:ea typeface="Arial" panose="020B0604020202020204" pitchFamily="34" charset="0"/>
                  <a:cs typeface="Arial" panose="020B0604020202020204" pitchFamily="34" charset="0"/>
                </a:rPr>
                <a:t>, in Aotearoa New Zealand …</a:t>
              </a:r>
              <a:endParaRPr lang="en-US" sz="1400" dirty="0"/>
            </a:p>
          </p:txBody>
        </p:sp>
        <p:sp>
          <p:nvSpPr>
            <p:cNvPr id="44" name="Flowchart: Connector 43">
              <a:extLst>
                <a:ext uri="{FF2B5EF4-FFF2-40B4-BE49-F238E27FC236}">
                  <a16:creationId xmlns:a16="http://schemas.microsoft.com/office/drawing/2014/main" id="{49668523-E4E3-3927-DBA7-94A154C107C5}"/>
                </a:ext>
              </a:extLst>
            </p:cNvPr>
            <p:cNvSpPr/>
            <p:nvPr/>
          </p:nvSpPr>
          <p:spPr>
            <a:xfrm>
              <a:off x="10283257" y="5360940"/>
              <a:ext cx="457200" cy="4572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DCFBC"/>
                  </a:solidFill>
                </a:rPr>
                <a:t>3</a:t>
              </a:r>
            </a:p>
          </p:txBody>
        </p:sp>
      </p:grpSp>
      <p:grpSp>
        <p:nvGrpSpPr>
          <p:cNvPr id="5" name="Group 4">
            <a:extLst>
              <a:ext uri="{FF2B5EF4-FFF2-40B4-BE49-F238E27FC236}">
                <a16:creationId xmlns:a16="http://schemas.microsoft.com/office/drawing/2014/main" id="{92DECB19-AF87-FBA6-7A1A-24B7F568A479}"/>
              </a:ext>
            </a:extLst>
          </p:cNvPr>
          <p:cNvGrpSpPr/>
          <p:nvPr/>
        </p:nvGrpSpPr>
        <p:grpSpPr>
          <a:xfrm>
            <a:off x="-111201" y="0"/>
            <a:ext cx="4565545" cy="7109531"/>
            <a:chOff x="-111201" y="0"/>
            <a:chExt cx="4565545" cy="7109531"/>
          </a:xfrm>
        </p:grpSpPr>
        <p:sp>
          <p:nvSpPr>
            <p:cNvPr id="2" name="Flowchart: Delay 1">
              <a:extLst>
                <a:ext uri="{FF2B5EF4-FFF2-40B4-BE49-F238E27FC236}">
                  <a16:creationId xmlns:a16="http://schemas.microsoft.com/office/drawing/2014/main" id="{49FD749F-8D5C-CD44-FD70-68B187A33C10}"/>
                </a:ext>
              </a:extLst>
            </p:cNvPr>
            <p:cNvSpPr/>
            <p:nvPr/>
          </p:nvSpPr>
          <p:spPr>
            <a:xfrm>
              <a:off x="0" y="0"/>
              <a:ext cx="4454344" cy="6858000"/>
            </a:xfrm>
            <a:prstGeom prst="flowChartDelay">
              <a:avLst/>
            </a:prstGeom>
            <a:solidFill>
              <a:srgbClr val="5A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200" b="1" dirty="0">
                  <a:latin typeface="Arial Nova" panose="020B0504020202020204" pitchFamily="34" charset="0"/>
                  <a:cs typeface="Arial" panose="020B0604020202020204" pitchFamily="34" charset="0"/>
                </a:rPr>
                <a:t>Why should we plan for our future?</a:t>
              </a:r>
            </a:p>
            <a:p>
              <a:pPr lvl="1"/>
              <a:endParaRPr lang="en-US" sz="1000" dirty="0">
                <a:latin typeface="72 Black" panose="020B0A04030603020204" pitchFamily="34" charset="0"/>
                <a:cs typeface="72 Black" panose="020B0A04030603020204" pitchFamily="34" charset="0"/>
              </a:endParaRPr>
            </a:p>
            <a:p>
              <a:pPr lvl="1"/>
              <a:r>
                <a:rPr lang="en-US" sz="2400" dirty="0">
                  <a:latin typeface="Arial Nova Light" panose="020B0304020202020204" pitchFamily="34" charset="0"/>
                  <a:cs typeface="Arial" panose="020B0604020202020204" pitchFamily="34" charset="0"/>
                </a:rPr>
                <a:t>Change in our climate is already afoot – severe disruption will be felt across the entire tourism sector and value chain</a:t>
              </a:r>
            </a:p>
          </p:txBody>
        </p:sp>
        <p:pic>
          <p:nvPicPr>
            <p:cNvPr id="3" name="Picture 2" descr="A picture containing dark&#10;&#10;Description automatically generated">
              <a:extLst>
                <a:ext uri="{FF2B5EF4-FFF2-40B4-BE49-F238E27FC236}">
                  <a16:creationId xmlns:a16="http://schemas.microsoft.com/office/drawing/2014/main" id="{B2D9A8F4-16E0-021A-6CDD-4C7B7ED0F1F4}"/>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flipH="1">
              <a:off x="-111201" y="5291873"/>
              <a:ext cx="2158739" cy="1817658"/>
            </a:xfrm>
            <a:prstGeom prst="rect">
              <a:avLst/>
            </a:prstGeom>
          </p:spPr>
        </p:pic>
      </p:grpSp>
      <p:sp>
        <p:nvSpPr>
          <p:cNvPr id="6" name="Rectangle 5">
            <a:extLst>
              <a:ext uri="{FF2B5EF4-FFF2-40B4-BE49-F238E27FC236}">
                <a16:creationId xmlns:a16="http://schemas.microsoft.com/office/drawing/2014/main" id="{91C7F676-D723-96EB-64AE-027EF5F47F4A}"/>
              </a:ext>
            </a:extLst>
          </p:cNvPr>
          <p:cNvSpPr/>
          <p:nvPr/>
        </p:nvSpPr>
        <p:spPr>
          <a:xfrm>
            <a:off x="10352920" y="3071730"/>
            <a:ext cx="1538014" cy="44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t>2023, </a:t>
            </a:r>
            <a:r>
              <a:rPr lang="en-NZ" sz="1050" dirty="0" err="1"/>
              <a:t>Akd</a:t>
            </a:r>
            <a:r>
              <a:rPr lang="en-NZ" sz="1050" dirty="0"/>
              <a:t> floods, Cyclone Gabrielle</a:t>
            </a:r>
          </a:p>
        </p:txBody>
      </p:sp>
    </p:spTree>
    <p:extLst>
      <p:ext uri="{BB962C8B-B14F-4D97-AF65-F5344CB8AC3E}">
        <p14:creationId xmlns:p14="http://schemas.microsoft.com/office/powerpoint/2010/main" val="168602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p:nvPr/>
        </p:nvSpPr>
        <p:spPr>
          <a:xfrm>
            <a:off x="319813" y="203389"/>
            <a:ext cx="11360800" cy="7636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2533">
                <a:solidFill>
                  <a:schemeClr val="dk1"/>
                </a:solidFill>
                <a:latin typeface="Georgia"/>
                <a:ea typeface="Georgia"/>
                <a:cs typeface="Georgia"/>
                <a:sym typeface="Georgia"/>
              </a:rPr>
              <a:t>There are many risks to the sector from climate change - but that brings opportunity if you act now</a:t>
            </a:r>
            <a:endParaRPr sz="2533" dirty="0">
              <a:solidFill>
                <a:schemeClr val="dk1"/>
              </a:solidFill>
            </a:endParaRPr>
          </a:p>
          <a:p>
            <a:pPr>
              <a:lnSpc>
                <a:spcPct val="115000"/>
              </a:lnSpc>
            </a:pPr>
            <a:endParaRPr sz="2533" dirty="0">
              <a:solidFill>
                <a:schemeClr val="dk1"/>
              </a:solidFill>
              <a:latin typeface="Georgia"/>
              <a:ea typeface="Georgia"/>
              <a:cs typeface="Georgia"/>
              <a:sym typeface="Georgia"/>
            </a:endParaRPr>
          </a:p>
        </p:txBody>
      </p:sp>
      <p:sp>
        <p:nvSpPr>
          <p:cNvPr id="269" name="Google Shape;269;p37"/>
          <p:cNvSpPr/>
          <p:nvPr/>
        </p:nvSpPr>
        <p:spPr>
          <a:xfrm>
            <a:off x="1109767" y="1287535"/>
            <a:ext cx="4998000" cy="5162000"/>
          </a:xfrm>
          <a:prstGeom prst="rect">
            <a:avLst/>
          </a:prstGeom>
          <a:solidFill>
            <a:srgbClr val="2792AB"/>
          </a:solidFill>
          <a:ln w="9525" cap="flat" cmpd="sng">
            <a:solidFill>
              <a:srgbClr val="2792AB"/>
            </a:solidFill>
            <a:prstDash val="solid"/>
            <a:round/>
            <a:headEnd type="none" w="sm" len="sm"/>
            <a:tailEnd type="none" w="sm" len="sm"/>
          </a:ln>
        </p:spPr>
        <p:txBody>
          <a:bodyPr spcFirstLastPara="1" wrap="square" lIns="121900" tIns="121900" rIns="121900" bIns="121900" anchor="t" anchorCtr="0">
            <a:noAutofit/>
          </a:bodyPr>
          <a:lstStyle/>
          <a:p>
            <a:r>
              <a:rPr lang="en" sz="1733" b="1">
                <a:solidFill>
                  <a:srgbClr val="FFFFFF"/>
                </a:solidFill>
              </a:rPr>
              <a:t>Risks</a:t>
            </a:r>
            <a:endParaRPr sz="800" dirty="0">
              <a:solidFill>
                <a:srgbClr val="FFFFFF"/>
              </a:solidFill>
            </a:endParaRPr>
          </a:p>
          <a:p>
            <a:pPr marL="609585" indent="-389457">
              <a:spcBef>
                <a:spcPts val="1333"/>
              </a:spcBef>
              <a:buClr>
                <a:srgbClr val="FFFFFF"/>
              </a:buClr>
              <a:buSzPts val="1000"/>
              <a:buChar char="●"/>
            </a:pPr>
            <a:r>
              <a:rPr lang="en" sz="1333">
                <a:solidFill>
                  <a:srgbClr val="FFFFFF"/>
                </a:solidFill>
              </a:rPr>
              <a:t>New Zealand is already experiencing extreme weather events and disruptions: this is set to worsen with increased reduction in operating days</a:t>
            </a:r>
            <a:endParaRPr sz="1333" dirty="0">
              <a:solidFill>
                <a:srgbClr val="FFFFFF"/>
              </a:solidFill>
            </a:endParaRPr>
          </a:p>
          <a:p>
            <a:pPr marL="609585" indent="-389457">
              <a:spcBef>
                <a:spcPts val="1333"/>
              </a:spcBef>
              <a:buClr>
                <a:srgbClr val="FFFFFF"/>
              </a:buClr>
              <a:buSzPts val="1000"/>
              <a:buChar char="●"/>
            </a:pPr>
            <a:r>
              <a:rPr lang="en" sz="1333">
                <a:solidFill>
                  <a:srgbClr val="FFFFFF"/>
                </a:solidFill>
              </a:rPr>
              <a:t>The majority of infrastructure is unlikely to be able to cope with the increased frequency and severity of acute climate events</a:t>
            </a:r>
            <a:endParaRPr sz="1333" dirty="0">
              <a:solidFill>
                <a:srgbClr val="FFFFFF"/>
              </a:solidFill>
            </a:endParaRPr>
          </a:p>
          <a:p>
            <a:pPr marL="609585" indent="-389457">
              <a:spcBef>
                <a:spcPts val="1333"/>
              </a:spcBef>
              <a:buClr>
                <a:srgbClr val="FFFFFF"/>
              </a:buClr>
              <a:buSzPts val="1000"/>
              <a:buChar char="●"/>
            </a:pPr>
            <a:r>
              <a:rPr lang="en" sz="1333">
                <a:solidFill>
                  <a:srgbClr val="FFFFFF"/>
                </a:solidFill>
              </a:rPr>
              <a:t>Environmental degradation is already impacting New Zealand’s clean, green reputation</a:t>
            </a:r>
            <a:endParaRPr sz="1333" dirty="0">
              <a:solidFill>
                <a:srgbClr val="FFFFFF"/>
              </a:solidFill>
            </a:endParaRPr>
          </a:p>
          <a:p>
            <a:pPr marL="609585" indent="-389457">
              <a:spcBef>
                <a:spcPts val="1333"/>
              </a:spcBef>
              <a:buClr>
                <a:srgbClr val="FFFFFF"/>
              </a:buClr>
              <a:buSzPts val="1000"/>
              <a:buChar char="●"/>
            </a:pPr>
            <a:r>
              <a:rPr lang="en" sz="1333">
                <a:solidFill>
                  <a:srgbClr val="FFFFFF"/>
                </a:solidFill>
              </a:rPr>
              <a:t>Natural environments that have supported New Zealand’s tourism industry are under threat </a:t>
            </a:r>
            <a:endParaRPr sz="1333" dirty="0">
              <a:solidFill>
                <a:srgbClr val="FFFFFF"/>
              </a:solidFill>
            </a:endParaRPr>
          </a:p>
          <a:p>
            <a:pPr marL="609585" indent="-389457">
              <a:spcBef>
                <a:spcPts val="1333"/>
              </a:spcBef>
              <a:buClr>
                <a:srgbClr val="FFFFFF"/>
              </a:buClr>
              <a:buSzPts val="1000"/>
              <a:buChar char="●"/>
            </a:pPr>
            <a:r>
              <a:rPr lang="en" sz="1333">
                <a:solidFill>
                  <a:srgbClr val="FFFFFF"/>
                </a:solidFill>
              </a:rPr>
              <a:t>Visitors are having an increasingly negative impact on the environment</a:t>
            </a:r>
            <a:endParaRPr sz="1333" dirty="0">
              <a:solidFill>
                <a:srgbClr val="FFFFFF"/>
              </a:solidFill>
            </a:endParaRPr>
          </a:p>
          <a:p>
            <a:pPr marL="609585" indent="-389457">
              <a:spcBef>
                <a:spcPts val="1333"/>
              </a:spcBef>
              <a:buClr>
                <a:srgbClr val="FFFFFF"/>
              </a:buClr>
              <a:buSzPts val="1000"/>
              <a:buChar char="●"/>
            </a:pPr>
            <a:r>
              <a:rPr lang="en" sz="1333">
                <a:solidFill>
                  <a:srgbClr val="FFFFFF"/>
                </a:solidFill>
              </a:rPr>
              <a:t>Investment and insurance will become increasingly difficult to access as the sector faces disruption</a:t>
            </a:r>
            <a:endParaRPr sz="1333" dirty="0">
              <a:solidFill>
                <a:srgbClr val="FFFFFF"/>
              </a:solidFill>
            </a:endParaRPr>
          </a:p>
        </p:txBody>
      </p:sp>
      <p:sp>
        <p:nvSpPr>
          <p:cNvPr id="270" name="Google Shape;270;p37"/>
          <p:cNvSpPr/>
          <p:nvPr/>
        </p:nvSpPr>
        <p:spPr>
          <a:xfrm>
            <a:off x="6247867" y="1287367"/>
            <a:ext cx="4834400" cy="5162000"/>
          </a:xfrm>
          <a:prstGeom prst="rect">
            <a:avLst/>
          </a:prstGeom>
          <a:solidFill>
            <a:srgbClr val="144B58"/>
          </a:solidFill>
          <a:ln w="9525" cap="flat" cmpd="sng">
            <a:solidFill>
              <a:srgbClr val="144B58"/>
            </a:solidFill>
            <a:prstDash val="solid"/>
            <a:round/>
            <a:headEnd type="none" w="sm" len="sm"/>
            <a:tailEnd type="none" w="sm" len="sm"/>
          </a:ln>
        </p:spPr>
        <p:txBody>
          <a:bodyPr spcFirstLastPara="1" wrap="square" lIns="121900" tIns="121900" rIns="121900" bIns="121900" anchor="t" anchorCtr="0">
            <a:noAutofit/>
          </a:bodyPr>
          <a:lstStyle/>
          <a:p>
            <a:r>
              <a:rPr lang="en" sz="1733" b="1" dirty="0">
                <a:solidFill>
                  <a:srgbClr val="FFFFFF"/>
                </a:solidFill>
              </a:rPr>
              <a:t>Opportunity</a:t>
            </a:r>
            <a:endParaRPr sz="1733" b="1" dirty="0">
              <a:solidFill>
                <a:srgbClr val="FFFFFF"/>
              </a:solidFill>
            </a:endParaRPr>
          </a:p>
          <a:p>
            <a:pPr marL="609585" indent="-389457">
              <a:spcBef>
                <a:spcPts val="1333"/>
              </a:spcBef>
              <a:buClr>
                <a:schemeClr val="lt1"/>
              </a:buClr>
              <a:buSzPts val="1000"/>
              <a:buChar char="●"/>
            </a:pPr>
            <a:r>
              <a:rPr lang="en" sz="1333" dirty="0">
                <a:solidFill>
                  <a:schemeClr val="lt1"/>
                </a:solidFill>
              </a:rPr>
              <a:t>Operators can ‘future-proof’ their business by embedding more adaptive, regenerative, and resilient practices into their business operations. </a:t>
            </a:r>
            <a:endParaRPr sz="1333" dirty="0">
              <a:solidFill>
                <a:srgbClr val="FFFFFF"/>
              </a:solidFill>
            </a:endParaRPr>
          </a:p>
          <a:p>
            <a:pPr marL="609585" indent="-389457">
              <a:spcBef>
                <a:spcPts val="1333"/>
              </a:spcBef>
              <a:buClr>
                <a:srgbClr val="FFFFFF"/>
              </a:buClr>
              <a:buSzPts val="1000"/>
              <a:buChar char="●"/>
            </a:pPr>
            <a:r>
              <a:rPr lang="en" sz="1333" dirty="0">
                <a:solidFill>
                  <a:srgbClr val="FFFFFF"/>
                </a:solidFill>
              </a:rPr>
              <a:t>As the sector recovers from COVID-19, there is a rare opportunity to move from volume to value - building in regenerative practices to protect biodiversity</a:t>
            </a:r>
            <a:endParaRPr sz="1333" dirty="0">
              <a:solidFill>
                <a:srgbClr val="FFFFFF"/>
              </a:solidFill>
            </a:endParaRPr>
          </a:p>
          <a:p>
            <a:pPr marL="609585" indent="-389457">
              <a:spcBef>
                <a:spcPts val="1333"/>
              </a:spcBef>
              <a:buClr>
                <a:srgbClr val="FFFFFF"/>
              </a:buClr>
              <a:buSzPts val="1000"/>
              <a:buChar char="●"/>
            </a:pPr>
            <a:r>
              <a:rPr lang="en" sz="1333" dirty="0">
                <a:solidFill>
                  <a:srgbClr val="FFFFFF"/>
                </a:solidFill>
              </a:rPr>
              <a:t>The sector can assess its vulnerabilities, and plan for major infrastructure investment </a:t>
            </a:r>
            <a:endParaRPr sz="1333" dirty="0">
              <a:solidFill>
                <a:srgbClr val="FFFFFF"/>
              </a:solidFill>
            </a:endParaRPr>
          </a:p>
          <a:p>
            <a:pPr marL="609585" indent="-389457">
              <a:spcBef>
                <a:spcPts val="1333"/>
              </a:spcBef>
              <a:buClr>
                <a:srgbClr val="FFFFFF"/>
              </a:buClr>
              <a:buSzPts val="1000"/>
              <a:buChar char="●"/>
            </a:pPr>
            <a:r>
              <a:rPr lang="en" sz="1333" dirty="0">
                <a:solidFill>
                  <a:srgbClr val="FFFFFF"/>
                </a:solidFill>
              </a:rPr>
              <a:t>The sector can be an early adopter of new technologies for more sustainable travel as a destination marketing strategy</a:t>
            </a:r>
            <a:endParaRPr sz="1333" dirty="0">
              <a:solidFill>
                <a:srgbClr val="FFFFFF"/>
              </a:solidFill>
            </a:endParaRPr>
          </a:p>
          <a:p>
            <a:pPr marL="609585" indent="-389457">
              <a:spcBef>
                <a:spcPts val="1333"/>
              </a:spcBef>
              <a:buClr>
                <a:srgbClr val="FFFFFF"/>
              </a:buClr>
              <a:buSzPts val="1000"/>
              <a:buChar char="●"/>
            </a:pPr>
            <a:r>
              <a:rPr lang="en" sz="1333" dirty="0">
                <a:solidFill>
                  <a:srgbClr val="FFFFFF"/>
                </a:solidFill>
              </a:rPr>
              <a:t>By using data and performing scenario analysis to understand the changes to the climate/weather patterns and their subsequent impacts, the sector can plan ahead to minimise lost operating days. </a:t>
            </a:r>
          </a:p>
          <a:p>
            <a:pPr marL="609585" indent="-389457">
              <a:spcBef>
                <a:spcPts val="1333"/>
              </a:spcBef>
              <a:buClr>
                <a:srgbClr val="FFFFFF"/>
              </a:buClr>
              <a:buSzPts val="1000"/>
              <a:buChar char="●"/>
            </a:pPr>
            <a:r>
              <a:rPr lang="en" sz="1333" dirty="0">
                <a:solidFill>
                  <a:srgbClr val="FFFFFF"/>
                </a:solidFill>
              </a:rPr>
              <a:t>Deloitte Turning Point Report – Decisive Climate action could add $64B to NZ GDP by 2050 if limited to 1.5C</a:t>
            </a:r>
            <a:endParaRPr sz="1333"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C8D6BB7-A718-335F-3592-6E6A80CF4362}"/>
              </a:ext>
            </a:extLst>
          </p:cNvPr>
          <p:cNvGrpSpPr/>
          <p:nvPr/>
        </p:nvGrpSpPr>
        <p:grpSpPr>
          <a:xfrm>
            <a:off x="339364" y="762711"/>
            <a:ext cx="11513272" cy="6004832"/>
            <a:chOff x="420764" y="405963"/>
            <a:chExt cx="11432115" cy="6361581"/>
          </a:xfrm>
        </p:grpSpPr>
        <p:pic>
          <p:nvPicPr>
            <p:cNvPr id="41" name="Picture 40">
              <a:extLst>
                <a:ext uri="{FF2B5EF4-FFF2-40B4-BE49-F238E27FC236}">
                  <a16:creationId xmlns:a16="http://schemas.microsoft.com/office/drawing/2014/main" id="{6A0ECD33-6F91-0BBC-BB74-6E230D6FA8F5}"/>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20765" y="2304061"/>
              <a:ext cx="3477393" cy="1887833"/>
            </a:xfrm>
            <a:prstGeom prst="rect">
              <a:avLst/>
            </a:prstGeom>
          </p:spPr>
        </p:pic>
        <p:sp>
          <p:nvSpPr>
            <p:cNvPr id="2" name="Flowchart: Connector 1">
              <a:extLst>
                <a:ext uri="{FF2B5EF4-FFF2-40B4-BE49-F238E27FC236}">
                  <a16:creationId xmlns:a16="http://schemas.microsoft.com/office/drawing/2014/main" id="{49FD749F-8D5C-CD44-FD70-68B187A33C10}"/>
                </a:ext>
              </a:extLst>
            </p:cNvPr>
            <p:cNvSpPr/>
            <p:nvPr/>
          </p:nvSpPr>
          <p:spPr>
            <a:xfrm>
              <a:off x="495647" y="3395770"/>
              <a:ext cx="3402511" cy="3371774"/>
            </a:xfrm>
            <a:prstGeom prst="flowChartConnector">
              <a:avLst/>
            </a:prstGeom>
            <a:blipFill>
              <a:blip r:embed="rId3" cstate="screen">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2800" dirty="0">
                <a:latin typeface="72 Black" panose="020B0A04030603020204" pitchFamily="34" charset="0"/>
                <a:cs typeface="72 Black" panose="020B0A04030603020204" pitchFamily="34" charset="0"/>
              </a:endParaRPr>
            </a:p>
          </p:txBody>
        </p:sp>
        <p:sp>
          <p:nvSpPr>
            <p:cNvPr id="20" name="Text Placeholder 3">
              <a:extLst>
                <a:ext uri="{FF2B5EF4-FFF2-40B4-BE49-F238E27FC236}">
                  <a16:creationId xmlns:a16="http://schemas.microsoft.com/office/drawing/2014/main" id="{23E431A1-E004-65AF-AA69-910A0B2DC9EA}"/>
                </a:ext>
              </a:extLst>
            </p:cNvPr>
            <p:cNvSpPr txBox="1">
              <a:spLocks/>
            </p:cNvSpPr>
            <p:nvPr/>
          </p:nvSpPr>
          <p:spPr>
            <a:xfrm>
              <a:off x="420764" y="405963"/>
              <a:ext cx="3477393" cy="1788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err="1">
                  <a:latin typeface="Arial Nova" panose="020B0504020202020204" pitchFamily="34" charset="0"/>
                </a:rPr>
                <a:t>Hiahia</a:t>
              </a:r>
              <a:r>
                <a:rPr lang="en-US" sz="1600" b="1" dirty="0">
                  <a:latin typeface="Arial Nova" panose="020B0504020202020204" pitchFamily="34" charset="0"/>
                </a:rPr>
                <a:t> – Net Zero 2050</a:t>
              </a:r>
            </a:p>
            <a:p>
              <a:pPr marL="0" indent="0">
                <a:buNone/>
              </a:pPr>
              <a:r>
                <a:rPr lang="en-US" sz="1200" b="1" dirty="0">
                  <a:latin typeface="Arial Nova" panose="020B0504020202020204" pitchFamily="34" charset="0"/>
                </a:rPr>
                <a:t>Limits global warming to +1.5</a:t>
              </a:r>
              <a:r>
                <a:rPr lang="en-US" sz="1200" b="1" baseline="30000" dirty="0">
                  <a:latin typeface="Arial Nova" panose="020B0504020202020204" pitchFamily="34" charset="0"/>
                </a:rPr>
                <a:t>o</a:t>
              </a:r>
              <a:r>
                <a:rPr lang="en-US" sz="1200" b="1" dirty="0">
                  <a:latin typeface="Arial Nova" panose="020B0504020202020204" pitchFamily="34" charset="0"/>
                </a:rPr>
                <a:t>C </a:t>
              </a:r>
              <a:r>
                <a:rPr lang="en-US" sz="1200" dirty="0">
                  <a:latin typeface="Arial Nova Light" panose="020B0304020202020204" pitchFamily="34" charset="0"/>
                </a:rPr>
                <a:t>by the end of the century through stringent climate policies and innovation. Getting to net zero is an ambitious scenario.</a:t>
              </a:r>
            </a:p>
            <a:p>
              <a:pPr marL="0" indent="0">
                <a:buNone/>
              </a:pPr>
              <a:r>
                <a:rPr lang="en-US" sz="1200" dirty="0">
                  <a:latin typeface="Arial Nova Light" panose="020B0304020202020204" pitchFamily="34" charset="0"/>
                </a:rPr>
                <a:t>International travel transformed and </a:t>
              </a:r>
              <a:r>
                <a:rPr lang="en-US" sz="1200" b="1" dirty="0">
                  <a:latin typeface="Arial Nova" panose="020B0504020202020204" pitchFamily="34" charset="0"/>
                </a:rPr>
                <a:t>tourism sector a world-leader</a:t>
              </a:r>
              <a:r>
                <a:rPr lang="en-US" sz="1200" dirty="0">
                  <a:latin typeface="Arial Nova Light" panose="020B0304020202020204" pitchFamily="34" charset="0"/>
                </a:rPr>
                <a:t> that flourishes by joining nature and visitors in a </a:t>
              </a:r>
              <a:r>
                <a:rPr lang="en-US" sz="1200" b="1" dirty="0">
                  <a:latin typeface="Arial Nova" panose="020B0504020202020204" pitchFamily="34" charset="0"/>
                </a:rPr>
                <a:t>regenerative approach.</a:t>
              </a:r>
            </a:p>
          </p:txBody>
        </p:sp>
        <p:sp>
          <p:nvSpPr>
            <p:cNvPr id="26" name="Flowchart: Connector 25">
              <a:extLst>
                <a:ext uri="{FF2B5EF4-FFF2-40B4-BE49-F238E27FC236}">
                  <a16:creationId xmlns:a16="http://schemas.microsoft.com/office/drawing/2014/main" id="{E281A9A2-FC8E-47A8-7213-4B32C533A012}"/>
                </a:ext>
              </a:extLst>
            </p:cNvPr>
            <p:cNvSpPr/>
            <p:nvPr/>
          </p:nvSpPr>
          <p:spPr>
            <a:xfrm>
              <a:off x="4456062" y="3466706"/>
              <a:ext cx="3363816" cy="3300837"/>
            </a:xfrm>
            <a:prstGeom prst="flowChartConnector">
              <a:avLst/>
            </a:prstGeom>
            <a:blipFill>
              <a:blip r:embed="rId4" cstate="screen">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2800" dirty="0">
                <a:latin typeface="72 Black" panose="020B0A04030603020204" pitchFamily="34" charset="0"/>
                <a:cs typeface="72 Black" panose="020B0A04030603020204" pitchFamily="34" charset="0"/>
              </a:endParaRPr>
            </a:p>
          </p:txBody>
        </p:sp>
        <p:sp>
          <p:nvSpPr>
            <p:cNvPr id="29" name="Flowchart: Connector 28">
              <a:extLst>
                <a:ext uri="{FF2B5EF4-FFF2-40B4-BE49-F238E27FC236}">
                  <a16:creationId xmlns:a16="http://schemas.microsoft.com/office/drawing/2014/main" id="{C4DE29C9-3AFF-CDED-A5E2-D29B99C5A086}"/>
                </a:ext>
              </a:extLst>
            </p:cNvPr>
            <p:cNvSpPr/>
            <p:nvPr/>
          </p:nvSpPr>
          <p:spPr>
            <a:xfrm>
              <a:off x="8336667" y="3395770"/>
              <a:ext cx="3377494" cy="3371773"/>
            </a:xfrm>
            <a:prstGeom prst="flowChartConnector">
              <a:avLst/>
            </a:prstGeom>
            <a:blipFill>
              <a:blip r:embed="rId5" cstate="screen">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2800" dirty="0">
                <a:latin typeface="72 Black" panose="020B0A04030603020204" pitchFamily="34" charset="0"/>
                <a:cs typeface="72 Black" panose="020B0A04030603020204" pitchFamily="34" charset="0"/>
              </a:endParaRPr>
            </a:p>
          </p:txBody>
        </p:sp>
        <p:sp>
          <p:nvSpPr>
            <p:cNvPr id="42" name="Text Placeholder 3">
              <a:extLst>
                <a:ext uri="{FF2B5EF4-FFF2-40B4-BE49-F238E27FC236}">
                  <a16:creationId xmlns:a16="http://schemas.microsoft.com/office/drawing/2014/main" id="{A6A66C15-6150-D636-A6DE-C308B0D7CC26}"/>
                </a:ext>
              </a:extLst>
            </p:cNvPr>
            <p:cNvSpPr txBox="1">
              <a:spLocks/>
            </p:cNvSpPr>
            <p:nvPr/>
          </p:nvSpPr>
          <p:spPr>
            <a:xfrm>
              <a:off x="4367178" y="455896"/>
              <a:ext cx="3477393" cy="1788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err="1">
                  <a:latin typeface="Arial Nova" panose="020B0504020202020204" pitchFamily="34" charset="0"/>
                </a:rPr>
                <a:t>Pokanoa</a:t>
              </a:r>
              <a:r>
                <a:rPr lang="en-US" sz="1600" b="1" dirty="0">
                  <a:latin typeface="Arial Nova" panose="020B0504020202020204" pitchFamily="34" charset="0"/>
                </a:rPr>
                <a:t> – Disorderly 2050</a:t>
              </a:r>
            </a:p>
            <a:p>
              <a:pPr marL="0" indent="0">
                <a:buNone/>
              </a:pPr>
              <a:r>
                <a:rPr lang="en-NZ" sz="1200" dirty="0">
                  <a:latin typeface="Arial Nova Light" panose="020B0304020202020204" pitchFamily="34" charset="0"/>
                </a:rPr>
                <a:t>A disorderly transition with little policy action until after 2030 when strong, rapid action is then needed to </a:t>
              </a:r>
              <a:r>
                <a:rPr lang="en-NZ" sz="1200" b="1" dirty="0">
                  <a:latin typeface="Arial Nova" panose="020B0504020202020204" pitchFamily="34" charset="0"/>
                </a:rPr>
                <a:t>limit warming to +2°C</a:t>
              </a:r>
              <a:r>
                <a:rPr lang="en-NZ" sz="1200" dirty="0">
                  <a:latin typeface="Arial Nova Light" panose="020B0304020202020204" pitchFamily="34" charset="0"/>
                </a:rPr>
                <a:t>. </a:t>
              </a:r>
              <a:endParaRPr lang="en-US" sz="1200" dirty="0">
                <a:latin typeface="Arial Nova Light" panose="020B0304020202020204" pitchFamily="34" charset="0"/>
              </a:endParaRPr>
            </a:p>
            <a:p>
              <a:pPr marL="0" indent="0">
                <a:buNone/>
              </a:pPr>
              <a:r>
                <a:rPr lang="en-NZ" sz="1200" dirty="0">
                  <a:latin typeface="Arial Nova Light" panose="020B0304020202020204" pitchFamily="34" charset="0"/>
                </a:rPr>
                <a:t>Physical and transition risks are higher. </a:t>
              </a:r>
              <a:r>
                <a:rPr lang="en-NZ" sz="1200" b="1" dirty="0">
                  <a:latin typeface="Arial Nova" panose="020B0504020202020204" pitchFamily="34" charset="0"/>
                </a:rPr>
                <a:t>Tourism operating costs increase</a:t>
              </a:r>
              <a:r>
                <a:rPr lang="en-NZ" sz="1200" dirty="0">
                  <a:latin typeface="Arial Nova Light" panose="020B0304020202020204" pitchFamily="34" charset="0"/>
                </a:rPr>
                <a:t>. This is a costly and disruptive transition. </a:t>
              </a:r>
            </a:p>
            <a:p>
              <a:pPr marL="0" indent="0">
                <a:buNone/>
              </a:pPr>
              <a:endParaRPr lang="en-US" sz="1200" dirty="0">
                <a:latin typeface="Arial Nova Light" panose="020B0304020202020204" pitchFamily="34" charset="0"/>
              </a:endParaRPr>
            </a:p>
          </p:txBody>
        </p:sp>
        <p:pic>
          <p:nvPicPr>
            <p:cNvPr id="46" name="Picture 45">
              <a:extLst>
                <a:ext uri="{FF2B5EF4-FFF2-40B4-BE49-F238E27FC236}">
                  <a16:creationId xmlns:a16="http://schemas.microsoft.com/office/drawing/2014/main" id="{F1490CA3-5AF9-6C42-60E2-9E99D590CBCA}"/>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4367179" y="2294073"/>
              <a:ext cx="3466697" cy="1887833"/>
            </a:xfrm>
            <a:prstGeom prst="rect">
              <a:avLst/>
            </a:prstGeom>
          </p:spPr>
        </p:pic>
        <p:pic>
          <p:nvPicPr>
            <p:cNvPr id="48" name="Picture 47">
              <a:extLst>
                <a:ext uri="{FF2B5EF4-FFF2-40B4-BE49-F238E27FC236}">
                  <a16:creationId xmlns:a16="http://schemas.microsoft.com/office/drawing/2014/main" id="{0EF6B37F-F6C9-4B46-DC04-E5CEC9E7814D}"/>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8247465" y="2274099"/>
              <a:ext cx="3466697" cy="1887833"/>
            </a:xfrm>
            <a:prstGeom prst="rect">
              <a:avLst/>
            </a:prstGeom>
          </p:spPr>
        </p:pic>
        <p:sp>
          <p:nvSpPr>
            <p:cNvPr id="49" name="Text Placeholder 3">
              <a:extLst>
                <a:ext uri="{FF2B5EF4-FFF2-40B4-BE49-F238E27FC236}">
                  <a16:creationId xmlns:a16="http://schemas.microsoft.com/office/drawing/2014/main" id="{A2E2DB22-3395-EF93-F859-FCB956525C44}"/>
                </a:ext>
              </a:extLst>
            </p:cNvPr>
            <p:cNvSpPr txBox="1">
              <a:spLocks/>
            </p:cNvSpPr>
            <p:nvPr/>
          </p:nvSpPr>
          <p:spPr>
            <a:xfrm>
              <a:off x="8226074" y="421398"/>
              <a:ext cx="3626805" cy="18572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err="1">
                  <a:latin typeface="Arial Nova" panose="020B0504020202020204" pitchFamily="34" charset="0"/>
                </a:rPr>
                <a:t>Wharewera</a:t>
              </a:r>
              <a:r>
                <a:rPr lang="en-US" sz="1600" b="1" dirty="0">
                  <a:latin typeface="Arial Nova" panose="020B0504020202020204" pitchFamily="34" charset="0"/>
                </a:rPr>
                <a:t> – Hothouse 2050</a:t>
              </a:r>
            </a:p>
            <a:p>
              <a:pPr marL="0" indent="0">
                <a:buNone/>
              </a:pPr>
              <a:r>
                <a:rPr lang="en-US" sz="1200" dirty="0">
                  <a:latin typeface="Arial Nova Light" panose="020B0304020202020204" pitchFamily="34" charset="0"/>
                </a:rPr>
                <a:t>N</a:t>
              </a:r>
              <a:r>
                <a:rPr lang="en-NZ" sz="1200" dirty="0">
                  <a:latin typeface="Arial Nova Light" panose="020B0304020202020204" pitchFamily="34" charset="0"/>
                </a:rPr>
                <a:t>o additional climate change policies are introduced, and emissions continue to rise.</a:t>
              </a:r>
              <a:r>
                <a:rPr lang="en-NZ" sz="1200" b="1" dirty="0">
                  <a:latin typeface="Arial Nova" panose="020B0504020202020204" pitchFamily="34" charset="0"/>
                </a:rPr>
                <a:t> Warming expected to reach +2.4°C </a:t>
              </a:r>
              <a:r>
                <a:rPr lang="en-NZ" sz="1200" dirty="0">
                  <a:latin typeface="Arial Nova Light" panose="020B0304020202020204" pitchFamily="34" charset="0"/>
                </a:rPr>
                <a:t>(and +3°C by 2080). </a:t>
              </a:r>
              <a:endParaRPr lang="en-US" sz="1200" dirty="0">
                <a:latin typeface="Arial Nova Light" panose="020B0304020202020204" pitchFamily="34" charset="0"/>
              </a:endParaRPr>
            </a:p>
            <a:p>
              <a:pPr marL="0" indent="0">
                <a:buNone/>
              </a:pPr>
              <a:r>
                <a:rPr lang="en-NZ" sz="1200" dirty="0">
                  <a:latin typeface="Arial Nova Light" panose="020B0304020202020204" pitchFamily="34" charset="0"/>
                </a:rPr>
                <a:t>Physical impacts of climate change are severe, with </a:t>
              </a:r>
              <a:r>
                <a:rPr lang="en-NZ" sz="1200" b="1" dirty="0">
                  <a:latin typeface="Arial Nova" panose="020B0504020202020204" pitchFamily="34" charset="0"/>
                </a:rPr>
                <a:t>irreversible changes </a:t>
              </a:r>
              <a:r>
                <a:rPr lang="en-NZ" sz="1200" dirty="0">
                  <a:latin typeface="Arial Nova Light" panose="020B0304020202020204" pitchFamily="34" charset="0"/>
                </a:rPr>
                <a:t>like glacial melt and sea level rise. </a:t>
              </a:r>
              <a:r>
                <a:rPr lang="en-NZ" sz="1200" b="1" dirty="0">
                  <a:latin typeface="Arial Nova" panose="020B0504020202020204" pitchFamily="34" charset="0"/>
                </a:rPr>
                <a:t>Frequent damage and disruptions </a:t>
              </a:r>
              <a:r>
                <a:rPr lang="en-NZ" sz="1200" dirty="0">
                  <a:latin typeface="Arial Nova Light" panose="020B0304020202020204" pitchFamily="34" charset="0"/>
                </a:rPr>
                <a:t>to transport, infrastructure, and food supply.</a:t>
              </a:r>
              <a:endParaRPr lang="en-US" sz="1200" dirty="0">
                <a:latin typeface="Arial Nova Light" panose="020B0304020202020204" pitchFamily="34" charset="0"/>
              </a:endParaRPr>
            </a:p>
          </p:txBody>
        </p:sp>
      </p:grpSp>
      <p:sp>
        <p:nvSpPr>
          <p:cNvPr id="51" name="Title 1">
            <a:extLst>
              <a:ext uri="{FF2B5EF4-FFF2-40B4-BE49-F238E27FC236}">
                <a16:creationId xmlns:a16="http://schemas.microsoft.com/office/drawing/2014/main" id="{A917AA88-E5EA-B62A-BFD0-AA579A80D87A}"/>
              </a:ext>
            </a:extLst>
          </p:cNvPr>
          <p:cNvSpPr txBox="1">
            <a:spLocks/>
          </p:cNvSpPr>
          <p:nvPr/>
        </p:nvSpPr>
        <p:spPr>
          <a:xfrm>
            <a:off x="414779" y="244868"/>
            <a:ext cx="11298155" cy="1600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5AAE8E"/>
                </a:solidFill>
                <a:latin typeface="Arial Nova" panose="020B0504020202020204" pitchFamily="34" charset="0"/>
              </a:rPr>
              <a:t>We explored three possible plausible futures for the tourism sector</a:t>
            </a:r>
          </a:p>
        </p:txBody>
      </p:sp>
    </p:spTree>
    <p:extLst>
      <p:ext uri="{BB962C8B-B14F-4D97-AF65-F5344CB8AC3E}">
        <p14:creationId xmlns:p14="http://schemas.microsoft.com/office/powerpoint/2010/main" val="384040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FBF4"/>
        </a:solidFill>
        <a:effectLst/>
      </p:bgPr>
    </p:bg>
    <p:spTree>
      <p:nvGrpSpPr>
        <p:cNvPr id="1" name=""/>
        <p:cNvGrpSpPr/>
        <p:nvPr/>
      </p:nvGrpSpPr>
      <p:grpSpPr>
        <a:xfrm>
          <a:off x="0" y="0"/>
          <a:ext cx="0" cy="0"/>
          <a:chOff x="0" y="0"/>
          <a:chExt cx="0" cy="0"/>
        </a:xfrm>
      </p:grpSpPr>
      <p:pic>
        <p:nvPicPr>
          <p:cNvPr id="17" name="Picture 16" descr="A bird flying in the sky&#10;&#10;Description automatically generated with medium confidence">
            <a:extLst>
              <a:ext uri="{FF2B5EF4-FFF2-40B4-BE49-F238E27FC236}">
                <a16:creationId xmlns:a16="http://schemas.microsoft.com/office/drawing/2014/main" id="{92C440C9-AD7C-D062-A221-475AD2C6D13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7899662" y="76200"/>
            <a:ext cx="4292338" cy="2414471"/>
          </a:xfrm>
          <a:prstGeom prst="rect">
            <a:avLst/>
          </a:prstGeom>
        </p:spPr>
      </p:pic>
      <p:sp>
        <p:nvSpPr>
          <p:cNvPr id="19" name="Text Placeholder 3">
            <a:extLst>
              <a:ext uri="{FF2B5EF4-FFF2-40B4-BE49-F238E27FC236}">
                <a16:creationId xmlns:a16="http://schemas.microsoft.com/office/drawing/2014/main" id="{65C66C07-4DF2-0DD3-7DF2-362219CCC254}"/>
              </a:ext>
            </a:extLst>
          </p:cNvPr>
          <p:cNvSpPr txBox="1">
            <a:spLocks/>
          </p:cNvSpPr>
          <p:nvPr/>
        </p:nvSpPr>
        <p:spPr>
          <a:xfrm>
            <a:off x="5449496" y="655946"/>
            <a:ext cx="4844574" cy="2005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latin typeface="Arial Nova" panose="020B0504020202020204" pitchFamily="34" charset="0"/>
              </a:rPr>
              <a:t>Tiwaiwaka</a:t>
            </a:r>
            <a:r>
              <a:rPr lang="en-US" b="1" dirty="0">
                <a:latin typeface="Arial Nova" panose="020B0504020202020204" pitchFamily="34" charset="0"/>
              </a:rPr>
              <a:t>                Principles</a:t>
            </a:r>
          </a:p>
          <a:p>
            <a:pPr marL="0" indent="0">
              <a:buNone/>
            </a:pPr>
            <a:r>
              <a:rPr lang="en-US" sz="1600" dirty="0">
                <a:latin typeface="Arial Nova Light" panose="020B0304020202020204" pitchFamily="34" charset="0"/>
              </a:rPr>
              <a:t>Developed by Rob McGowan</a:t>
            </a:r>
          </a:p>
          <a:p>
            <a:pPr marL="0" indent="0">
              <a:buNone/>
            </a:pPr>
            <a:r>
              <a:rPr lang="en-US" sz="1600" dirty="0">
                <a:latin typeface="Arial Nova Light" panose="020B0304020202020204" pitchFamily="34" charset="0"/>
              </a:rPr>
              <a:t>It is time to do things differently </a:t>
            </a:r>
          </a:p>
          <a:p>
            <a:pPr marL="0" indent="0">
              <a:buNone/>
            </a:pPr>
            <a:r>
              <a:rPr lang="en-US" sz="1600" dirty="0">
                <a:latin typeface="Arial Nova Light" panose="020B0304020202020204" pitchFamily="34" charset="0"/>
              </a:rPr>
              <a:t>The six principles are a symbol of hope. They show us how we can be regenerative every step of the way</a:t>
            </a:r>
          </a:p>
          <a:p>
            <a:pPr marL="0" indent="0">
              <a:buNone/>
            </a:pPr>
            <a:endParaRPr lang="en-US" sz="1600" dirty="0">
              <a:latin typeface="Arial Nova Light" panose="020B0304020202020204" pitchFamily="34" charset="0"/>
            </a:endParaRPr>
          </a:p>
        </p:txBody>
      </p:sp>
      <p:grpSp>
        <p:nvGrpSpPr>
          <p:cNvPr id="3" name="Group 2">
            <a:extLst>
              <a:ext uri="{FF2B5EF4-FFF2-40B4-BE49-F238E27FC236}">
                <a16:creationId xmlns:a16="http://schemas.microsoft.com/office/drawing/2014/main" id="{F8C09F21-0798-90FE-F657-24F6BE30C867}"/>
              </a:ext>
            </a:extLst>
          </p:cNvPr>
          <p:cNvGrpSpPr/>
          <p:nvPr/>
        </p:nvGrpSpPr>
        <p:grpSpPr>
          <a:xfrm>
            <a:off x="0" y="0"/>
            <a:ext cx="4738620" cy="7015899"/>
            <a:chOff x="0" y="0"/>
            <a:chExt cx="4738620" cy="7015899"/>
          </a:xfrm>
        </p:grpSpPr>
        <p:sp>
          <p:nvSpPr>
            <p:cNvPr id="2" name="Flowchart: Delay 1">
              <a:extLst>
                <a:ext uri="{FF2B5EF4-FFF2-40B4-BE49-F238E27FC236}">
                  <a16:creationId xmlns:a16="http://schemas.microsoft.com/office/drawing/2014/main" id="{49FD749F-8D5C-CD44-FD70-68B187A33C10}"/>
                </a:ext>
              </a:extLst>
            </p:cNvPr>
            <p:cNvSpPr/>
            <p:nvPr/>
          </p:nvSpPr>
          <p:spPr>
            <a:xfrm>
              <a:off x="0" y="0"/>
              <a:ext cx="4454344" cy="6858000"/>
            </a:xfrm>
            <a:prstGeom prst="flowChartDelay">
              <a:avLst/>
            </a:prstGeom>
            <a:blipFill>
              <a:blip r:embed="rId3" cstate="screen">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3200" b="1" dirty="0">
                <a:latin typeface="Arial Nova" panose="020B0504020202020204" pitchFamily="34" charset="0"/>
                <a:cs typeface="Arial" panose="020B0604020202020204" pitchFamily="34" charset="0"/>
              </a:endParaRPr>
            </a:p>
            <a:p>
              <a:pPr lvl="1"/>
              <a:endParaRPr lang="en-US" sz="2800" dirty="0">
                <a:latin typeface="72 Black" panose="020B0A04030603020204" pitchFamily="34" charset="0"/>
                <a:cs typeface="72 Black" panose="020B0A04030603020204" pitchFamily="34" charset="0"/>
              </a:endParaRPr>
            </a:p>
          </p:txBody>
        </p:sp>
        <p:sp>
          <p:nvSpPr>
            <p:cNvPr id="18" name="Text Placeholder 3">
              <a:extLst>
                <a:ext uri="{FF2B5EF4-FFF2-40B4-BE49-F238E27FC236}">
                  <a16:creationId xmlns:a16="http://schemas.microsoft.com/office/drawing/2014/main" id="{DA921453-44C9-6E6F-8F49-E42C916B483B}"/>
                </a:ext>
              </a:extLst>
            </p:cNvPr>
            <p:cNvSpPr txBox="1">
              <a:spLocks/>
            </p:cNvSpPr>
            <p:nvPr/>
          </p:nvSpPr>
          <p:spPr>
            <a:xfrm>
              <a:off x="284276" y="3216776"/>
              <a:ext cx="2957850" cy="3799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accent6">
                      <a:lumMod val="40000"/>
                      <a:lumOff val="60000"/>
                    </a:schemeClr>
                  </a:solidFill>
                  <a:latin typeface="Arial Nova Light" panose="020B0304020202020204" pitchFamily="34" charset="0"/>
                </a:rPr>
                <a:t>To nourish </a:t>
              </a:r>
              <a:r>
                <a:rPr lang="en-US" sz="1400" dirty="0" err="1">
                  <a:solidFill>
                    <a:schemeClr val="accent6">
                      <a:lumMod val="40000"/>
                      <a:lumOff val="60000"/>
                    </a:schemeClr>
                  </a:solidFill>
                  <a:latin typeface="Arial Nova Light" panose="020B0304020202020204" pitchFamily="34" charset="0"/>
                </a:rPr>
                <a:t>Papatūānuku</a:t>
              </a:r>
              <a:r>
                <a:rPr lang="en-US" sz="1400" dirty="0">
                  <a:solidFill>
                    <a:schemeClr val="accent6">
                      <a:lumMod val="40000"/>
                      <a:lumOff val="60000"/>
                    </a:schemeClr>
                  </a:solidFill>
                  <a:latin typeface="Arial Nova Light" panose="020B0304020202020204" pitchFamily="34" charset="0"/>
                </a:rPr>
                <a:t> and fill the world with life, Tane </a:t>
              </a:r>
              <a:r>
                <a:rPr lang="en-US" sz="1400" dirty="0" err="1">
                  <a:solidFill>
                    <a:schemeClr val="accent6">
                      <a:lumMod val="40000"/>
                      <a:lumOff val="60000"/>
                    </a:schemeClr>
                  </a:solidFill>
                  <a:latin typeface="Arial Nova Light" panose="020B0304020202020204" pitchFamily="34" charset="0"/>
                </a:rPr>
                <a:t>Mahuta</a:t>
              </a:r>
              <a:r>
                <a:rPr lang="en-US" sz="1400" dirty="0">
                  <a:solidFill>
                    <a:schemeClr val="accent6">
                      <a:lumMod val="40000"/>
                      <a:lumOff val="60000"/>
                    </a:schemeClr>
                  </a:solidFill>
                  <a:latin typeface="Arial Nova Light" panose="020B0304020202020204" pitchFamily="34" charset="0"/>
                </a:rPr>
                <a:t> created the Trees of the Forest, birds (our elder sibling), and humans </a:t>
              </a:r>
            </a:p>
            <a:p>
              <a:pPr marL="0" indent="0">
                <a:buNone/>
              </a:pPr>
              <a:r>
                <a:rPr lang="en-US" sz="1400" dirty="0">
                  <a:solidFill>
                    <a:schemeClr val="accent6">
                      <a:lumMod val="40000"/>
                      <a:lumOff val="60000"/>
                    </a:schemeClr>
                  </a:solidFill>
                  <a:latin typeface="Arial Nova Light" panose="020B0304020202020204" pitchFamily="34" charset="0"/>
                </a:rPr>
                <a:t>Tane reminded us of being restorative in what we do</a:t>
              </a:r>
            </a:p>
            <a:p>
              <a:pPr marL="0" indent="0">
                <a:buNone/>
              </a:pPr>
              <a:r>
                <a:rPr lang="en-US" sz="1400" dirty="0">
                  <a:solidFill>
                    <a:schemeClr val="accent6">
                      <a:lumMod val="40000"/>
                      <a:lumOff val="60000"/>
                    </a:schemeClr>
                  </a:solidFill>
                  <a:latin typeface="Arial Nova Light" panose="020B0304020202020204" pitchFamily="34" charset="0"/>
                </a:rPr>
                <a:t>Birds are symbolic of the visitor economy</a:t>
              </a:r>
            </a:p>
            <a:p>
              <a:pPr marL="0" indent="0">
                <a:buNone/>
              </a:pPr>
              <a:r>
                <a:rPr lang="en-US" sz="1400" dirty="0">
                  <a:solidFill>
                    <a:schemeClr val="accent6">
                      <a:lumMod val="40000"/>
                      <a:lumOff val="60000"/>
                    </a:schemeClr>
                  </a:solidFill>
                  <a:latin typeface="Arial Nova Light" panose="020B0304020202020204" pitchFamily="34" charset="0"/>
                </a:rPr>
                <a:t>Visitors bring mauri, they care for mauri and in doing so mauri takes care of them</a:t>
              </a:r>
            </a:p>
            <a:p>
              <a:pPr marL="0" indent="0">
                <a:buNone/>
              </a:pPr>
              <a:r>
                <a:rPr lang="en-US" sz="1400" dirty="0">
                  <a:solidFill>
                    <a:schemeClr val="accent6">
                      <a:lumMod val="40000"/>
                      <a:lumOff val="60000"/>
                    </a:schemeClr>
                  </a:solidFill>
                  <a:latin typeface="Arial Nova Light" panose="020B0304020202020204" pitchFamily="34" charset="0"/>
                </a:rPr>
                <a:t>The concept of mauri signify the connection and commitment we see in this roadmap to nature </a:t>
              </a:r>
            </a:p>
          </p:txBody>
        </p:sp>
        <p:sp>
          <p:nvSpPr>
            <p:cNvPr id="4" name="TextBox 3">
              <a:extLst>
                <a:ext uri="{FF2B5EF4-FFF2-40B4-BE49-F238E27FC236}">
                  <a16:creationId xmlns:a16="http://schemas.microsoft.com/office/drawing/2014/main" id="{B5585A16-09C9-2638-D9A3-8DC8FD90D8B0}"/>
                </a:ext>
              </a:extLst>
            </p:cNvPr>
            <p:cNvSpPr txBox="1"/>
            <p:nvPr/>
          </p:nvSpPr>
          <p:spPr>
            <a:xfrm>
              <a:off x="284276" y="655946"/>
              <a:ext cx="4454344" cy="954107"/>
            </a:xfrm>
            <a:prstGeom prst="rect">
              <a:avLst/>
            </a:prstGeom>
            <a:noFill/>
          </p:spPr>
          <p:txBody>
            <a:bodyPr wrap="square">
              <a:spAutoFit/>
            </a:bodyPr>
            <a:lstStyle/>
            <a:p>
              <a:pPr marL="0" indent="0">
                <a:buNone/>
              </a:pPr>
              <a:r>
                <a:rPr lang="en-US" sz="2800" b="1" dirty="0">
                  <a:solidFill>
                    <a:schemeClr val="accent6">
                      <a:lumMod val="50000"/>
                    </a:schemeClr>
                  </a:solidFill>
                  <a:latin typeface="Arial Nova" panose="020B0504020202020204" pitchFamily="34" charset="0"/>
                </a:rPr>
                <a:t>How: Framing a path with </a:t>
              </a:r>
              <a:r>
                <a:rPr lang="en-US" sz="2800" b="1" dirty="0" err="1">
                  <a:solidFill>
                    <a:schemeClr val="accent6">
                      <a:lumMod val="50000"/>
                    </a:schemeClr>
                  </a:solidFill>
                  <a:latin typeface="Arial Nova" panose="020B0504020202020204" pitchFamily="34" charset="0"/>
                </a:rPr>
                <a:t>Taiao</a:t>
              </a:r>
              <a:r>
                <a:rPr lang="en-US" sz="2800" b="1" dirty="0">
                  <a:solidFill>
                    <a:schemeClr val="accent6">
                      <a:lumMod val="50000"/>
                    </a:schemeClr>
                  </a:solidFill>
                  <a:latin typeface="Arial Nova" panose="020B0504020202020204" pitchFamily="34" charset="0"/>
                </a:rPr>
                <a:t> (nature) in mind</a:t>
              </a:r>
            </a:p>
          </p:txBody>
        </p:sp>
      </p:grpSp>
      <p:grpSp>
        <p:nvGrpSpPr>
          <p:cNvPr id="21" name="Group 20">
            <a:extLst>
              <a:ext uri="{FF2B5EF4-FFF2-40B4-BE49-F238E27FC236}">
                <a16:creationId xmlns:a16="http://schemas.microsoft.com/office/drawing/2014/main" id="{57DD643C-3D4D-D359-3226-843C28790043}"/>
              </a:ext>
            </a:extLst>
          </p:cNvPr>
          <p:cNvGrpSpPr/>
          <p:nvPr/>
        </p:nvGrpSpPr>
        <p:grpSpPr>
          <a:xfrm>
            <a:off x="5449496" y="3290194"/>
            <a:ext cx="5880746" cy="2911860"/>
            <a:chOff x="5449496" y="3290194"/>
            <a:chExt cx="5880746" cy="2911860"/>
          </a:xfrm>
        </p:grpSpPr>
        <p:grpSp>
          <p:nvGrpSpPr>
            <p:cNvPr id="14" name="Group 13">
              <a:extLst>
                <a:ext uri="{FF2B5EF4-FFF2-40B4-BE49-F238E27FC236}">
                  <a16:creationId xmlns:a16="http://schemas.microsoft.com/office/drawing/2014/main" id="{4DA2AF5A-DA64-1BAB-D371-18F479CDD2B0}"/>
                </a:ext>
              </a:extLst>
            </p:cNvPr>
            <p:cNvGrpSpPr/>
            <p:nvPr/>
          </p:nvGrpSpPr>
          <p:grpSpPr>
            <a:xfrm>
              <a:off x="5449496" y="3290194"/>
              <a:ext cx="5880746" cy="2911860"/>
              <a:chOff x="5327716" y="1329418"/>
              <a:chExt cx="5880746" cy="2911860"/>
            </a:xfrm>
          </p:grpSpPr>
          <p:sp>
            <p:nvSpPr>
              <p:cNvPr id="5" name="Text Placeholder 3">
                <a:extLst>
                  <a:ext uri="{FF2B5EF4-FFF2-40B4-BE49-F238E27FC236}">
                    <a16:creationId xmlns:a16="http://schemas.microsoft.com/office/drawing/2014/main" id="{175E54FB-10F3-7A62-C36B-1C33693F3CBC}"/>
                  </a:ext>
                </a:extLst>
              </p:cNvPr>
              <p:cNvSpPr txBox="1">
                <a:spLocks/>
              </p:cNvSpPr>
              <p:nvPr/>
            </p:nvSpPr>
            <p:spPr>
              <a:xfrm>
                <a:off x="5413430" y="1329418"/>
                <a:ext cx="1791094" cy="1402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latin typeface="Arial Nova" panose="020B0504020202020204" pitchFamily="34" charset="0"/>
                  </a:rPr>
                  <a:t> </a:t>
                </a:r>
              </a:p>
              <a:p>
                <a:pPr marL="0" indent="0" algn="ctr">
                  <a:buNone/>
                </a:pPr>
                <a:r>
                  <a:rPr lang="en-US" sz="1600" dirty="0" err="1">
                    <a:latin typeface="Arial Nova Light" panose="020B0304020202020204" pitchFamily="34" charset="0"/>
                  </a:rPr>
                  <a:t>Papatūānuku</a:t>
                </a:r>
                <a:r>
                  <a:rPr lang="en-US" sz="1600" dirty="0">
                    <a:latin typeface="Arial Nova Light" panose="020B0304020202020204" pitchFamily="34" charset="0"/>
                  </a:rPr>
                  <a:t> is the source of all life</a:t>
                </a:r>
              </a:p>
            </p:txBody>
          </p:sp>
          <p:sp>
            <p:nvSpPr>
              <p:cNvPr id="9" name="Text Placeholder 3">
                <a:extLst>
                  <a:ext uri="{FF2B5EF4-FFF2-40B4-BE49-F238E27FC236}">
                    <a16:creationId xmlns:a16="http://schemas.microsoft.com/office/drawing/2014/main" id="{2CFA29FE-7016-2544-B4F6-451CD7C495C1}"/>
                  </a:ext>
                </a:extLst>
              </p:cNvPr>
              <p:cNvSpPr txBox="1">
                <a:spLocks/>
              </p:cNvSpPr>
              <p:nvPr/>
            </p:nvSpPr>
            <p:spPr>
              <a:xfrm>
                <a:off x="7562669" y="1331536"/>
                <a:ext cx="1535767" cy="1402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600" dirty="0">
                  <a:latin typeface="Arial Nova Light" panose="020B0304020202020204" pitchFamily="34" charset="0"/>
                </a:endParaRPr>
              </a:p>
              <a:p>
                <a:pPr marL="0" indent="0" algn="ctr">
                  <a:buNone/>
                </a:pPr>
                <a:r>
                  <a:rPr lang="en-US" sz="1600" dirty="0">
                    <a:latin typeface="Arial Nova Light" panose="020B0304020202020204" pitchFamily="34" charset="0"/>
                  </a:rPr>
                  <a:t>We are not the </a:t>
                </a:r>
                <a:r>
                  <a:rPr lang="en-US" sz="1600" dirty="0" err="1">
                    <a:latin typeface="Arial Nova Light" panose="020B0304020202020204" pitchFamily="34" charset="0"/>
                  </a:rPr>
                  <a:t>centre</a:t>
                </a:r>
                <a:r>
                  <a:rPr lang="en-US" sz="1600" dirty="0">
                    <a:latin typeface="Arial Nova Light" panose="020B0304020202020204" pitchFamily="34" charset="0"/>
                  </a:rPr>
                  <a:t> of the Universe, we are part of it</a:t>
                </a:r>
              </a:p>
            </p:txBody>
          </p:sp>
          <p:sp>
            <p:nvSpPr>
              <p:cNvPr id="10" name="Text Placeholder 3">
                <a:extLst>
                  <a:ext uri="{FF2B5EF4-FFF2-40B4-BE49-F238E27FC236}">
                    <a16:creationId xmlns:a16="http://schemas.microsoft.com/office/drawing/2014/main" id="{DB3E7803-DBE3-C459-22D8-70272BE76DD7}"/>
                  </a:ext>
                </a:extLst>
              </p:cNvPr>
              <p:cNvSpPr txBox="1">
                <a:spLocks/>
              </p:cNvSpPr>
              <p:nvPr/>
            </p:nvSpPr>
            <p:spPr>
              <a:xfrm>
                <a:off x="9543868" y="1331536"/>
                <a:ext cx="1655174" cy="1402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latin typeface="Arial Nova Light" panose="020B0304020202020204" pitchFamily="34" charset="0"/>
                  </a:rPr>
                  <a:t> </a:t>
                </a:r>
              </a:p>
              <a:p>
                <a:pPr marL="0" indent="0" algn="ctr">
                  <a:buNone/>
                </a:pPr>
                <a:r>
                  <a:rPr lang="en-US" sz="1600" dirty="0">
                    <a:latin typeface="Arial Nova Light" panose="020B0304020202020204" pitchFamily="34" charset="0"/>
                  </a:rPr>
                  <a:t>The mauri is the web of connections that sustains life</a:t>
                </a:r>
              </a:p>
            </p:txBody>
          </p:sp>
          <p:sp>
            <p:nvSpPr>
              <p:cNvPr id="11" name="Text Placeholder 3">
                <a:extLst>
                  <a:ext uri="{FF2B5EF4-FFF2-40B4-BE49-F238E27FC236}">
                    <a16:creationId xmlns:a16="http://schemas.microsoft.com/office/drawing/2014/main" id="{A8B2C4E7-12B2-F1C7-4441-6E07818C9E99}"/>
                  </a:ext>
                </a:extLst>
              </p:cNvPr>
              <p:cNvSpPr txBox="1">
                <a:spLocks/>
              </p:cNvSpPr>
              <p:nvPr/>
            </p:nvSpPr>
            <p:spPr>
              <a:xfrm>
                <a:off x="5327716" y="2839040"/>
                <a:ext cx="1800515" cy="1402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600" dirty="0">
                  <a:latin typeface="Arial Nova Light" panose="020B0304020202020204" pitchFamily="34" charset="0"/>
                </a:endParaRPr>
              </a:p>
              <a:p>
                <a:pPr marL="0" indent="0" algn="ctr">
                  <a:buNone/>
                </a:pPr>
                <a:r>
                  <a:rPr lang="en-US" sz="1600" dirty="0">
                    <a:latin typeface="Arial Nova Light" panose="020B0304020202020204" pitchFamily="34" charset="0"/>
                  </a:rPr>
                  <a:t>People are not masters of the mauri; we are part of the mauri and embraced by it</a:t>
                </a:r>
              </a:p>
            </p:txBody>
          </p:sp>
          <p:sp>
            <p:nvSpPr>
              <p:cNvPr id="12" name="Text Placeholder 3">
                <a:extLst>
                  <a:ext uri="{FF2B5EF4-FFF2-40B4-BE49-F238E27FC236}">
                    <a16:creationId xmlns:a16="http://schemas.microsoft.com/office/drawing/2014/main" id="{41A35935-F530-C548-0A33-AC62CC0E5655}"/>
                  </a:ext>
                </a:extLst>
              </p:cNvPr>
              <p:cNvSpPr txBox="1">
                <a:spLocks/>
              </p:cNvSpPr>
              <p:nvPr/>
            </p:nvSpPr>
            <p:spPr>
              <a:xfrm>
                <a:off x="7572090" y="2839040"/>
                <a:ext cx="1535767" cy="1402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600" dirty="0">
                  <a:latin typeface="Arial Nova Light" panose="020B0304020202020204" pitchFamily="34" charset="0"/>
                </a:endParaRPr>
              </a:p>
              <a:p>
                <a:pPr marL="0" indent="0" algn="ctr">
                  <a:buNone/>
                </a:pPr>
                <a:r>
                  <a:rPr lang="en-US" sz="1600" dirty="0">
                    <a:latin typeface="Arial Nova Light" panose="020B0304020202020204" pitchFamily="34" charset="0"/>
                  </a:rPr>
                  <a:t>No individual person is more important than any other</a:t>
                </a:r>
              </a:p>
            </p:txBody>
          </p:sp>
          <p:sp>
            <p:nvSpPr>
              <p:cNvPr id="13" name="Text Placeholder 3">
                <a:extLst>
                  <a:ext uri="{FF2B5EF4-FFF2-40B4-BE49-F238E27FC236}">
                    <a16:creationId xmlns:a16="http://schemas.microsoft.com/office/drawing/2014/main" id="{5EB0B31E-52CE-2557-84CD-909F012507A3}"/>
                  </a:ext>
                </a:extLst>
              </p:cNvPr>
              <p:cNvSpPr txBox="1">
                <a:spLocks/>
              </p:cNvSpPr>
              <p:nvPr/>
            </p:nvSpPr>
            <p:spPr>
              <a:xfrm>
                <a:off x="9553288" y="2839040"/>
                <a:ext cx="1655174" cy="1402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600" dirty="0">
                  <a:latin typeface="Arial Nova Light" panose="020B0304020202020204" pitchFamily="34" charset="0"/>
                </a:endParaRPr>
              </a:p>
              <a:p>
                <a:pPr marL="0" indent="0" algn="ctr">
                  <a:buNone/>
                </a:pPr>
                <a:r>
                  <a:rPr lang="en-US" sz="1600" dirty="0">
                    <a:latin typeface="Arial Nova Light" panose="020B0304020202020204" pitchFamily="34" charset="0"/>
                  </a:rPr>
                  <a:t>We give special care to the tiniest living creatures</a:t>
                </a:r>
              </a:p>
            </p:txBody>
          </p:sp>
        </p:grpSp>
        <p:sp>
          <p:nvSpPr>
            <p:cNvPr id="6" name="Flowchart: Sequential Access Storage 5">
              <a:extLst>
                <a:ext uri="{FF2B5EF4-FFF2-40B4-BE49-F238E27FC236}">
                  <a16:creationId xmlns:a16="http://schemas.microsoft.com/office/drawing/2014/main" id="{1CA66DEA-88AB-D125-05F9-37367E5627BA}"/>
                </a:ext>
              </a:extLst>
            </p:cNvPr>
            <p:cNvSpPr/>
            <p:nvPr/>
          </p:nvSpPr>
          <p:spPr>
            <a:xfrm>
              <a:off x="6177738" y="3290433"/>
              <a:ext cx="344029" cy="297092"/>
            </a:xfrm>
            <a:prstGeom prst="flowChartMagneticTape">
              <a:avLst/>
            </a:prstGeom>
            <a:solidFill>
              <a:srgbClr val="5A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ova" panose="020B0504020202020204" pitchFamily="34" charset="0"/>
                </a:rPr>
                <a:t>1</a:t>
              </a:r>
            </a:p>
          </p:txBody>
        </p:sp>
        <p:sp>
          <p:nvSpPr>
            <p:cNvPr id="7" name="Flowchart: Sequential Access Storage 6">
              <a:extLst>
                <a:ext uri="{FF2B5EF4-FFF2-40B4-BE49-F238E27FC236}">
                  <a16:creationId xmlns:a16="http://schemas.microsoft.com/office/drawing/2014/main" id="{11EB7172-5C53-65FE-EDA2-E6445DFDB3C5}"/>
                </a:ext>
              </a:extLst>
            </p:cNvPr>
            <p:cNvSpPr/>
            <p:nvPr/>
          </p:nvSpPr>
          <p:spPr>
            <a:xfrm>
              <a:off x="8289738" y="3290433"/>
              <a:ext cx="344029" cy="297092"/>
            </a:xfrm>
            <a:prstGeom prst="flowChartMagneticTape">
              <a:avLst/>
            </a:prstGeom>
            <a:solidFill>
              <a:srgbClr val="5A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ova" panose="020B0504020202020204" pitchFamily="34" charset="0"/>
                </a:rPr>
                <a:t>2</a:t>
              </a:r>
            </a:p>
          </p:txBody>
        </p:sp>
        <p:sp>
          <p:nvSpPr>
            <p:cNvPr id="8" name="Flowchart: Sequential Access Storage 7">
              <a:extLst>
                <a:ext uri="{FF2B5EF4-FFF2-40B4-BE49-F238E27FC236}">
                  <a16:creationId xmlns:a16="http://schemas.microsoft.com/office/drawing/2014/main" id="{8BB9C500-D96E-B51C-05C1-5786D6C2DA99}"/>
                </a:ext>
              </a:extLst>
            </p:cNvPr>
            <p:cNvSpPr/>
            <p:nvPr/>
          </p:nvSpPr>
          <p:spPr>
            <a:xfrm>
              <a:off x="10321220" y="3290433"/>
              <a:ext cx="344029" cy="297092"/>
            </a:xfrm>
            <a:prstGeom prst="flowChartMagneticTape">
              <a:avLst/>
            </a:prstGeom>
            <a:solidFill>
              <a:srgbClr val="5A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ova" panose="020B0504020202020204" pitchFamily="34" charset="0"/>
                </a:rPr>
                <a:t>3</a:t>
              </a:r>
            </a:p>
          </p:txBody>
        </p:sp>
        <p:sp>
          <p:nvSpPr>
            <p:cNvPr id="15" name="Flowchart: Sequential Access Storage 14">
              <a:extLst>
                <a:ext uri="{FF2B5EF4-FFF2-40B4-BE49-F238E27FC236}">
                  <a16:creationId xmlns:a16="http://schemas.microsoft.com/office/drawing/2014/main" id="{6FC0DB54-4107-FC7D-8D36-45FAC544F370}"/>
                </a:ext>
              </a:extLst>
            </p:cNvPr>
            <p:cNvSpPr/>
            <p:nvPr/>
          </p:nvSpPr>
          <p:spPr>
            <a:xfrm>
              <a:off x="6200026" y="4819245"/>
              <a:ext cx="344029" cy="297092"/>
            </a:xfrm>
            <a:prstGeom prst="flowChartMagneticTape">
              <a:avLst/>
            </a:prstGeom>
            <a:solidFill>
              <a:srgbClr val="5A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ova" panose="020B0504020202020204" pitchFamily="34" charset="0"/>
                </a:rPr>
                <a:t>4</a:t>
              </a:r>
            </a:p>
          </p:txBody>
        </p:sp>
        <p:sp>
          <p:nvSpPr>
            <p:cNvPr id="16" name="Flowchart: Sequential Access Storage 15">
              <a:extLst>
                <a:ext uri="{FF2B5EF4-FFF2-40B4-BE49-F238E27FC236}">
                  <a16:creationId xmlns:a16="http://schemas.microsoft.com/office/drawing/2014/main" id="{136A5BCB-D147-1D24-1CC6-F4E569B56B02}"/>
                </a:ext>
              </a:extLst>
            </p:cNvPr>
            <p:cNvSpPr/>
            <p:nvPr/>
          </p:nvSpPr>
          <p:spPr>
            <a:xfrm>
              <a:off x="8289738" y="4819245"/>
              <a:ext cx="344029" cy="297092"/>
            </a:xfrm>
            <a:prstGeom prst="flowChartMagneticTape">
              <a:avLst/>
            </a:prstGeom>
            <a:solidFill>
              <a:srgbClr val="5A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ova" panose="020B0504020202020204" pitchFamily="34" charset="0"/>
                </a:rPr>
                <a:t>5</a:t>
              </a:r>
            </a:p>
          </p:txBody>
        </p:sp>
        <p:sp>
          <p:nvSpPr>
            <p:cNvPr id="20" name="Flowchart: Sequential Access Storage 19">
              <a:extLst>
                <a:ext uri="{FF2B5EF4-FFF2-40B4-BE49-F238E27FC236}">
                  <a16:creationId xmlns:a16="http://schemas.microsoft.com/office/drawing/2014/main" id="{5D90CED2-D176-C7F8-AA71-48FD12C4C27D}"/>
                </a:ext>
              </a:extLst>
            </p:cNvPr>
            <p:cNvSpPr/>
            <p:nvPr/>
          </p:nvSpPr>
          <p:spPr>
            <a:xfrm>
              <a:off x="10330640" y="4819245"/>
              <a:ext cx="344029" cy="297092"/>
            </a:xfrm>
            <a:prstGeom prst="flowChartMagneticTape">
              <a:avLst/>
            </a:prstGeom>
            <a:solidFill>
              <a:srgbClr val="5A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ova" panose="020B0504020202020204" pitchFamily="34" charset="0"/>
                </a:rPr>
                <a:t>6</a:t>
              </a:r>
            </a:p>
          </p:txBody>
        </p:sp>
      </p:grpSp>
    </p:spTree>
    <p:extLst>
      <p:ext uri="{BB962C8B-B14F-4D97-AF65-F5344CB8AC3E}">
        <p14:creationId xmlns:p14="http://schemas.microsoft.com/office/powerpoint/2010/main" val="263197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FD749F-8D5C-CD44-FD70-68B187A33C10}"/>
              </a:ext>
            </a:extLst>
          </p:cNvPr>
          <p:cNvSpPr/>
          <p:nvPr/>
        </p:nvSpPr>
        <p:spPr>
          <a:xfrm>
            <a:off x="0" y="0"/>
            <a:ext cx="6790942" cy="6858000"/>
          </a:xfrm>
          <a:prstGeom prst="rect">
            <a:avLst/>
          </a:prstGeom>
          <a:solidFill>
            <a:srgbClr val="5A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200" b="1" dirty="0">
                <a:latin typeface="Arial Nova" panose="020B0504020202020204" pitchFamily="34" charset="0"/>
                <a:cs typeface="Arial" panose="020B0604020202020204" pitchFamily="34" charset="0"/>
              </a:rPr>
              <a:t>What we will do to enhance    the mauri of our future!</a:t>
            </a:r>
          </a:p>
          <a:p>
            <a:pPr lvl="1"/>
            <a:endParaRPr lang="en-US" sz="2800" dirty="0">
              <a:latin typeface="72 Black" panose="020B0A04030603020204" pitchFamily="34" charset="0"/>
              <a:cs typeface="72 Black" panose="020B0A04030603020204" pitchFamily="34" charset="0"/>
            </a:endParaRPr>
          </a:p>
          <a:p>
            <a:pPr lvl="1"/>
            <a:r>
              <a:rPr lang="en-US" sz="2400" dirty="0">
                <a:latin typeface="Arial Nova Light" panose="020B0304020202020204" pitchFamily="34" charset="0"/>
                <a:cs typeface="Arial" panose="020B0604020202020204" pitchFamily="34" charset="0"/>
              </a:rPr>
              <a:t>Paddle the waka together and                    share ideas to tackle our challenges</a:t>
            </a:r>
          </a:p>
          <a:p>
            <a:pPr lvl="1"/>
            <a:endParaRPr lang="en-US" sz="2800" dirty="0">
              <a:latin typeface="Arial Nova Light" panose="020B0304020202020204" pitchFamily="34" charset="0"/>
              <a:cs typeface="Arial" panose="020B0604020202020204" pitchFamily="34" charset="0"/>
            </a:endParaRPr>
          </a:p>
          <a:p>
            <a:pPr marL="971550" lvl="1" indent="-514350">
              <a:buFont typeface="+mj-lt"/>
              <a:buAutoNum type="arabicPeriod"/>
            </a:pPr>
            <a:r>
              <a:rPr lang="en-US" sz="2000" dirty="0">
                <a:latin typeface="Arial Nova Light" panose="020B0304020202020204" pitchFamily="34" charset="0"/>
                <a:cs typeface="Arial" panose="020B0604020202020204" pitchFamily="34" charset="0"/>
              </a:rPr>
              <a:t>Display courageous </a:t>
            </a:r>
            <a:r>
              <a:rPr lang="en-US" sz="2000" b="1" dirty="0">
                <a:latin typeface="Arial Nova" panose="020B0504020202020204" pitchFamily="34" charset="0"/>
                <a:cs typeface="Arial" panose="020B0604020202020204" pitchFamily="34" charset="0"/>
              </a:rPr>
              <a:t>leadership </a:t>
            </a:r>
            <a:r>
              <a:rPr lang="en-US" sz="2000" dirty="0">
                <a:latin typeface="Arial Nova Light" panose="020B0304020202020204" pitchFamily="34" charset="0"/>
                <a:cs typeface="Arial" panose="020B0604020202020204" pitchFamily="34" charset="0"/>
              </a:rPr>
              <a:t>as a tourism  sector that builds system resilience</a:t>
            </a:r>
            <a:endParaRPr lang="en-US" sz="2000" b="1" dirty="0">
              <a:latin typeface="Arial Nova" panose="020B0504020202020204" pitchFamily="34" charset="0"/>
              <a:cs typeface="Arial" panose="020B0604020202020204" pitchFamily="34" charset="0"/>
            </a:endParaRPr>
          </a:p>
          <a:p>
            <a:pPr marL="971550" lvl="1" indent="-514350">
              <a:buFont typeface="+mj-lt"/>
              <a:buAutoNum type="arabicPeriod"/>
            </a:pPr>
            <a:r>
              <a:rPr lang="en-US" sz="2000" dirty="0">
                <a:latin typeface="Arial Nova Light" panose="020B0304020202020204" pitchFamily="34" charset="0"/>
                <a:cs typeface="Arial" panose="020B0604020202020204" pitchFamily="34" charset="0"/>
              </a:rPr>
              <a:t>Make decisions that </a:t>
            </a:r>
            <a:r>
              <a:rPr lang="en-US" sz="2000" b="1" dirty="0">
                <a:latin typeface="Arial Nova" panose="020B0504020202020204" pitchFamily="34" charset="0"/>
                <a:cs typeface="Arial" panose="020B0604020202020204" pitchFamily="34" charset="0"/>
              </a:rPr>
              <a:t>regenerate nature</a:t>
            </a:r>
            <a:r>
              <a:rPr lang="en-US" sz="2000" b="1" dirty="0">
                <a:latin typeface="Arial Nova Light" panose="020B0304020202020204" pitchFamily="34" charset="0"/>
                <a:cs typeface="Arial" panose="020B0604020202020204" pitchFamily="34" charset="0"/>
              </a:rPr>
              <a:t> </a:t>
            </a:r>
            <a:r>
              <a:rPr lang="en-US" sz="2000" dirty="0">
                <a:latin typeface="Arial Nova Light" panose="020B0304020202020204" pitchFamily="34" charset="0"/>
                <a:cs typeface="Arial" panose="020B0604020202020204" pitchFamily="34" charset="0"/>
              </a:rPr>
              <a:t>informed by vulnerability assessments</a:t>
            </a:r>
          </a:p>
          <a:p>
            <a:pPr marL="971550" lvl="1" indent="-514350">
              <a:buFont typeface="+mj-lt"/>
              <a:buAutoNum type="arabicPeriod"/>
            </a:pPr>
            <a:r>
              <a:rPr lang="en-US" sz="2000" dirty="0">
                <a:latin typeface="Arial Nova Light" panose="020B0304020202020204" pitchFamily="34" charset="0"/>
                <a:cs typeface="Arial" panose="020B0604020202020204" pitchFamily="34" charset="0"/>
              </a:rPr>
              <a:t>Ensure purposeful </a:t>
            </a:r>
            <a:r>
              <a:rPr lang="en-US" sz="2000" b="1" dirty="0">
                <a:latin typeface="Arial Nova" panose="020B0504020202020204" pitchFamily="34" charset="0"/>
                <a:cs typeface="Arial" panose="020B0604020202020204" pitchFamily="34" charset="0"/>
              </a:rPr>
              <a:t>investment</a:t>
            </a:r>
          </a:p>
          <a:p>
            <a:pPr marL="971550" lvl="1" indent="-514350">
              <a:buFont typeface="+mj-lt"/>
              <a:buAutoNum type="arabicPeriod"/>
            </a:pPr>
            <a:r>
              <a:rPr lang="en-US" sz="2000" dirty="0">
                <a:latin typeface="Arial Nova Light" panose="020B0304020202020204" pitchFamily="34" charset="0"/>
                <a:cs typeface="Arial" panose="020B0604020202020204" pitchFamily="34" charset="0"/>
              </a:rPr>
              <a:t>Advance </a:t>
            </a:r>
            <a:r>
              <a:rPr lang="en-US" sz="2000" b="1" dirty="0">
                <a:latin typeface="Arial Nova" panose="020B0504020202020204" pitchFamily="34" charset="0"/>
                <a:cs typeface="Arial" panose="020B0604020202020204" pitchFamily="34" charset="0"/>
              </a:rPr>
              <a:t>knowledge</a:t>
            </a:r>
            <a:r>
              <a:rPr lang="en-US" sz="2000" dirty="0">
                <a:latin typeface="Arial Nova Light" panose="020B0304020202020204" pitchFamily="34" charset="0"/>
                <a:cs typeface="Arial" panose="020B0604020202020204" pitchFamily="34" charset="0"/>
              </a:rPr>
              <a:t>, skills, and capability</a:t>
            </a:r>
          </a:p>
        </p:txBody>
      </p:sp>
      <p:pic>
        <p:nvPicPr>
          <p:cNvPr id="4" name="Picture 3" descr="Text&#10;&#10;Description automatically generated">
            <a:extLst>
              <a:ext uri="{FF2B5EF4-FFF2-40B4-BE49-F238E27FC236}">
                <a16:creationId xmlns:a16="http://schemas.microsoft.com/office/drawing/2014/main" id="{70664C6F-9879-51C6-B7C1-0D405F559E8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790942" y="-1"/>
            <a:ext cx="5401058" cy="6858000"/>
          </a:xfrm>
          <a:prstGeom prst="rect">
            <a:avLst/>
          </a:prstGeom>
        </p:spPr>
      </p:pic>
    </p:spTree>
    <p:extLst>
      <p:ext uri="{BB962C8B-B14F-4D97-AF65-F5344CB8AC3E}">
        <p14:creationId xmlns:p14="http://schemas.microsoft.com/office/powerpoint/2010/main" val="29554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ark&#10;&#10;Description automatically generated">
            <a:extLst>
              <a:ext uri="{FF2B5EF4-FFF2-40B4-BE49-F238E27FC236}">
                <a16:creationId xmlns:a16="http://schemas.microsoft.com/office/drawing/2014/main" id="{22C4B842-19BA-54EF-0F3F-B64081F5466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586979" y="4092121"/>
            <a:ext cx="990935" cy="1743131"/>
          </a:xfrm>
          <a:prstGeom prst="rect">
            <a:avLst/>
          </a:prstGeom>
        </p:spPr>
      </p:pic>
      <p:grpSp>
        <p:nvGrpSpPr>
          <p:cNvPr id="2" name="Group 1">
            <a:extLst>
              <a:ext uri="{FF2B5EF4-FFF2-40B4-BE49-F238E27FC236}">
                <a16:creationId xmlns:a16="http://schemas.microsoft.com/office/drawing/2014/main" id="{2ED2E605-D281-B2D4-1663-284CC89CFDB4}"/>
              </a:ext>
            </a:extLst>
          </p:cNvPr>
          <p:cNvGrpSpPr/>
          <p:nvPr/>
        </p:nvGrpSpPr>
        <p:grpSpPr>
          <a:xfrm>
            <a:off x="5995446" y="2208311"/>
            <a:ext cx="6196552" cy="4649689"/>
            <a:chOff x="5995446" y="2208311"/>
            <a:chExt cx="6196552" cy="4649689"/>
          </a:xfrm>
        </p:grpSpPr>
        <p:pic>
          <p:nvPicPr>
            <p:cNvPr id="4" name="Picture 3" descr="A picture containing dark, plant">
              <a:extLst>
                <a:ext uri="{FF2B5EF4-FFF2-40B4-BE49-F238E27FC236}">
                  <a16:creationId xmlns:a16="http://schemas.microsoft.com/office/drawing/2014/main" id="{C966B7A0-79AD-01D8-C68D-B5D2BB57FE8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5995446" y="2208311"/>
              <a:ext cx="6196552" cy="4649689"/>
            </a:xfrm>
            <a:prstGeom prst="rect">
              <a:avLst/>
            </a:prstGeom>
          </p:spPr>
        </p:pic>
        <p:pic>
          <p:nvPicPr>
            <p:cNvPr id="12" name="Picture 11" descr="A picture containing dark&#10;&#10;Description automatically generated">
              <a:extLst>
                <a:ext uri="{FF2B5EF4-FFF2-40B4-BE49-F238E27FC236}">
                  <a16:creationId xmlns:a16="http://schemas.microsoft.com/office/drawing/2014/main" id="{98FB73A9-40E5-C7F1-6C0D-B866CEA26AF0}"/>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flipH="1">
              <a:off x="9059158" y="4128941"/>
              <a:ext cx="372455" cy="994847"/>
            </a:xfrm>
            <a:prstGeom prst="rect">
              <a:avLst/>
            </a:prstGeom>
          </p:spPr>
        </p:pic>
      </p:grpSp>
      <p:sp>
        <p:nvSpPr>
          <p:cNvPr id="7" name="TextBox 6">
            <a:extLst>
              <a:ext uri="{FF2B5EF4-FFF2-40B4-BE49-F238E27FC236}">
                <a16:creationId xmlns:a16="http://schemas.microsoft.com/office/drawing/2014/main" id="{C0180956-AC6A-07AE-C630-7914472408F1}"/>
              </a:ext>
            </a:extLst>
          </p:cNvPr>
          <p:cNvSpPr txBox="1"/>
          <p:nvPr/>
        </p:nvSpPr>
        <p:spPr>
          <a:xfrm>
            <a:off x="492551" y="985928"/>
            <a:ext cx="6094428" cy="584775"/>
          </a:xfrm>
          <a:prstGeom prst="rect">
            <a:avLst/>
          </a:prstGeom>
          <a:noFill/>
        </p:spPr>
        <p:txBody>
          <a:bodyPr wrap="square">
            <a:spAutoFit/>
          </a:bodyPr>
          <a:lstStyle/>
          <a:p>
            <a:pPr lvl="1"/>
            <a:r>
              <a:rPr lang="en-US" sz="3200" b="1" dirty="0">
                <a:solidFill>
                  <a:srgbClr val="5AAE8E"/>
                </a:solidFill>
                <a:latin typeface="Arial Nova" panose="020B0504020202020204" pitchFamily="34" charset="0"/>
                <a:cs typeface="Arial" panose="020B0604020202020204" pitchFamily="34" charset="0"/>
              </a:rPr>
              <a:t>Our next steps</a:t>
            </a:r>
          </a:p>
        </p:txBody>
      </p:sp>
      <p:sp>
        <p:nvSpPr>
          <p:cNvPr id="9" name="Text Placeholder 3">
            <a:extLst>
              <a:ext uri="{FF2B5EF4-FFF2-40B4-BE49-F238E27FC236}">
                <a16:creationId xmlns:a16="http://schemas.microsoft.com/office/drawing/2014/main" id="{2E7BB652-D5A4-C243-27FF-E4843690EA5E}"/>
              </a:ext>
            </a:extLst>
          </p:cNvPr>
          <p:cNvSpPr txBox="1">
            <a:spLocks/>
          </p:cNvSpPr>
          <p:nvPr/>
        </p:nvSpPr>
        <p:spPr>
          <a:xfrm>
            <a:off x="928085" y="1731387"/>
            <a:ext cx="4815060" cy="33952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Arial Nova" panose="020B0504020202020204" pitchFamily="34" charset="0"/>
              </a:rPr>
              <a:t>24</a:t>
            </a:r>
            <a:r>
              <a:rPr lang="en-US" sz="1600" b="1" baseline="30000" dirty="0">
                <a:latin typeface="Arial Nova" panose="020B0504020202020204" pitchFamily="34" charset="0"/>
              </a:rPr>
              <a:t>th</a:t>
            </a:r>
            <a:r>
              <a:rPr lang="en-US" sz="1600" b="1" dirty="0">
                <a:latin typeface="Arial Nova" panose="020B0504020202020204" pitchFamily="34" charset="0"/>
              </a:rPr>
              <a:t> March 2023</a:t>
            </a:r>
            <a:r>
              <a:rPr lang="en-US" sz="1600" dirty="0">
                <a:latin typeface="Arial Nova Light" panose="020B0304020202020204" pitchFamily="34" charset="0"/>
              </a:rPr>
              <a:t>:</a:t>
            </a:r>
            <a:r>
              <a:rPr lang="en-US" sz="1600" b="1" dirty="0">
                <a:latin typeface="Arial Nova" panose="020B0504020202020204" pitchFamily="34" charset="0"/>
              </a:rPr>
              <a:t> </a:t>
            </a:r>
            <a:r>
              <a:rPr lang="en-US" sz="1600" dirty="0">
                <a:latin typeface="Arial Nova Light" panose="020B0304020202020204" pitchFamily="34" charset="0"/>
              </a:rPr>
              <a:t>Release of Part 1: Tourism Sector Climate Change Scenarios Report</a:t>
            </a:r>
          </a:p>
          <a:p>
            <a:r>
              <a:rPr lang="en-US" sz="1600" b="1" dirty="0">
                <a:latin typeface="Arial Nova" panose="020B0504020202020204" pitchFamily="34" charset="0"/>
              </a:rPr>
              <a:t>2023 May </a:t>
            </a:r>
            <a:r>
              <a:rPr lang="en-US" sz="1600" b="1" dirty="0">
                <a:latin typeface="Arial Nova Light" panose="020B0304020202020204" pitchFamily="34" charset="0"/>
              </a:rPr>
              <a:t>: </a:t>
            </a:r>
            <a:r>
              <a:rPr lang="en-US" sz="1600" dirty="0">
                <a:latin typeface="Arial Nova Light" panose="020B0304020202020204" pitchFamily="34" charset="0"/>
              </a:rPr>
              <a:t>Release of Part 2: Road map </a:t>
            </a:r>
          </a:p>
          <a:p>
            <a:r>
              <a:rPr lang="en-US" sz="1600" b="1" dirty="0">
                <a:latin typeface="Arial Nova" panose="020B0504020202020204" pitchFamily="34" charset="0"/>
              </a:rPr>
              <a:t>2023 June/July</a:t>
            </a:r>
            <a:r>
              <a:rPr lang="en-US" sz="1600" dirty="0">
                <a:latin typeface="Arial Nova Light" panose="020B0304020202020204" pitchFamily="34" charset="0"/>
              </a:rPr>
              <a:t>: Awareness / Sector conversations to take the actions forward</a:t>
            </a:r>
          </a:p>
          <a:p>
            <a:r>
              <a:rPr lang="en-US" sz="1600" b="1" dirty="0">
                <a:latin typeface="Arial Nova" panose="020B0504020202020204" pitchFamily="34" charset="0"/>
              </a:rPr>
              <a:t>2023 Q1-Q2</a:t>
            </a:r>
            <a:r>
              <a:rPr lang="en-US" sz="1600" dirty="0">
                <a:latin typeface="Arial Nova Light" panose="020B0304020202020204" pitchFamily="34" charset="0"/>
              </a:rPr>
              <a:t>: This mahi will form a significant input to the Environment Phase of the Industry Transformation Plan, in its broader scope of supporting the tourism industry to understand and respond to climate change (adaptation and mitigation) and create positive environmental outcomes</a:t>
            </a:r>
          </a:p>
          <a:p>
            <a:r>
              <a:rPr lang="en-US" sz="1600" b="1" dirty="0">
                <a:latin typeface="Arial Nova" panose="020B0504020202020204" pitchFamily="34" charset="0"/>
              </a:rPr>
              <a:t>Throughout</a:t>
            </a:r>
            <a:r>
              <a:rPr lang="en-US" sz="1600" b="1" dirty="0">
                <a:latin typeface="Arial Nova Light" panose="020B0304020202020204" pitchFamily="34" charset="0"/>
              </a:rPr>
              <a:t> </a:t>
            </a:r>
            <a:r>
              <a:rPr lang="en-US" sz="1600" b="1" dirty="0">
                <a:latin typeface="Arial Nova" panose="020B0504020202020204" pitchFamily="34" charset="0"/>
              </a:rPr>
              <a:t>2023</a:t>
            </a:r>
            <a:r>
              <a:rPr lang="en-US" sz="1600" dirty="0">
                <a:latin typeface="Arial Nova Light" panose="020B0304020202020204" pitchFamily="34" charset="0"/>
              </a:rPr>
              <a:t>: Aotearoa Circle involvement</a:t>
            </a:r>
          </a:p>
          <a:p>
            <a:endParaRPr lang="en-US" sz="1600" dirty="0">
              <a:latin typeface="Arial Nova Light" panose="020B0304020202020204" pitchFamily="34" charset="0"/>
            </a:endParaRPr>
          </a:p>
          <a:p>
            <a:endParaRPr lang="en-US" sz="1600" dirty="0">
              <a:latin typeface="Arial Nova Light" panose="020B0304020202020204" pitchFamily="34" charset="0"/>
            </a:endParaRPr>
          </a:p>
        </p:txBody>
      </p:sp>
      <p:pic>
        <p:nvPicPr>
          <p:cNvPr id="10" name="Picture 9" descr="A picture containing dark&#10;&#10;Description automatically generated">
            <a:extLst>
              <a:ext uri="{FF2B5EF4-FFF2-40B4-BE49-F238E27FC236}">
                <a16:creationId xmlns:a16="http://schemas.microsoft.com/office/drawing/2014/main" id="{E1456509-9A60-631F-F198-301BC611868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0174196" y="5285438"/>
            <a:ext cx="2158739" cy="1817658"/>
          </a:xfrm>
          <a:prstGeom prst="rect">
            <a:avLst/>
          </a:prstGeom>
        </p:spPr>
      </p:pic>
      <p:sp>
        <p:nvSpPr>
          <p:cNvPr id="3" name="Text Placeholder 3">
            <a:extLst>
              <a:ext uri="{FF2B5EF4-FFF2-40B4-BE49-F238E27FC236}">
                <a16:creationId xmlns:a16="http://schemas.microsoft.com/office/drawing/2014/main" id="{94276B7E-18BF-B037-13D9-AAAEB071C42F}"/>
              </a:ext>
            </a:extLst>
          </p:cNvPr>
          <p:cNvSpPr txBox="1">
            <a:spLocks/>
          </p:cNvSpPr>
          <p:nvPr/>
        </p:nvSpPr>
        <p:spPr>
          <a:xfrm>
            <a:off x="732933" y="5308829"/>
            <a:ext cx="5854046" cy="21867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latin typeface="Arial Nova" panose="020B0504020202020204" pitchFamily="34" charset="0"/>
              </a:rPr>
              <a:t> </a:t>
            </a:r>
          </a:p>
          <a:p>
            <a:pPr marL="0" indent="0" algn="ctr">
              <a:buNone/>
            </a:pPr>
            <a:r>
              <a:rPr lang="en-US" sz="1400" dirty="0">
                <a:latin typeface="Arial Nova Light" panose="020B0304020202020204" pitchFamily="34" charset="0"/>
              </a:rPr>
              <a:t>A </a:t>
            </a:r>
            <a:r>
              <a:rPr lang="en-US" sz="1400" dirty="0" err="1">
                <a:latin typeface="Arial Nova Light" panose="020B0304020202020204" pitchFamily="34" charset="0"/>
              </a:rPr>
              <a:t>whakatauki</a:t>
            </a:r>
            <a:r>
              <a:rPr lang="en-US" sz="1400" dirty="0">
                <a:latin typeface="Arial Nova Light" panose="020B0304020202020204" pitchFamily="34" charset="0"/>
              </a:rPr>
              <a:t> of </a:t>
            </a:r>
            <a:r>
              <a:rPr lang="en-US" sz="1400" dirty="0" err="1">
                <a:latin typeface="Arial Nova Light" panose="020B0304020202020204" pitchFamily="34" charset="0"/>
              </a:rPr>
              <a:t>Te</a:t>
            </a:r>
            <a:r>
              <a:rPr lang="en-US" sz="1400" dirty="0">
                <a:latin typeface="Arial Nova Light" panose="020B0304020202020204" pitchFamily="34" charset="0"/>
              </a:rPr>
              <a:t> Awa </a:t>
            </a:r>
            <a:r>
              <a:rPr lang="en-US" sz="1400" dirty="0" err="1">
                <a:latin typeface="Arial Nova Light" panose="020B0304020202020204" pitchFamily="34" charset="0"/>
              </a:rPr>
              <a:t>Tupua</a:t>
            </a:r>
            <a:r>
              <a:rPr lang="en-US" sz="1400" dirty="0">
                <a:latin typeface="Arial Nova Light" panose="020B0304020202020204" pitchFamily="34" charset="0"/>
              </a:rPr>
              <a:t> Iwi brings our learning to life at place…</a:t>
            </a:r>
            <a:endParaRPr lang="en-US" sz="1600" dirty="0">
              <a:latin typeface="Arial Nova Light" panose="020B0304020202020204" pitchFamily="34" charset="0"/>
            </a:endParaRPr>
          </a:p>
          <a:p>
            <a:pPr marL="0" indent="0" algn="ctr">
              <a:buNone/>
            </a:pPr>
            <a:r>
              <a:rPr lang="en-US" sz="1600" b="1" dirty="0">
                <a:solidFill>
                  <a:srgbClr val="5AAE8E"/>
                </a:solidFill>
                <a:latin typeface="Arial Nova" panose="020B0504020202020204" pitchFamily="34" charset="0"/>
              </a:rPr>
              <a:t>Ko au </a:t>
            </a:r>
            <a:r>
              <a:rPr lang="en-US" sz="1600" b="1" dirty="0" err="1">
                <a:solidFill>
                  <a:srgbClr val="5AAE8E"/>
                </a:solidFill>
                <a:latin typeface="Arial Nova" panose="020B0504020202020204" pitchFamily="34" charset="0"/>
              </a:rPr>
              <a:t>te</a:t>
            </a:r>
            <a:r>
              <a:rPr lang="en-US" sz="1600" b="1" dirty="0">
                <a:solidFill>
                  <a:srgbClr val="5AAE8E"/>
                </a:solidFill>
                <a:latin typeface="Arial Nova" panose="020B0504020202020204" pitchFamily="34" charset="0"/>
              </a:rPr>
              <a:t> Awa, ko </a:t>
            </a:r>
            <a:r>
              <a:rPr lang="en-US" sz="1600" b="1" dirty="0" err="1">
                <a:solidFill>
                  <a:srgbClr val="5AAE8E"/>
                </a:solidFill>
                <a:latin typeface="Arial Nova" panose="020B0504020202020204" pitchFamily="34" charset="0"/>
              </a:rPr>
              <a:t>te</a:t>
            </a:r>
            <a:r>
              <a:rPr lang="en-US" sz="1600" b="1" dirty="0">
                <a:solidFill>
                  <a:srgbClr val="5AAE8E"/>
                </a:solidFill>
                <a:latin typeface="Arial Nova" panose="020B0504020202020204" pitchFamily="34" charset="0"/>
              </a:rPr>
              <a:t> </a:t>
            </a:r>
            <a:r>
              <a:rPr lang="en-US" sz="1600" b="1">
                <a:solidFill>
                  <a:srgbClr val="5AAE8E"/>
                </a:solidFill>
                <a:latin typeface="Arial Nova" panose="020B0504020202020204" pitchFamily="34" charset="0"/>
              </a:rPr>
              <a:t>Awa ko </a:t>
            </a:r>
            <a:r>
              <a:rPr lang="en-US" sz="1600" b="1" dirty="0">
                <a:solidFill>
                  <a:srgbClr val="5AAE8E"/>
                </a:solidFill>
                <a:latin typeface="Arial Nova" panose="020B0504020202020204" pitchFamily="34" charset="0"/>
              </a:rPr>
              <a:t>au</a:t>
            </a:r>
          </a:p>
          <a:p>
            <a:pPr marL="0" indent="0" algn="ctr">
              <a:buNone/>
            </a:pPr>
            <a:r>
              <a:rPr lang="en-US" sz="1400" dirty="0">
                <a:solidFill>
                  <a:srgbClr val="5AAE8E"/>
                </a:solidFill>
                <a:latin typeface="Arial Nova Light" panose="020B0304020202020204" pitchFamily="34" charset="0"/>
              </a:rPr>
              <a:t>I am the River and the River is me</a:t>
            </a:r>
          </a:p>
          <a:p>
            <a:pPr marL="0" indent="0" algn="ctr">
              <a:buNone/>
            </a:pPr>
            <a:endParaRPr lang="en-US" sz="1600" dirty="0">
              <a:latin typeface="Arial Nova Light" panose="020B0304020202020204" pitchFamily="34" charset="0"/>
            </a:endParaRPr>
          </a:p>
        </p:txBody>
      </p:sp>
    </p:spTree>
    <p:extLst>
      <p:ext uri="{BB962C8B-B14F-4D97-AF65-F5344CB8AC3E}">
        <p14:creationId xmlns:p14="http://schemas.microsoft.com/office/powerpoint/2010/main" val="2529013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408B8C22746E499982C1BD963955F2" ma:contentTypeVersion="16" ma:contentTypeDescription="Create a new document." ma:contentTypeScope="" ma:versionID="44b784f7e4de943f8d4235442854aeb3">
  <xsd:schema xmlns:xsd="http://www.w3.org/2001/XMLSchema" xmlns:xs="http://www.w3.org/2001/XMLSchema" xmlns:p="http://schemas.microsoft.com/office/2006/metadata/properties" xmlns:ns2="32cb602d-8189-4112-b11d-68ec1e0ac3d5" xmlns:ns3="dfbd8742-de2f-4d22-9c0e-7618d68088c2" targetNamespace="http://schemas.microsoft.com/office/2006/metadata/properties" ma:root="true" ma:fieldsID="238dc07a2b63161a63451f64d230be20" ns2:_="" ns3:_="">
    <xsd:import namespace="32cb602d-8189-4112-b11d-68ec1e0ac3d5"/>
    <xsd:import namespace="dfbd8742-de2f-4d22-9c0e-7618d68088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b602d-8189-4112-b11d-68ec1e0ac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3c6995-3e3f-4c40-9418-52743d0c8e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bd8742-de2f-4d22-9c0e-7618d68088c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e778d3-4807-464b-b898-28eadda7b1c0}" ma:internalName="TaxCatchAll" ma:showField="CatchAllData" ma:web="dfbd8742-de2f-4d22-9c0e-7618d68088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89A3E5-CC6E-43FF-B8CE-32591B4FD531}">
  <ds:schemaRefs>
    <ds:schemaRef ds:uri="http://schemas.microsoft.com/sharepoint/v3/contenttype/forms"/>
  </ds:schemaRefs>
</ds:datastoreItem>
</file>

<file path=customXml/itemProps2.xml><?xml version="1.0" encoding="utf-8"?>
<ds:datastoreItem xmlns:ds="http://schemas.openxmlformats.org/officeDocument/2006/customXml" ds:itemID="{613009B6-9B7A-4440-94B2-01C4504BC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cb602d-8189-4112-b11d-68ec1e0ac3d5"/>
    <ds:schemaRef ds:uri="dfbd8742-de2f-4d22-9c0e-7618d68088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2528</TotalTime>
  <Words>1054</Words>
  <Application>Microsoft Office PowerPoint</Application>
  <PresentationFormat>Widescreen</PresentationFormat>
  <Paragraphs>139</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72 Black</vt:lpstr>
      <vt:lpstr>Arial</vt:lpstr>
      <vt:lpstr>Arial Nova</vt:lpstr>
      <vt:lpstr>Arial Nova Light</vt:lpstr>
      <vt:lpstr>Calibri</vt:lpstr>
      <vt:lpstr>Calibri Light</vt:lpstr>
      <vt:lpstr>Georgia</vt:lpstr>
      <vt:lpstr>Office Theme</vt:lpstr>
      <vt:lpstr>An Adaptation Roadmap for the New Zealand Tourism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Adaptation Roadmap for the New Zealand Tourism Sector</dc:title>
  <dc:creator>Camilla Lundbak</dc:creator>
  <cp:lastModifiedBy>Jane Reynolds</cp:lastModifiedBy>
  <cp:revision>7</cp:revision>
  <cp:lastPrinted>2023-03-20T05:40:17Z</cp:lastPrinted>
  <dcterms:created xsi:type="dcterms:W3CDTF">2022-11-22T22:28:42Z</dcterms:created>
  <dcterms:modified xsi:type="dcterms:W3CDTF">2023-04-12T00:47:46Z</dcterms:modified>
</cp:coreProperties>
</file>