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266" r:id="rId4"/>
    <p:sldId id="257" r:id="rId5"/>
    <p:sldId id="259" r:id="rId6"/>
    <p:sldId id="260" r:id="rId7"/>
    <p:sldId id="261" r:id="rId8"/>
    <p:sldId id="265" r:id="rId9"/>
    <p:sldId id="292" r:id="rId10"/>
    <p:sldId id="262" r:id="rId11"/>
    <p:sldId id="271" r:id="rId12"/>
    <p:sldId id="272" r:id="rId13"/>
    <p:sldId id="273" r:id="rId14"/>
    <p:sldId id="274" r:id="rId15"/>
    <p:sldId id="275" r:id="rId16"/>
    <p:sldId id="276" r:id="rId17"/>
    <p:sldId id="291" r:id="rId18"/>
    <p:sldId id="277" r:id="rId19"/>
    <p:sldId id="278" r:id="rId20"/>
    <p:sldId id="279" r:id="rId21"/>
    <p:sldId id="280" r:id="rId22"/>
    <p:sldId id="281" r:id="rId23"/>
    <p:sldId id="282" r:id="rId24"/>
    <p:sldId id="290" r:id="rId25"/>
    <p:sldId id="283" r:id="rId26"/>
    <p:sldId id="284" r:id="rId27"/>
    <p:sldId id="285" r:id="rId28"/>
    <p:sldId id="293" r:id="rId29"/>
    <p:sldId id="286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46" autoAdjust="0"/>
    <p:restoredTop sz="94637" autoAdjust="0"/>
  </p:normalViewPr>
  <p:slideViewPr>
    <p:cSldViewPr snapToGrid="0" snapToObjects="1">
      <p:cViewPr varScale="1">
        <p:scale>
          <a:sx n="77" d="100"/>
          <a:sy n="77" d="100"/>
        </p:scale>
        <p:origin x="-8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B63B0-E52B-5546-8BDE-3071D5751962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8ACB8-D310-0B4B-B8C9-42A1D7BE3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5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ACB8-D310-0B4B-B8C9-42A1D7BE35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25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Distributes</a:t>
            </a:r>
            <a:r>
              <a:rPr lang="en-US" baseline="0" dirty="0" smtClean="0"/>
              <a:t> fluid. Checks effect LA / aspiration effect.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ACB8-D310-0B4B-B8C9-42A1D7BE35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48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AKA Retro</a:t>
            </a:r>
            <a:r>
              <a:rPr lang="en-US" baseline="0" dirty="0" smtClean="0"/>
              <a:t> Patellar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ACB8-D310-0B4B-B8C9-42A1D7BE35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04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Finger- breath Tries to avoid meniscus</a:t>
            </a:r>
          </a:p>
          <a:p>
            <a:r>
              <a:rPr lang="en-US" dirty="0" smtClean="0"/>
              <a:t>Withdraw </a:t>
            </a:r>
            <a:r>
              <a:rPr lang="en-US" dirty="0" err="1" smtClean="0"/>
              <a:t>slighty</a:t>
            </a:r>
            <a:r>
              <a:rPr lang="en-US" dirty="0" smtClean="0"/>
              <a:t> if hit bone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ACB8-D310-0B4B-B8C9-42A1D7BE35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13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r>
              <a:rPr lang="en-US" baseline="0" dirty="0" smtClean="0"/>
              <a:t> </a:t>
            </a:r>
            <a:r>
              <a:rPr lang="en-US" dirty="0" smtClean="0"/>
              <a:t>: NSAIDs, ice</a:t>
            </a:r>
          </a:p>
          <a:p>
            <a:r>
              <a:rPr lang="en-US" dirty="0" smtClean="0"/>
              <a:t>Prognosis: Self limiting acute 1-</a:t>
            </a:r>
            <a:r>
              <a:rPr lang="en-US" baseline="0" dirty="0" smtClean="0"/>
              <a:t> 6 wks. Address biomechanics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ACB8-D310-0B4B-B8C9-42A1D7BE35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68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ECRB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ACB8-D310-0B4B-B8C9-42A1D7BE35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2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90*</a:t>
            </a:r>
            <a:r>
              <a:rPr lang="en-US" baseline="0" dirty="0" smtClean="0"/>
              <a:t> + </a:t>
            </a:r>
            <a:r>
              <a:rPr lang="en-US" dirty="0" smtClean="0"/>
              <a:t>Supinated  positions tendon to run directly forwards from</a:t>
            </a:r>
            <a:r>
              <a:rPr lang="en-US" baseline="0" dirty="0" smtClean="0"/>
              <a:t> ant facet 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ACB8-D310-0B4B-B8C9-42A1D7BE35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66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Counterforce brace 1 thumb breath below tender point. Comfortable Not too tight.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ACB8-D310-0B4B-B8C9-42A1D7BE35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43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r>
              <a:rPr lang="en-US" baseline="0" dirty="0" smtClean="0"/>
              <a:t> makes Perfect!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ACB8-D310-0B4B-B8C9-42A1D7BE35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3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Uses:</a:t>
            </a:r>
            <a:r>
              <a:rPr lang="en-US" baseline="0" dirty="0" smtClean="0"/>
              <a:t> </a:t>
            </a:r>
            <a:r>
              <a:rPr lang="en-US" dirty="0" smtClean="0"/>
              <a:t>Pus, blood, or</a:t>
            </a:r>
            <a:r>
              <a:rPr lang="en-US" baseline="0" dirty="0" smtClean="0"/>
              <a:t> crystals</a:t>
            </a:r>
          </a:p>
          <a:p>
            <a:r>
              <a:rPr lang="en-US" baseline="0" dirty="0" smtClean="0"/>
              <a:t>Always aspirate: 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Csi</a:t>
            </a:r>
            <a:r>
              <a:rPr lang="en-US" baseline="0" dirty="0" smtClean="0"/>
              <a:t> effect fast last 4 weeks V HA  effect  6 weeks</a:t>
            </a:r>
            <a:r>
              <a:rPr lang="en-US" baseline="0" dirty="0" smtClean="0">
                <a:sym typeface="Wingdings"/>
              </a:rPr>
              <a:t> &gt;3 months effect. Pre ski.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ACB8-D310-0B4B-B8C9-42A1D7BE35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9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Infection rates vary 1’3000-1’50000 (  gen uncommon)</a:t>
            </a:r>
          </a:p>
          <a:p>
            <a:r>
              <a:rPr lang="en-US" dirty="0" err="1" smtClean="0"/>
              <a:t>Csi</a:t>
            </a:r>
            <a:r>
              <a:rPr lang="en-US" baseline="0" dirty="0" smtClean="0"/>
              <a:t> crystals = pro-inflammatory ( irritant) </a:t>
            </a:r>
            <a:r>
              <a:rPr lang="en-US" baseline="0" dirty="0" smtClean="0">
                <a:sym typeface="Wingdings"/>
              </a:rPr>
              <a:t>”flare”. Crystals x </a:t>
            </a:r>
            <a:r>
              <a:rPr lang="en-US" baseline="0" dirty="0" err="1" smtClean="0">
                <a:sym typeface="Wingdings"/>
              </a:rPr>
              <a:t>rxn</a:t>
            </a:r>
            <a:r>
              <a:rPr lang="en-US" baseline="0" dirty="0" smtClean="0">
                <a:sym typeface="Wingdings"/>
              </a:rPr>
              <a:t> w </a:t>
            </a:r>
            <a:r>
              <a:rPr lang="en-US" baseline="0" dirty="0" err="1" smtClean="0">
                <a:sym typeface="Wingdings"/>
              </a:rPr>
              <a:t>methylparabens</a:t>
            </a:r>
            <a:r>
              <a:rPr lang="en-US" baseline="0" dirty="0" smtClean="0">
                <a:sym typeface="Wingdings"/>
              </a:rPr>
              <a:t>(</a:t>
            </a:r>
            <a:r>
              <a:rPr lang="en-US" baseline="0" dirty="0" err="1" smtClean="0">
                <a:sym typeface="Wingdings"/>
              </a:rPr>
              <a:t>bacteriostaic</a:t>
            </a:r>
            <a:r>
              <a:rPr lang="en-US" baseline="0" dirty="0" smtClean="0">
                <a:sym typeface="Wingdings"/>
              </a:rPr>
              <a:t>) </a:t>
            </a:r>
            <a:r>
              <a:rPr lang="en-US" baseline="0" dirty="0" err="1" smtClean="0">
                <a:sym typeface="Wingdings"/>
              </a:rPr>
              <a:t>inLA</a:t>
            </a:r>
            <a:r>
              <a:rPr lang="en-US" baseline="0" dirty="0" smtClean="0">
                <a:sym typeface="Wingdings"/>
              </a:rPr>
              <a:t>. Less </a:t>
            </a:r>
            <a:r>
              <a:rPr lang="en-US" baseline="0" dirty="0" err="1" smtClean="0">
                <a:sym typeface="Wingdings"/>
              </a:rPr>
              <a:t>bioavail</a:t>
            </a:r>
            <a:r>
              <a:rPr lang="en-US" baseline="0" dirty="0" smtClean="0">
                <a:sym typeface="Wingding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ACB8-D310-0B4B-B8C9-42A1D7BE35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#: </a:t>
            </a:r>
            <a:r>
              <a:rPr lang="en-US" dirty="0" err="1" smtClean="0"/>
              <a:t>rheu,atologists</a:t>
            </a:r>
            <a:r>
              <a:rPr lang="en-US" dirty="0" smtClean="0"/>
              <a:t>:</a:t>
            </a:r>
            <a:r>
              <a:rPr lang="en-US" baseline="0" dirty="0" smtClean="0"/>
              <a:t> Ra 1/ month for 3 months =&gt; 4/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 V </a:t>
            </a:r>
            <a:r>
              <a:rPr lang="en-US" baseline="0" dirty="0" err="1" smtClean="0"/>
              <a:t>Oa</a:t>
            </a:r>
            <a:r>
              <a:rPr lang="en-US" baseline="0" dirty="0" smtClean="0"/>
              <a:t> q 3m </a:t>
            </a:r>
            <a:r>
              <a:rPr lang="en-US" baseline="0" dirty="0" smtClean="0">
                <a:sym typeface="Wingdings"/>
              </a:rPr>
              <a:t>3/yr.  None 12mths Pre TKR some surgeons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Med:</a:t>
            </a:r>
            <a:r>
              <a:rPr lang="en-US" baseline="0" dirty="0" smtClean="0"/>
              <a:t> Personal </a:t>
            </a:r>
            <a:r>
              <a:rPr lang="en-US" baseline="0" dirty="0" err="1" smtClean="0"/>
              <a:t>pref</a:t>
            </a:r>
            <a:r>
              <a:rPr lang="en-US" baseline="0" dirty="0" smtClean="0"/>
              <a:t>!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PLACEMENT:</a:t>
            </a:r>
            <a:r>
              <a:rPr lang="en-US" baseline="0" dirty="0" smtClean="0"/>
              <a:t> </a:t>
            </a:r>
            <a:r>
              <a:rPr lang="en-US" dirty="0" smtClean="0"/>
              <a:t>Look (site, patient). Feel (resistance). Move (</a:t>
            </a:r>
            <a:r>
              <a:rPr lang="en-US" dirty="0" err="1" smtClean="0"/>
              <a:t>During:aspirate</a:t>
            </a:r>
            <a:r>
              <a:rPr lang="en-US" dirty="0" smtClean="0"/>
              <a:t>, reposition, Post: clinical signs/test)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ACB8-D310-0B4B-B8C9-42A1D7BE35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00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Lignocaine rapid onset  &lt;5 </a:t>
            </a:r>
            <a:r>
              <a:rPr lang="en-US" dirty="0" err="1" smtClean="0"/>
              <a:t>mins</a:t>
            </a:r>
            <a:r>
              <a:rPr lang="en-US" dirty="0" smtClean="0">
                <a:sym typeface="Wingdings"/>
              </a:rPr>
              <a:t> &lt;2 </a:t>
            </a:r>
            <a:r>
              <a:rPr lang="en-US" dirty="0" err="1" smtClean="0">
                <a:sym typeface="Wingdings"/>
              </a:rPr>
              <a:t>hrs</a:t>
            </a:r>
            <a:r>
              <a:rPr lang="en-US" dirty="0" smtClean="0">
                <a:sym typeface="Wingdings"/>
              </a:rPr>
              <a:t> effect V </a:t>
            </a:r>
            <a:r>
              <a:rPr lang="en-US" dirty="0" err="1" smtClean="0">
                <a:sym typeface="Wingdings"/>
              </a:rPr>
              <a:t>Ropiva</a:t>
            </a:r>
            <a:r>
              <a:rPr lang="en-US" dirty="0" smtClean="0">
                <a:sym typeface="Wingdings"/>
              </a:rPr>
              <a:t> 1-15mins 2-6h V Bupivacaine slower 5-10mins 6-8h</a:t>
            </a:r>
          </a:p>
          <a:p>
            <a:r>
              <a:rPr lang="en-US" dirty="0" err="1" smtClean="0">
                <a:sym typeface="Wingdings"/>
              </a:rPr>
              <a:t>Ropivacaine</a:t>
            </a:r>
            <a:r>
              <a:rPr lang="en-US" dirty="0" smtClean="0">
                <a:sym typeface="Wingdings"/>
              </a:rPr>
              <a:t> less </a:t>
            </a:r>
            <a:r>
              <a:rPr lang="en-US" dirty="0" err="1" smtClean="0">
                <a:sym typeface="Wingdings"/>
              </a:rPr>
              <a:t>chondrotoxic</a:t>
            </a:r>
            <a:r>
              <a:rPr lang="en-US" dirty="0" smtClean="0">
                <a:sym typeface="Wingdings"/>
              </a:rPr>
              <a:t> than </a:t>
            </a:r>
            <a:r>
              <a:rPr lang="en-US" dirty="0" err="1" smtClean="0">
                <a:sym typeface="Wingdings"/>
              </a:rPr>
              <a:t>ligno</a:t>
            </a:r>
            <a:r>
              <a:rPr lang="en-US" dirty="0" smtClean="0">
                <a:sym typeface="Wingdings"/>
              </a:rPr>
              <a:t> (no </a:t>
            </a:r>
            <a:r>
              <a:rPr lang="en-US" dirty="0" err="1" smtClean="0">
                <a:sym typeface="Wingdings"/>
              </a:rPr>
              <a:t>preservs</a:t>
            </a:r>
            <a:r>
              <a:rPr lang="en-US" dirty="0" smtClean="0">
                <a:sym typeface="Wingdings"/>
              </a:rPr>
              <a:t>). Less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cardiotoxic</a:t>
            </a:r>
            <a:r>
              <a:rPr lang="en-US" baseline="0" dirty="0" smtClean="0">
                <a:sym typeface="Wingdings"/>
              </a:rPr>
              <a:t> than </a:t>
            </a:r>
            <a:r>
              <a:rPr lang="en-US" baseline="0" dirty="0" err="1" smtClean="0">
                <a:sym typeface="Wingdings"/>
              </a:rPr>
              <a:t>bupiv</a:t>
            </a:r>
            <a:r>
              <a:rPr lang="en-US" baseline="0" dirty="0" smtClean="0">
                <a:sym typeface="Wingdings"/>
              </a:rPr>
              <a:t> (cardiac arrest)!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ACB8-D310-0B4B-B8C9-42A1D7BE35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7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Kenacort</a:t>
            </a:r>
            <a:r>
              <a:rPr lang="en-US" dirty="0" smtClean="0"/>
              <a:t> </a:t>
            </a:r>
            <a:r>
              <a:rPr lang="en-US" baseline="0" dirty="0" smtClean="0"/>
              <a:t>  &amp; </a:t>
            </a:r>
            <a:r>
              <a:rPr lang="en-US" baseline="0" dirty="0" err="1" smtClean="0"/>
              <a:t>depo</a:t>
            </a:r>
            <a:r>
              <a:rPr lang="en-US" baseline="0" dirty="0" smtClean="0"/>
              <a:t> less post injection flare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ACB8-D310-0B4B-B8C9-42A1D7BE35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8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Tomorrow : 24-48hrs  Monitor</a:t>
            </a:r>
            <a:r>
              <a:rPr lang="en-US" baseline="0" dirty="0" smtClean="0"/>
              <a:t> ?</a:t>
            </a:r>
            <a:r>
              <a:rPr lang="en-US" dirty="0" smtClean="0"/>
              <a:t>Flare ( ice, analgesia)</a:t>
            </a:r>
            <a:r>
              <a:rPr lang="en-US" baseline="0" dirty="0" smtClean="0"/>
              <a:t> V </a:t>
            </a:r>
            <a:r>
              <a:rPr lang="en-US" dirty="0" smtClean="0"/>
              <a:t> Scare</a:t>
            </a:r>
            <a:r>
              <a:rPr lang="en-US" baseline="0" dirty="0" smtClean="0"/>
              <a:t> (infection)- tracking cellulitis, pain/stiff, fevers (hospital- aspirate, washout)</a:t>
            </a:r>
          </a:p>
          <a:p>
            <a:r>
              <a:rPr lang="en-US" baseline="0" dirty="0" smtClean="0"/>
              <a:t>Effect I tell my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:   “  Sore tomorrow. Better day after tomorrow. Best at 2 weeks. Beat at 4weeks. Repeat at 6 weeks”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ACB8-D310-0B4B-B8C9-42A1D7BE35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3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Female middle aged, SUDDEN increase in walk(</a:t>
            </a:r>
            <a:r>
              <a:rPr lang="en-US" baseline="0" dirty="0" smtClean="0"/>
              <a:t> hills stairs)</a:t>
            </a:r>
            <a:r>
              <a:rPr lang="en-US" dirty="0" smtClean="0"/>
              <a:t>or gym to  fight the many moons. </a:t>
            </a:r>
            <a:r>
              <a:rPr lang="en-US" dirty="0" err="1" smtClean="0"/>
              <a:t>Usu</a:t>
            </a:r>
            <a:r>
              <a:rPr lang="en-US" dirty="0" smtClean="0"/>
              <a:t> </a:t>
            </a:r>
            <a:r>
              <a:rPr lang="en-US" dirty="0" err="1" smtClean="0"/>
              <a:t>assoc</a:t>
            </a:r>
            <a:r>
              <a:rPr lang="en-US" dirty="0" smtClean="0"/>
              <a:t> </a:t>
            </a:r>
            <a:r>
              <a:rPr lang="en-US" dirty="0" err="1" smtClean="0"/>
              <a:t>tendinopathy</a:t>
            </a:r>
            <a:r>
              <a:rPr lang="en-US" baseline="0" dirty="0" smtClean="0"/>
              <a:t> </a:t>
            </a:r>
            <a:r>
              <a:rPr lang="en-US" dirty="0" smtClean="0"/>
              <a:t>main issue,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ACB8-D310-0B4B-B8C9-42A1D7BE35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70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? Infectiv</a:t>
            </a:r>
            <a:r>
              <a:rPr lang="en-US" baseline="0" dirty="0" smtClean="0"/>
              <a:t>e looking (cloudy) V straw yellow </a:t>
            </a:r>
            <a:r>
              <a:rPr lang="en-US" baseline="0" dirty="0" err="1" smtClean="0"/>
              <a:t>colour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8ACB8-D310-0B4B-B8C9-42A1D7BE35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624-496B-D34D-96C4-2BB387E62541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F47C-D06F-8740-ABCD-392FF5EA9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624-496B-D34D-96C4-2BB387E62541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F47C-D06F-8740-ABCD-392FF5EA94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624-496B-D34D-96C4-2BB387E62541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F47C-D06F-8740-ABCD-392FF5EA9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624-496B-D34D-96C4-2BB387E62541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F47C-D06F-8740-ABCD-392FF5EA9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624-496B-D34D-96C4-2BB387E62541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F47C-D06F-8740-ABCD-392FF5EA9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624-496B-D34D-96C4-2BB387E62541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F47C-D06F-8740-ABCD-392FF5EA94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624-496B-D34D-96C4-2BB387E62541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F47C-D06F-8740-ABCD-392FF5EA9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624-496B-D34D-96C4-2BB387E62541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F47C-D06F-8740-ABCD-392FF5EA9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624-496B-D34D-96C4-2BB387E62541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F47C-D06F-8740-ABCD-392FF5EA9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624-496B-D34D-96C4-2BB387E62541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F47C-D06F-8740-ABCD-392FF5EA9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624-496B-D34D-96C4-2BB387E62541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F47C-D06F-8740-ABCD-392FF5EA9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C624-496B-D34D-96C4-2BB387E62541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F47C-D06F-8740-ABCD-392FF5EA94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3CC624-496B-D34D-96C4-2BB387E62541}" type="datetimeFigureOut">
              <a:rPr lang="en-US" smtClean="0"/>
              <a:t>25/06/17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7B0F47C-D06F-8740-ABCD-392FF5EA94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943113"/>
            <a:ext cx="6498158" cy="2305753"/>
          </a:xfrm>
        </p:spPr>
        <p:txBody>
          <a:bodyPr/>
          <a:lstStyle/>
          <a:p>
            <a:r>
              <a:rPr lang="en-US" smtClean="0"/>
              <a:t>SIMPLE MSK INJECTION </a:t>
            </a:r>
            <a:r>
              <a:rPr lang="en-US" dirty="0" smtClean="0"/>
              <a:t>TECHNIQUES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0" y="4165838"/>
            <a:ext cx="6498159" cy="14176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Dr</a:t>
            </a:r>
            <a:r>
              <a:rPr lang="en-US" dirty="0" smtClean="0"/>
              <a:t> Masiiwa M. Njawaya </a:t>
            </a:r>
            <a:r>
              <a:rPr lang="en-US" dirty="0" err="1" smtClean="0"/>
              <a:t>B.Med</a:t>
            </a:r>
            <a:r>
              <a:rPr lang="en-US" dirty="0" smtClean="0"/>
              <a:t>, </a:t>
            </a:r>
            <a:r>
              <a:rPr lang="en-US" dirty="0" err="1" smtClean="0"/>
              <a:t>PGDip</a:t>
            </a:r>
            <a:r>
              <a:rPr lang="en-US" dirty="0" smtClean="0"/>
              <a:t> </a:t>
            </a:r>
            <a:r>
              <a:rPr lang="en-US" dirty="0" err="1" smtClean="0"/>
              <a:t>SportsMedicine</a:t>
            </a:r>
            <a:endParaRPr lang="en-US" dirty="0" smtClean="0"/>
          </a:p>
          <a:p>
            <a:r>
              <a:rPr lang="en-US" dirty="0" smtClean="0"/>
              <a:t>ASCEP Senior Registrar</a:t>
            </a:r>
          </a:p>
          <a:p>
            <a:endParaRPr lang="en-US" dirty="0" smtClean="0"/>
          </a:p>
          <a:p>
            <a:r>
              <a:rPr lang="en-US" dirty="0" smtClean="0"/>
              <a:t>South East Sydney Sports Medicine &amp; </a:t>
            </a:r>
            <a:r>
              <a:rPr lang="en-US" dirty="0" err="1" smtClean="0"/>
              <a:t>Orthopaedics</a:t>
            </a:r>
            <a:r>
              <a:rPr lang="en-US" dirty="0" smtClean="0"/>
              <a:t> (SESMO), Double Bay, Sydney, NSW</a:t>
            </a:r>
          </a:p>
          <a:p>
            <a:r>
              <a:rPr lang="en-US" dirty="0" smtClean="0"/>
              <a:t>Nepean Specialist Sports Medicine (NSSM), </a:t>
            </a:r>
            <a:r>
              <a:rPr lang="en-US" dirty="0" err="1" smtClean="0"/>
              <a:t>Penrith</a:t>
            </a:r>
            <a:r>
              <a:rPr lang="en-US" dirty="0" smtClean="0"/>
              <a:t>, NSW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5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pic>
        <p:nvPicPr>
          <p:cNvPr id="8" name="Content Placeholder 7" descr="Inj Equip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44" b="-4444"/>
          <a:stretch>
            <a:fillRect/>
          </a:stretch>
        </p:blipFill>
        <p:spPr>
          <a:xfrm>
            <a:off x="4743450" y="368300"/>
            <a:ext cx="3840163" cy="557530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Consent – verbal or written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Equipment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b="1" dirty="0" smtClean="0"/>
              <a:t>Patient Position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b="1" dirty="0" smtClean="0"/>
              <a:t>Landmarks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b="1" dirty="0" smtClean="0"/>
              <a:t>Techniques - NO TOUCH STERILE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Post</a:t>
            </a:r>
            <a:r>
              <a:rPr lang="en-US" dirty="0"/>
              <a:t>-injection care </a:t>
            </a:r>
          </a:p>
          <a:p>
            <a:pPr marL="631825" lvl="2" indent="-349250">
              <a:spcBef>
                <a:spcPts val="2000"/>
              </a:spcBef>
            </a:pPr>
            <a:r>
              <a:rPr lang="en-US" dirty="0" smtClean="0"/>
              <a:t>Paperwork – clear documentation of above.</a:t>
            </a:r>
          </a:p>
          <a:p>
            <a:pPr marL="631825" lvl="2" indent="-349250">
              <a:spcBef>
                <a:spcPts val="2000"/>
              </a:spcBef>
            </a:pPr>
            <a:r>
              <a:rPr lang="en-US" dirty="0" smtClean="0"/>
              <a:t>Patient </a:t>
            </a:r>
          </a:p>
          <a:p>
            <a:pPr marL="631825" lvl="2" indent="-349250">
              <a:spcBef>
                <a:spcPts val="2000"/>
              </a:spcBef>
            </a:pPr>
            <a:r>
              <a:rPr lang="en-US" dirty="0"/>
              <a:t>	</a:t>
            </a:r>
            <a:r>
              <a:rPr lang="en-US" b="1" dirty="0" smtClean="0"/>
              <a:t>Effect: Today – Gd. </a:t>
            </a:r>
            <a:r>
              <a:rPr lang="en-US" dirty="0" smtClean="0"/>
              <a:t>Tomorrow -sore. Day aft tomorrow –better.  2wks –best. 4wks –beat. 6wks -repeat</a:t>
            </a:r>
          </a:p>
          <a:p>
            <a:pPr marL="631825" lvl="2" indent="-349250">
              <a:spcBef>
                <a:spcPts val="2000"/>
              </a:spcBef>
            </a:pPr>
            <a:r>
              <a:rPr lang="en-US" dirty="0"/>
              <a:t>	</a:t>
            </a:r>
            <a:r>
              <a:rPr lang="en-US" b="1" dirty="0" smtClean="0"/>
              <a:t>Exercise</a:t>
            </a:r>
            <a:r>
              <a:rPr lang="en-US" dirty="0" smtClean="0"/>
              <a:t>: Today-rest. 1 week later – </a:t>
            </a:r>
            <a:r>
              <a:rPr lang="en-US" dirty="0"/>
              <a:t>E</a:t>
            </a:r>
            <a:r>
              <a:rPr lang="en-US" dirty="0" smtClean="0"/>
              <a:t>xercise </a:t>
            </a:r>
            <a:endParaRPr lang="en-US" dirty="0"/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Follow Up – 2 weeks, 6 weeks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6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LL Injections</a:t>
            </a:r>
            <a:endParaRPr lang="en-US" dirty="0"/>
          </a:p>
        </p:txBody>
      </p:sp>
      <p:pic>
        <p:nvPicPr>
          <p:cNvPr id="2" name="Content Placeholder 1" descr="Lower Limb Front_W_referenc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60" r="-174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0193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Hip(Trochanteric bursitis)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Presentation</a:t>
            </a:r>
          </a:p>
          <a:p>
            <a:pPr lvl="1"/>
            <a:r>
              <a:rPr lang="en-US" dirty="0" smtClean="0"/>
              <a:t>Chronic overuse  &gt; Acute (trauma)</a:t>
            </a:r>
          </a:p>
          <a:p>
            <a:pPr lvl="1"/>
            <a:r>
              <a:rPr lang="en-US" dirty="0" smtClean="0"/>
              <a:t>Lateral hip/thigh pain. Can’t lie laterally.</a:t>
            </a:r>
          </a:p>
          <a:p>
            <a:pPr lvl="1"/>
            <a:r>
              <a:rPr lang="en-US" dirty="0" smtClean="0"/>
              <a:t>Test: Tender over GT. Resisted hip abduction –pain &amp; weak.</a:t>
            </a:r>
          </a:p>
          <a:p>
            <a:r>
              <a:rPr lang="en-US" b="1" dirty="0"/>
              <a:t>Preparation </a:t>
            </a:r>
          </a:p>
          <a:p>
            <a:pPr lvl="1"/>
            <a:r>
              <a:rPr lang="en-US" dirty="0"/>
              <a:t>1 amp betamethasone(5.7mg/ml) +  </a:t>
            </a:r>
            <a:r>
              <a:rPr lang="en-US" dirty="0" smtClean="0"/>
              <a:t>*lignocaine </a:t>
            </a:r>
            <a:r>
              <a:rPr lang="en-US" dirty="0"/>
              <a:t>1% (50mg/5ml). 5ml syringe. 21G (green) x </a:t>
            </a:r>
            <a:r>
              <a:rPr lang="en-US" dirty="0" smtClean="0"/>
              <a:t>1.5-2in</a:t>
            </a:r>
            <a:r>
              <a:rPr lang="en-US" dirty="0"/>
              <a:t>(</a:t>
            </a:r>
            <a:r>
              <a:rPr lang="en-US" dirty="0" smtClean="0"/>
              <a:t>4-5cm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94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Visualise</a:t>
            </a:r>
            <a:r>
              <a:rPr lang="en-US" dirty="0" smtClean="0"/>
              <a:t> the anatomy!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Patient position</a:t>
            </a:r>
          </a:p>
          <a:p>
            <a:pPr lvl="1"/>
            <a:r>
              <a:rPr lang="en-US" dirty="0"/>
              <a:t>Lying lateral</a:t>
            </a:r>
          </a:p>
          <a:p>
            <a:r>
              <a:rPr lang="en-US" b="1" dirty="0"/>
              <a:t>Palpate &amp; Mark</a:t>
            </a:r>
          </a:p>
          <a:p>
            <a:pPr lvl="1"/>
            <a:r>
              <a:rPr lang="en-US" dirty="0"/>
              <a:t>GT-quadrangular shape. (Bursa btw GT &amp; Glut max tendon).</a:t>
            </a:r>
          </a:p>
          <a:p>
            <a:pPr lvl="1"/>
            <a:r>
              <a:rPr lang="en-US" dirty="0"/>
              <a:t>Palpate </a:t>
            </a:r>
            <a:r>
              <a:rPr lang="en-US" dirty="0" err="1"/>
              <a:t>superolateral</a:t>
            </a:r>
            <a:r>
              <a:rPr lang="en-US" dirty="0"/>
              <a:t> GT for tender spot. </a:t>
            </a:r>
          </a:p>
          <a:p>
            <a:pPr lvl="1"/>
            <a:r>
              <a:rPr lang="en-US" dirty="0"/>
              <a:t>Mark tender </a:t>
            </a:r>
            <a:r>
              <a:rPr lang="en-US" dirty="0" smtClean="0"/>
              <a:t>spot (golf).</a:t>
            </a:r>
            <a:endParaRPr lang="en-US" dirty="0"/>
          </a:p>
          <a:p>
            <a:r>
              <a:rPr lang="en-US" b="1" dirty="0" smtClean="0"/>
              <a:t>NO TOUCH Technique</a:t>
            </a:r>
            <a:endParaRPr lang="en-US" b="1" dirty="0"/>
          </a:p>
          <a:p>
            <a:pPr lvl="1"/>
            <a:r>
              <a:rPr lang="en-US" dirty="0"/>
              <a:t>Needle perpendicular. </a:t>
            </a:r>
          </a:p>
          <a:p>
            <a:pPr lvl="1"/>
            <a:r>
              <a:rPr lang="en-US" dirty="0"/>
              <a:t>Touch bone, withdraw slightly.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 descr="Trochanteric-Bursa-Inj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5" y="1773922"/>
            <a:ext cx="3798164" cy="45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96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Trochanteric bursitis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Re-examine</a:t>
            </a:r>
          </a:p>
          <a:p>
            <a:pPr lvl="1"/>
            <a:r>
              <a:rPr lang="en-US" dirty="0" smtClean="0"/>
              <a:t>Hip ROM/ massage area</a:t>
            </a:r>
          </a:p>
          <a:p>
            <a:r>
              <a:rPr lang="en-US" b="1" dirty="0" smtClean="0"/>
              <a:t>Advice</a:t>
            </a:r>
          </a:p>
          <a:p>
            <a:pPr lvl="1"/>
            <a:r>
              <a:rPr lang="en-US" dirty="0" smtClean="0"/>
              <a:t>Relative rest 2 weeks</a:t>
            </a:r>
          </a:p>
          <a:p>
            <a:pPr lvl="1"/>
            <a:r>
              <a:rPr lang="en-US" dirty="0" smtClean="0"/>
              <a:t>Avoid 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ill/stair/repetitive exercise. Walk flat instead.</a:t>
            </a:r>
          </a:p>
          <a:p>
            <a:pPr lvl="2"/>
            <a:r>
              <a:rPr lang="en-US" dirty="0" smtClean="0"/>
              <a:t>Crossing leg over</a:t>
            </a:r>
          </a:p>
          <a:p>
            <a:pPr lvl="1"/>
            <a:r>
              <a:rPr lang="en-US" dirty="0" smtClean="0"/>
              <a:t>Pillow between legs </a:t>
            </a:r>
            <a:r>
              <a:rPr lang="en-US" dirty="0" err="1" smtClean="0"/>
              <a:t>nocte</a:t>
            </a:r>
            <a:endParaRPr lang="en-US" dirty="0" smtClean="0"/>
          </a:p>
          <a:p>
            <a:pPr lvl="1"/>
            <a:r>
              <a:rPr lang="en-US" dirty="0" smtClean="0"/>
              <a:t>?ITB stretches</a:t>
            </a:r>
          </a:p>
          <a:p>
            <a:pPr lvl="1"/>
            <a:r>
              <a:rPr lang="en-US" dirty="0" smtClean="0"/>
              <a:t>PHYSIO.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1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Presentation</a:t>
            </a:r>
          </a:p>
          <a:p>
            <a:pPr lvl="1"/>
            <a:r>
              <a:rPr lang="en-US" dirty="0" smtClean="0"/>
              <a:t>Diffuse knee swelling – </a:t>
            </a:r>
            <a:r>
              <a:rPr lang="en-US" dirty="0" err="1" smtClean="0"/>
              <a:t>atraumatic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nterior +/- posterior pain –</a:t>
            </a:r>
            <a:r>
              <a:rPr lang="en-US" dirty="0" err="1" smtClean="0"/>
              <a:t>Arthropathy</a:t>
            </a:r>
            <a:r>
              <a:rPr lang="en-US" dirty="0" smtClean="0"/>
              <a:t>: OA/Inflammatory/Crystal</a:t>
            </a:r>
          </a:p>
          <a:p>
            <a:pPr lvl="1"/>
            <a:r>
              <a:rPr lang="en-US" dirty="0" smtClean="0"/>
              <a:t>Reduced ROM. Unable to squat.</a:t>
            </a:r>
          </a:p>
          <a:p>
            <a:pPr lvl="1"/>
            <a:r>
              <a:rPr lang="en-US" dirty="0" smtClean="0"/>
              <a:t>Test (L,F,M,ST) ROM. Swipe Test.</a:t>
            </a:r>
          </a:p>
          <a:p>
            <a:r>
              <a:rPr lang="en-US" b="1" dirty="0"/>
              <a:t>Preparation </a:t>
            </a:r>
            <a:endParaRPr lang="en-US" b="1" dirty="0" smtClean="0"/>
          </a:p>
          <a:p>
            <a:pPr lvl="1"/>
            <a:r>
              <a:rPr lang="en-US" dirty="0" smtClean="0"/>
              <a:t>Aspirate: 10ml syringe + 21G needle or 20ml syringe + 18G. Yellow jar –M/C/S. </a:t>
            </a:r>
            <a:r>
              <a:rPr lang="en-US" dirty="0" err="1" smtClean="0"/>
              <a:t>Lavendar</a:t>
            </a:r>
            <a:r>
              <a:rPr lang="en-US" dirty="0" smtClean="0"/>
              <a:t> tube-cell count &amp; crystals.</a:t>
            </a:r>
            <a:endParaRPr lang="en-US" dirty="0"/>
          </a:p>
          <a:p>
            <a:pPr lvl="1"/>
            <a:r>
              <a:rPr lang="en-US" dirty="0" smtClean="0"/>
              <a:t>1 </a:t>
            </a:r>
            <a:r>
              <a:rPr lang="en-US" dirty="0"/>
              <a:t>amp betamethasone(5.7mg/ml) +  </a:t>
            </a:r>
            <a:r>
              <a:rPr lang="en-US" dirty="0" smtClean="0"/>
              <a:t>*lignocaine </a:t>
            </a:r>
            <a:r>
              <a:rPr lang="en-US" dirty="0"/>
              <a:t>1% (50mg/5ml). 5ml syringe. 21G (green) x </a:t>
            </a:r>
            <a:r>
              <a:rPr lang="en-US" dirty="0" smtClean="0"/>
              <a:t>1.5(4cm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75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VISUALISE THE ANATOMY!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Patient Position </a:t>
            </a:r>
            <a:r>
              <a:rPr lang="en-US" dirty="0" smtClean="0"/>
              <a:t>-Supine Knee extended or slightly flexed (15°) over rolled towel</a:t>
            </a:r>
          </a:p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Palpate &amp; Mark </a:t>
            </a:r>
            <a:r>
              <a:rPr lang="en-US" dirty="0" smtClean="0"/>
              <a:t>-Patella, patellar tendon, (</a:t>
            </a:r>
            <a:r>
              <a:rPr lang="en-US" dirty="0" err="1" smtClean="0"/>
              <a:t>tibial</a:t>
            </a:r>
            <a:r>
              <a:rPr lang="en-US" dirty="0" smtClean="0"/>
              <a:t> plateau, </a:t>
            </a:r>
            <a:r>
              <a:rPr lang="en-US" dirty="0" err="1" smtClean="0"/>
              <a:t>tibial</a:t>
            </a:r>
            <a:r>
              <a:rPr lang="en-US" dirty="0" smtClean="0"/>
              <a:t> tuberosity)</a:t>
            </a:r>
          </a:p>
          <a:p>
            <a:endParaRPr lang="en-US" dirty="0" smtClean="0"/>
          </a:p>
        </p:txBody>
      </p:sp>
      <p:pic>
        <p:nvPicPr>
          <p:cNvPr id="6" name="Picture Placeholder 5" descr="anatomy-of-a-knee-bestofpicture-images-pictures-of-knee-anatomy.png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1113" y="358775"/>
            <a:ext cx="3657600" cy="5318125"/>
          </a:xfrm>
        </p:spPr>
      </p:pic>
      <p:pic>
        <p:nvPicPr>
          <p:cNvPr id="7" name="Picture 6" descr="knee injection sit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07" y="3640141"/>
            <a:ext cx="4024038" cy="273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39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 TOUCH Techniques</a:t>
            </a:r>
            <a:r>
              <a:rPr lang="en-US" dirty="0" smtClean="0"/>
              <a:t> </a:t>
            </a:r>
            <a:r>
              <a:rPr lang="en-US" dirty="0"/>
              <a:t>(6) </a:t>
            </a:r>
          </a:p>
          <a:p>
            <a:pPr lvl="1"/>
            <a:r>
              <a:rPr lang="en-US" dirty="0"/>
              <a:t>Don’t approach too close to patella</a:t>
            </a:r>
          </a:p>
          <a:p>
            <a:pPr lvl="1"/>
            <a:r>
              <a:rPr lang="en-US" dirty="0"/>
              <a:t>Bevel up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Aspirate 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&amp; check!</a:t>
            </a:r>
          </a:p>
          <a:p>
            <a:pPr lvl="2"/>
            <a:r>
              <a:rPr lang="en-US" dirty="0" err="1"/>
              <a:t>Suprapatellar</a:t>
            </a:r>
            <a:r>
              <a:rPr lang="en-US" dirty="0"/>
              <a:t> (2)</a:t>
            </a:r>
          </a:p>
          <a:p>
            <a:pPr lvl="2"/>
            <a:r>
              <a:rPr lang="en-US" dirty="0"/>
              <a:t>Mid Patella (2)</a:t>
            </a:r>
          </a:p>
          <a:p>
            <a:pPr lvl="2"/>
            <a:r>
              <a:rPr lang="en-US" dirty="0"/>
              <a:t>Inferior Patella (Anterior) (2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Re-examine! </a:t>
            </a:r>
            <a:r>
              <a:rPr lang="en-US" dirty="0" smtClean="0"/>
              <a:t>–ROM (flexion/squat)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knee corticosteroid-injections-in-orthopaedics-44-63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30538" r="48728" b="19525"/>
          <a:stretch/>
        </p:blipFill>
        <p:spPr>
          <a:xfrm>
            <a:off x="520700" y="1787856"/>
            <a:ext cx="3853179" cy="303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31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Suprapatellar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Suprapatellar</a:t>
            </a:r>
            <a:r>
              <a:rPr lang="en-US" b="1" dirty="0" smtClean="0"/>
              <a:t> (2) – </a:t>
            </a:r>
            <a:r>
              <a:rPr lang="en-US" b="1" dirty="0" smtClean="0">
                <a:solidFill>
                  <a:srgbClr val="FF0000"/>
                </a:solidFill>
              </a:rPr>
              <a:t>Easiest!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Lateral </a:t>
            </a:r>
            <a:r>
              <a:rPr lang="en-US" dirty="0" err="1"/>
              <a:t>suprapatellar</a:t>
            </a:r>
            <a:r>
              <a:rPr lang="en-US" dirty="0"/>
              <a:t> approach</a:t>
            </a:r>
          </a:p>
          <a:p>
            <a:pPr lvl="3"/>
            <a:r>
              <a:rPr lang="en-US" dirty="0"/>
              <a:t>1 cm above superior pole patella + 1cm lateral to patella</a:t>
            </a:r>
          </a:p>
          <a:p>
            <a:pPr lvl="2"/>
            <a:r>
              <a:rPr lang="en-US" dirty="0"/>
              <a:t>Medial </a:t>
            </a:r>
            <a:r>
              <a:rPr lang="en-US" dirty="0" err="1"/>
              <a:t>suprapatellar</a:t>
            </a:r>
            <a:r>
              <a:rPr lang="en-US" dirty="0"/>
              <a:t> approach</a:t>
            </a:r>
          </a:p>
          <a:p>
            <a:pPr lvl="3"/>
            <a:r>
              <a:rPr lang="en-US" dirty="0"/>
              <a:t>1 cm above superior pole patella + 1cm medial to </a:t>
            </a:r>
            <a:r>
              <a:rPr lang="en-US" dirty="0" smtClean="0"/>
              <a:t>patella</a:t>
            </a:r>
          </a:p>
          <a:p>
            <a:pPr lvl="1"/>
            <a:r>
              <a:rPr lang="en-US" dirty="0" smtClean="0"/>
              <a:t>Soft spot</a:t>
            </a:r>
          </a:p>
          <a:p>
            <a:pPr lvl="1"/>
            <a:r>
              <a:rPr lang="en-US" dirty="0" smtClean="0"/>
              <a:t>Needle 45° angle towards middle of patella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knee sup inj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99" y="1773922"/>
            <a:ext cx="3967256" cy="404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74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Patella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Mid patella (2)- easy</a:t>
            </a:r>
            <a:endParaRPr lang="en-US" b="1" dirty="0"/>
          </a:p>
          <a:p>
            <a:pPr lvl="2"/>
            <a:r>
              <a:rPr lang="en-US" dirty="0"/>
              <a:t>Lateral </a:t>
            </a:r>
            <a:r>
              <a:rPr lang="en-US" dirty="0" smtClean="0"/>
              <a:t>mid patella </a:t>
            </a:r>
            <a:r>
              <a:rPr lang="en-US" dirty="0"/>
              <a:t>approach</a:t>
            </a:r>
          </a:p>
          <a:p>
            <a:pPr lvl="3"/>
            <a:r>
              <a:rPr lang="en-US" dirty="0" smtClean="0"/>
              <a:t> </a:t>
            </a:r>
            <a:r>
              <a:rPr lang="en-US" dirty="0"/>
              <a:t>1cm lateral to </a:t>
            </a:r>
            <a:r>
              <a:rPr lang="en-US" dirty="0" smtClean="0"/>
              <a:t> mid patella</a:t>
            </a:r>
          </a:p>
          <a:p>
            <a:pPr lvl="3"/>
            <a:r>
              <a:rPr lang="en-US" dirty="0" smtClean="0"/>
              <a:t>Palpate patella then glide &amp; tilt it laterally</a:t>
            </a:r>
          </a:p>
          <a:p>
            <a:pPr marL="968375" lvl="3" indent="0">
              <a:buNone/>
            </a:pPr>
            <a:endParaRPr lang="en-US" dirty="0"/>
          </a:p>
          <a:p>
            <a:pPr lvl="2"/>
            <a:r>
              <a:rPr lang="en-US" dirty="0"/>
              <a:t>Medial </a:t>
            </a:r>
            <a:r>
              <a:rPr lang="en-US" dirty="0" smtClean="0"/>
              <a:t>mid patellar </a:t>
            </a:r>
            <a:r>
              <a:rPr lang="en-US" dirty="0"/>
              <a:t>approach</a:t>
            </a:r>
          </a:p>
          <a:p>
            <a:pPr lvl="3"/>
            <a:r>
              <a:rPr lang="en-US" dirty="0" smtClean="0"/>
              <a:t> </a:t>
            </a:r>
            <a:r>
              <a:rPr lang="en-US" dirty="0"/>
              <a:t>1cm medial to </a:t>
            </a:r>
            <a:r>
              <a:rPr lang="en-US" dirty="0" smtClean="0"/>
              <a:t>mid patella</a:t>
            </a:r>
          </a:p>
          <a:p>
            <a:pPr lvl="3"/>
            <a:r>
              <a:rPr lang="en-US" dirty="0" smtClean="0"/>
              <a:t>Palpate patella then glide &amp; tilt it medially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 Needle 90° to skin </a:t>
            </a:r>
            <a:r>
              <a:rPr lang="en-US" dirty="0" smtClean="0">
                <a:sym typeface="Wingdings"/>
              </a:rPr>
              <a:t> angle needle slightly posterior</a:t>
            </a:r>
            <a:endParaRPr lang="en-US" dirty="0" smtClean="0"/>
          </a:p>
          <a:p>
            <a:pPr lvl="3"/>
            <a:r>
              <a:rPr lang="en-US" dirty="0" smtClean="0"/>
              <a:t>Patellar facets convex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knee lateral in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99" y="1773922"/>
            <a:ext cx="4081880" cy="229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2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VISUALISE IT 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THE ANATOMY OR…</a:t>
            </a:r>
            <a:endParaRPr lang="en-US" dirty="0"/>
          </a:p>
        </p:txBody>
      </p:sp>
      <p:pic>
        <p:nvPicPr>
          <p:cNvPr id="7" name="Content Placeholder 6" descr="anatomy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23" r="-6462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THROW A DART</a:t>
            </a:r>
            <a:endParaRPr lang="en-US" dirty="0"/>
          </a:p>
        </p:txBody>
      </p:sp>
      <p:pic>
        <p:nvPicPr>
          <p:cNvPr id="8" name="Content Placeholder 7" descr="dart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09" b="-312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2687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Inferior Patella (Anterior)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Anterior(2) – least accurate!</a:t>
            </a:r>
          </a:p>
          <a:p>
            <a:pPr lvl="1"/>
            <a:r>
              <a:rPr lang="en-US" dirty="0" smtClean="0"/>
              <a:t>Best for advanced </a:t>
            </a:r>
            <a:r>
              <a:rPr lang="en-US" dirty="0" err="1"/>
              <a:t>p</a:t>
            </a:r>
            <a:r>
              <a:rPr lang="en-US" dirty="0" err="1" smtClean="0"/>
              <a:t>atellofemoral</a:t>
            </a:r>
            <a:r>
              <a:rPr lang="en-US" dirty="0" smtClean="0"/>
              <a:t> OA</a:t>
            </a:r>
          </a:p>
          <a:p>
            <a:pPr lvl="1"/>
            <a:r>
              <a:rPr lang="en-US" dirty="0" smtClean="0"/>
              <a:t>Worst for aspiration</a:t>
            </a:r>
          </a:p>
          <a:p>
            <a:pPr lvl="1"/>
            <a:r>
              <a:rPr lang="en-US" dirty="0" smtClean="0"/>
              <a:t>Knee flexed 90° / over edge bed</a:t>
            </a:r>
          </a:p>
          <a:p>
            <a:pPr lvl="1"/>
            <a:r>
              <a:rPr lang="en-US" dirty="0" smtClean="0"/>
              <a:t>Inferior to Patella apex</a:t>
            </a:r>
          </a:p>
          <a:p>
            <a:pPr lvl="1"/>
            <a:r>
              <a:rPr lang="en-US" dirty="0" smtClean="0"/>
              <a:t>Finger breath above </a:t>
            </a:r>
            <a:r>
              <a:rPr lang="en-US" dirty="0" err="1" smtClean="0"/>
              <a:t>Tibial</a:t>
            </a:r>
            <a:r>
              <a:rPr lang="en-US" dirty="0" smtClean="0"/>
              <a:t> plateau (finger-breath)</a:t>
            </a:r>
          </a:p>
          <a:p>
            <a:pPr lvl="4"/>
            <a:r>
              <a:rPr lang="en-US" dirty="0" smtClean="0"/>
              <a:t>Slide thumb up tibia to soft spot</a:t>
            </a:r>
          </a:p>
          <a:p>
            <a:pPr lvl="2"/>
            <a:r>
              <a:rPr lang="en-US" dirty="0" smtClean="0"/>
              <a:t>Anterolateral (AL) approach</a:t>
            </a:r>
            <a:endParaRPr lang="en-US" dirty="0"/>
          </a:p>
          <a:p>
            <a:pPr lvl="4"/>
            <a:r>
              <a:rPr lang="en-US" dirty="0" smtClean="0"/>
              <a:t>Lateral to patella tendon (finger-breath)</a:t>
            </a:r>
            <a:endParaRPr lang="en-US" dirty="0"/>
          </a:p>
          <a:p>
            <a:pPr lvl="2"/>
            <a:r>
              <a:rPr lang="en-US" dirty="0" err="1" smtClean="0"/>
              <a:t>Anteromedial</a:t>
            </a:r>
            <a:r>
              <a:rPr lang="en-US" dirty="0" smtClean="0"/>
              <a:t> (AM) approach</a:t>
            </a:r>
          </a:p>
          <a:p>
            <a:pPr lvl="4"/>
            <a:r>
              <a:rPr lang="en-US" dirty="0" smtClean="0"/>
              <a:t>Medial to patella tendon (finger-breadth)</a:t>
            </a:r>
          </a:p>
          <a:p>
            <a:pPr lvl="1"/>
            <a:r>
              <a:rPr lang="en-US" dirty="0" smtClean="0"/>
              <a:t>Needle parallel to floor</a:t>
            </a:r>
          </a:p>
          <a:p>
            <a:pPr lvl="1"/>
            <a:r>
              <a:rPr lang="en-US" dirty="0" smtClean="0"/>
              <a:t>Aim posteromedial (AL)/</a:t>
            </a:r>
            <a:r>
              <a:rPr lang="en-US" dirty="0" err="1" smtClean="0"/>
              <a:t>posterolateral</a:t>
            </a:r>
            <a:r>
              <a:rPr lang="en-US" dirty="0" smtClean="0"/>
              <a:t>(AM).</a:t>
            </a:r>
          </a:p>
          <a:p>
            <a:pPr lvl="1"/>
            <a:r>
              <a:rPr lang="en-US" dirty="0" smtClean="0"/>
              <a:t>‘Pop’. 3cm depth. No resistance.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knee ant inj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11090" b="23319"/>
          <a:stretch/>
        </p:blipFill>
        <p:spPr>
          <a:xfrm>
            <a:off x="533399" y="1787856"/>
            <a:ext cx="3840480" cy="34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18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Advice</a:t>
            </a:r>
          </a:p>
          <a:p>
            <a:pPr lvl="1"/>
            <a:r>
              <a:rPr lang="en-US" dirty="0" smtClean="0"/>
              <a:t>No exercise 1 week.</a:t>
            </a:r>
          </a:p>
          <a:p>
            <a:pPr lvl="1"/>
            <a:r>
              <a:rPr lang="en-US" dirty="0" smtClean="0"/>
              <a:t>NWB exercise 2</a:t>
            </a:r>
            <a:r>
              <a:rPr lang="en-US" baseline="30000" dirty="0" smtClean="0"/>
              <a:t>nd</a:t>
            </a:r>
            <a:r>
              <a:rPr lang="en-US" dirty="0" smtClean="0"/>
              <a:t> week</a:t>
            </a:r>
          </a:p>
          <a:p>
            <a:pPr lvl="1"/>
            <a:r>
              <a:rPr lang="en-US" dirty="0" smtClean="0"/>
              <a:t>Graduated Return to previous exercise</a:t>
            </a:r>
          </a:p>
          <a:p>
            <a:pPr lvl="1"/>
            <a:r>
              <a:rPr lang="en-US" dirty="0" smtClean="0"/>
              <a:t>Topical NSAIDS/</a:t>
            </a:r>
            <a:r>
              <a:rPr lang="en-US" dirty="0" err="1" smtClean="0"/>
              <a:t>panadol</a:t>
            </a:r>
            <a:r>
              <a:rPr lang="en-US" dirty="0" smtClean="0"/>
              <a:t>/ice </a:t>
            </a:r>
            <a:r>
              <a:rPr lang="en-US" dirty="0" err="1" smtClean="0"/>
              <a:t>prn</a:t>
            </a:r>
            <a:endParaRPr lang="en-US" dirty="0" smtClean="0"/>
          </a:p>
          <a:p>
            <a:pPr lvl="1"/>
            <a:r>
              <a:rPr lang="en-US" dirty="0" smtClean="0"/>
              <a:t>PHYSIO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81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UL Injections</a:t>
            </a:r>
            <a:endParaRPr lang="en-US" dirty="0"/>
          </a:p>
        </p:txBody>
      </p:sp>
      <p:pic>
        <p:nvPicPr>
          <p:cNvPr id="4" name="Content Placeholder 3" descr="upper limb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07" r="-343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0829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(SAB)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Presentation </a:t>
            </a:r>
          </a:p>
          <a:p>
            <a:pPr lvl="1"/>
            <a:r>
              <a:rPr lang="en-US" dirty="0" smtClean="0"/>
              <a:t>Acute (trauma) or chronic (biomechanics) impingement</a:t>
            </a:r>
          </a:p>
          <a:p>
            <a:pPr lvl="1"/>
            <a:r>
              <a:rPr lang="en-US" dirty="0" smtClean="0"/>
              <a:t>Deltoid pain - reaching at shoulder height, lying lateral, pushing. Analgesia.</a:t>
            </a:r>
          </a:p>
          <a:p>
            <a:pPr lvl="1"/>
            <a:r>
              <a:rPr lang="en-US" dirty="0" smtClean="0"/>
              <a:t>Test: Painful arc (~70-120° abduction)</a:t>
            </a:r>
          </a:p>
          <a:p>
            <a:r>
              <a:rPr lang="en-US" b="1" dirty="0" smtClean="0"/>
              <a:t>Preparation </a:t>
            </a:r>
          </a:p>
          <a:p>
            <a:pPr lvl="1"/>
            <a:r>
              <a:rPr lang="en-US" dirty="0" smtClean="0"/>
              <a:t>1 amp betamethasone(5.7mg/ml) +  lignocaine 1% (50mg/5ml). 5ml syringe. 23G (blue) x 1.5in(4cm)</a:t>
            </a:r>
          </a:p>
          <a:p>
            <a:endParaRPr lang="en-US" dirty="0" smtClean="0"/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80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VISUALISE THE ANATOMY!</a:t>
            </a:r>
            <a:endParaRPr lang="en-US" dirty="0"/>
          </a:p>
        </p:txBody>
      </p:sp>
      <p:pic>
        <p:nvPicPr>
          <p:cNvPr id="10" name="Content Placeholder 9" descr="shld lateral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Position</a:t>
            </a:r>
            <a:r>
              <a:rPr lang="en-US" dirty="0" smtClean="0"/>
              <a:t> - Comfortably </a:t>
            </a:r>
            <a:r>
              <a:rPr lang="en-US" dirty="0"/>
              <a:t>seated, arm by side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Palpate &amp; mark </a:t>
            </a:r>
            <a:r>
              <a:rPr lang="en-US" dirty="0" smtClean="0"/>
              <a:t>– scapular spine, lateral border acromion, coracoid process, X/indent</a:t>
            </a:r>
          </a:p>
          <a:p>
            <a:endParaRPr lang="en-US" dirty="0"/>
          </a:p>
        </p:txBody>
      </p:sp>
      <p:pic>
        <p:nvPicPr>
          <p:cNvPr id="8" name="Content Placeholder 7" descr="SAB photo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217" b="-33217"/>
          <a:stretch>
            <a:fillRect/>
          </a:stretch>
        </p:blipFill>
        <p:spPr>
          <a:xfrm>
            <a:off x="850900" y="3357563"/>
            <a:ext cx="3333750" cy="3121025"/>
          </a:xfrm>
        </p:spPr>
      </p:pic>
    </p:spTree>
    <p:extLst>
      <p:ext uri="{BB962C8B-B14F-4D97-AF65-F5344CB8AC3E}">
        <p14:creationId xmlns:p14="http://schemas.microsoft.com/office/powerpoint/2010/main" val="682132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NO TOUCH Techniques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(Aspirate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 smtClean="0"/>
              <a:t>Posterior – just below (1-2cm) posterior angle acromion. Needle 30° to skin (up). Aim AL corner acromion</a:t>
            </a:r>
          </a:p>
          <a:p>
            <a:pPr lvl="1"/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 smtClean="0"/>
              <a:t>Lateral –  mid-acromion, ‘soft-spot’ (groove btw acromion &amp; humeral head). Angle needle slightly upwards.</a:t>
            </a:r>
          </a:p>
          <a:p>
            <a:pPr lvl="1"/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 smtClean="0"/>
              <a:t>Anterior –most accurate BUT NV bundle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Re-Examine!</a:t>
            </a:r>
          </a:p>
          <a:p>
            <a:pPr lvl="1"/>
            <a:r>
              <a:rPr lang="en-US" dirty="0" smtClean="0"/>
              <a:t>Painful arc</a:t>
            </a:r>
          </a:p>
          <a:p>
            <a:r>
              <a:rPr lang="en-US" b="1" dirty="0" smtClean="0"/>
              <a:t>Advice</a:t>
            </a:r>
            <a:r>
              <a:rPr lang="en-US" dirty="0" smtClean="0"/>
              <a:t> -Avoid above shoulder  activity. PHYSIO.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aeral shou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97" y="1773922"/>
            <a:ext cx="41783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77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CEO (Tennis elbow)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Presentation</a:t>
            </a:r>
          </a:p>
          <a:p>
            <a:pPr lvl="1"/>
            <a:r>
              <a:rPr lang="en-US" dirty="0" smtClean="0"/>
              <a:t>Chronic (overuse), repeated gripping/supination &amp; pronation, tools</a:t>
            </a:r>
          </a:p>
          <a:p>
            <a:pPr lvl="1"/>
            <a:r>
              <a:rPr lang="en-US" dirty="0" smtClean="0"/>
              <a:t>Pain lateral elbow (radiate forearm), grip pain &amp; weak</a:t>
            </a:r>
          </a:p>
          <a:p>
            <a:pPr lvl="1"/>
            <a:r>
              <a:rPr lang="en-US" dirty="0" smtClean="0"/>
              <a:t>Test in elbow extension + FA pronation, while palpating at lateral epicondyle:</a:t>
            </a:r>
          </a:p>
          <a:p>
            <a:pPr lvl="2"/>
            <a:r>
              <a:rPr lang="en-US" dirty="0" smtClean="0"/>
              <a:t>Resisted extension of- middle finger (ED/ECRB-</a:t>
            </a:r>
            <a:r>
              <a:rPr lang="en-US" dirty="0" err="1" smtClean="0"/>
              <a:t>Maudsley’s</a:t>
            </a:r>
            <a:r>
              <a:rPr lang="en-US" dirty="0" smtClean="0"/>
              <a:t> T), wrist. </a:t>
            </a:r>
          </a:p>
          <a:p>
            <a:pPr lvl="2"/>
            <a:r>
              <a:rPr lang="en-US" dirty="0" smtClean="0"/>
              <a:t>Passive full wrist flexion (Mill’s Test)</a:t>
            </a:r>
          </a:p>
          <a:p>
            <a:pPr lvl="2"/>
            <a:r>
              <a:rPr lang="en-US" dirty="0" smtClean="0"/>
              <a:t>Chair lift  - 3 finger pinch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3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 elbow (CEO)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Preparation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ml </a:t>
            </a:r>
            <a:r>
              <a:rPr lang="en-US" dirty="0"/>
              <a:t>betamethasone(</a:t>
            </a:r>
            <a:r>
              <a:rPr lang="en-US" dirty="0" smtClean="0"/>
              <a:t>5.7mg/ml) +  1ml *lignocaine </a:t>
            </a:r>
            <a:r>
              <a:rPr lang="en-US" dirty="0"/>
              <a:t>1% </a:t>
            </a:r>
            <a:r>
              <a:rPr lang="en-US" dirty="0" smtClean="0"/>
              <a:t>(20mg/2ml</a:t>
            </a:r>
            <a:r>
              <a:rPr lang="en-US" dirty="0"/>
              <a:t>). </a:t>
            </a:r>
            <a:r>
              <a:rPr lang="en-US" dirty="0" smtClean="0"/>
              <a:t>2ml </a:t>
            </a:r>
            <a:r>
              <a:rPr lang="en-US" dirty="0"/>
              <a:t>syringe. </a:t>
            </a:r>
            <a:r>
              <a:rPr lang="en-US" dirty="0" smtClean="0"/>
              <a:t>25G (orange) </a:t>
            </a:r>
            <a:r>
              <a:rPr lang="en-US" dirty="0"/>
              <a:t>x </a:t>
            </a:r>
            <a:r>
              <a:rPr lang="en-US" dirty="0" smtClean="0"/>
              <a:t>5/8in(16mm)</a:t>
            </a:r>
          </a:p>
          <a:p>
            <a:pPr lvl="2"/>
            <a:r>
              <a:rPr lang="en-US" dirty="0" smtClean="0"/>
              <a:t>May only need 1 ml total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05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Visualise</a:t>
            </a:r>
            <a:r>
              <a:rPr lang="en-US" dirty="0" smtClean="0"/>
              <a:t> the anatomy!</a:t>
            </a:r>
            <a:endParaRPr lang="en-US" dirty="0"/>
          </a:p>
        </p:txBody>
      </p:sp>
      <p:pic>
        <p:nvPicPr>
          <p:cNvPr id="7" name="Content Placeholder 6" descr="Tennis-Elbow-Saline-Shot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956" b="-46956"/>
          <a:stretch>
            <a:fillRect/>
          </a:stretch>
        </p:blipFill>
        <p:spPr>
          <a:xfrm>
            <a:off x="5119460" y="2646804"/>
            <a:ext cx="2900833" cy="421119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b="1" dirty="0"/>
              <a:t>Patient </a:t>
            </a:r>
            <a:r>
              <a:rPr lang="en-US" b="1" dirty="0" smtClean="0"/>
              <a:t>position (2)</a:t>
            </a:r>
            <a:endParaRPr lang="en-US" b="1" dirty="0"/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Supine</a:t>
            </a:r>
            <a:r>
              <a:rPr lang="en-US" dirty="0"/>
              <a:t> </a:t>
            </a:r>
            <a:r>
              <a:rPr lang="en-US" dirty="0" smtClean="0"/>
              <a:t>-arm at side, elbow 45 ° </a:t>
            </a:r>
            <a:r>
              <a:rPr lang="en-US" dirty="0" err="1" smtClean="0"/>
              <a:t>flx</a:t>
            </a:r>
            <a:r>
              <a:rPr lang="en-US" dirty="0" smtClean="0"/>
              <a:t>, FA </a:t>
            </a:r>
            <a:r>
              <a:rPr lang="en-US" i="1" dirty="0" smtClean="0"/>
              <a:t>pronated </a:t>
            </a:r>
            <a:r>
              <a:rPr lang="en-US" b="1" dirty="0" smtClean="0"/>
              <a:t>OR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Seated </a:t>
            </a:r>
            <a:r>
              <a:rPr lang="en-US" dirty="0"/>
              <a:t>on chair. Elbow 90° flexion. FA </a:t>
            </a:r>
            <a:r>
              <a:rPr lang="en-US" i="1" dirty="0" smtClean="0"/>
              <a:t>supinated </a:t>
            </a:r>
            <a:r>
              <a:rPr lang="en-US" dirty="0"/>
              <a:t>&amp; supported by desk</a:t>
            </a:r>
            <a:r>
              <a:rPr lang="en-US" dirty="0" smtClean="0"/>
              <a:t>/bed</a:t>
            </a:r>
            <a:r>
              <a:rPr lang="en-US" dirty="0"/>
              <a:t>.</a:t>
            </a:r>
          </a:p>
          <a:p>
            <a:pPr marL="285750" indent="-285750" algn="l">
              <a:buFont typeface="Arial"/>
              <a:buChar char="•"/>
            </a:pPr>
            <a:r>
              <a:rPr lang="en-US" b="1" dirty="0"/>
              <a:t>Palpate &amp; mark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Lateral epicondyle (LE), radial head.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Tender spot</a:t>
            </a:r>
          </a:p>
          <a:p>
            <a:pPr lvl="2"/>
            <a:r>
              <a:rPr lang="en-US" b="1" u="sng" dirty="0" smtClean="0"/>
              <a:t>NB. </a:t>
            </a:r>
            <a:r>
              <a:rPr lang="en-US" dirty="0" smtClean="0"/>
              <a:t>If seated +</a:t>
            </a:r>
            <a:r>
              <a:rPr lang="en-US" i="1" dirty="0" smtClean="0"/>
              <a:t>supinated</a:t>
            </a:r>
            <a:r>
              <a:rPr lang="en-US" dirty="0" smtClean="0"/>
              <a:t>: Roll </a:t>
            </a:r>
            <a:r>
              <a:rPr lang="en-US" dirty="0"/>
              <a:t>onto anterior surface LE, palpate tender tendon insertion. 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Mark mid-tender </a:t>
            </a:r>
            <a:r>
              <a:rPr lang="en-US" dirty="0" smtClean="0"/>
              <a:t>point (0.5-2cm distal to LE)</a:t>
            </a:r>
            <a:endParaRPr lang="en-US" dirty="0"/>
          </a:p>
        </p:txBody>
      </p:sp>
      <p:pic>
        <p:nvPicPr>
          <p:cNvPr id="9" name="Picture 8" descr="CEO be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18" y="1361053"/>
            <a:ext cx="3420370" cy="22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76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NO TOUCH Technique </a:t>
            </a:r>
            <a:r>
              <a:rPr lang="en-US" dirty="0" smtClean="0"/>
              <a:t>(Aspirate 1</a:t>
            </a:r>
            <a:r>
              <a:rPr lang="en-US" baseline="30000" dirty="0" smtClean="0"/>
              <a:t>st</a:t>
            </a:r>
            <a:r>
              <a:rPr lang="en-US" dirty="0" smtClean="0"/>
              <a:t>, </a:t>
            </a:r>
            <a:r>
              <a:rPr lang="en-US" dirty="0" err="1" smtClean="0"/>
              <a:t>Peritendinous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If</a:t>
            </a:r>
            <a:r>
              <a:rPr lang="en-US" i="1" dirty="0" smtClean="0"/>
              <a:t> Pronated </a:t>
            </a:r>
            <a:r>
              <a:rPr lang="en-US" dirty="0" smtClean="0"/>
              <a:t>position – tender spot, needle 90° OR</a:t>
            </a:r>
          </a:p>
          <a:p>
            <a:pPr lvl="1"/>
            <a:r>
              <a:rPr lang="en-US" dirty="0" smtClean="0"/>
              <a:t>If</a:t>
            </a:r>
            <a:r>
              <a:rPr lang="en-US" i="1" dirty="0" smtClean="0"/>
              <a:t> Supinated </a:t>
            </a:r>
            <a:r>
              <a:rPr lang="en-US" dirty="0" smtClean="0"/>
              <a:t>–i/o needle from anterior, perpendicular to anterior facet LE</a:t>
            </a:r>
          </a:p>
          <a:p>
            <a:pPr lvl="1"/>
            <a:r>
              <a:rPr lang="en-US" dirty="0" smtClean="0"/>
              <a:t>Pull back 1-2 mm from bone</a:t>
            </a:r>
          </a:p>
          <a:p>
            <a:pPr lvl="1"/>
            <a:r>
              <a:rPr lang="en-US" dirty="0" smtClean="0"/>
              <a:t>Bolus or multiple, (Peppering with PRP only)</a:t>
            </a:r>
          </a:p>
          <a:p>
            <a:pPr lvl="1"/>
            <a:r>
              <a:rPr lang="en-US" dirty="0" smtClean="0"/>
              <a:t>Avoid subcutaneous or </a:t>
            </a:r>
            <a:r>
              <a:rPr lang="en-US" dirty="0" err="1" smtClean="0"/>
              <a:t>intratendinous</a:t>
            </a:r>
            <a:r>
              <a:rPr lang="en-US" dirty="0" smtClean="0"/>
              <a:t> injection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Re-examine </a:t>
            </a:r>
            <a:r>
              <a:rPr lang="en-US" b="1" dirty="0" smtClean="0"/>
              <a:t>– </a:t>
            </a:r>
            <a:r>
              <a:rPr lang="en-US" dirty="0" smtClean="0"/>
              <a:t>wrist extension</a:t>
            </a:r>
          </a:p>
          <a:p>
            <a:r>
              <a:rPr lang="en-US" b="1" dirty="0" smtClean="0"/>
              <a:t>Advice</a:t>
            </a:r>
          </a:p>
          <a:p>
            <a:pPr lvl="1"/>
            <a:r>
              <a:rPr lang="en-US" dirty="0" smtClean="0"/>
              <a:t>Relative rest 2 weeks</a:t>
            </a:r>
          </a:p>
          <a:p>
            <a:pPr lvl="1"/>
            <a:r>
              <a:rPr lang="en-US" dirty="0" smtClean="0"/>
              <a:t>Palm up grip/hold</a:t>
            </a:r>
          </a:p>
          <a:p>
            <a:pPr lvl="1"/>
            <a:r>
              <a:rPr lang="en-US" dirty="0" smtClean="0"/>
              <a:t>Avoid repetitive wrist &amp; elbow motions </a:t>
            </a:r>
            <a:r>
              <a:rPr lang="en-US" dirty="0"/>
              <a:t>-</a:t>
            </a:r>
            <a:r>
              <a:rPr lang="en-US" dirty="0" smtClean="0"/>
              <a:t>grip/extension/twist. Bigger grip size. Workstation.</a:t>
            </a:r>
          </a:p>
          <a:p>
            <a:pPr lvl="1"/>
            <a:r>
              <a:rPr lang="en-US" dirty="0" smtClean="0"/>
              <a:t>Counterforce brace</a:t>
            </a:r>
          </a:p>
          <a:p>
            <a:pPr lvl="1"/>
            <a:r>
              <a:rPr lang="en-US" dirty="0" smtClean="0"/>
              <a:t>Wrist splint</a:t>
            </a:r>
          </a:p>
          <a:p>
            <a:pPr lvl="1"/>
            <a:r>
              <a:rPr lang="en-US" dirty="0" smtClean="0"/>
              <a:t>PHYSIO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 descr="test-tennis-elbow-467x3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773922"/>
            <a:ext cx="3935236" cy="25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1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</a:t>
            </a:r>
            <a:endParaRPr lang="en-US" dirty="0"/>
          </a:p>
        </p:txBody>
      </p:sp>
      <p:pic>
        <p:nvPicPr>
          <p:cNvPr id="4" name="Content Placeholder 3" descr="Inj Equip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25" b="7625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urgical-skin-marking-pens-500x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22" y="1600201"/>
            <a:ext cx="4194698" cy="41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60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PATIENT POSITION</a:t>
            </a:r>
          </a:p>
          <a:p>
            <a:r>
              <a:rPr lang="en-US" smtClean="0"/>
              <a:t>VISUALISE </a:t>
            </a:r>
            <a:r>
              <a:rPr lang="en-US" dirty="0" smtClean="0"/>
              <a:t>THE ANATOMY</a:t>
            </a:r>
          </a:p>
          <a:p>
            <a:r>
              <a:rPr lang="en-US" dirty="0" smtClean="0"/>
              <a:t>PRACTICE ….Just Do It 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dirty="0" smtClean="0"/>
              <a:t>!</a:t>
            </a:r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r>
              <a:rPr lang="en-US" dirty="0" smtClean="0"/>
              <a:t>THANK-YOU!</a:t>
            </a:r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99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Hollander JL, </a:t>
            </a:r>
            <a:r>
              <a:rPr lang="en-US" dirty="0" err="1" smtClean="0"/>
              <a:t>Jessar</a:t>
            </a:r>
            <a:r>
              <a:rPr lang="en-US" dirty="0" smtClean="0"/>
              <a:t> </a:t>
            </a:r>
            <a:r>
              <a:rPr lang="en-US" dirty="0"/>
              <a:t>RA, Brown EM Jr. Intra-synovial corticosteroid therapy: a decade of use. Bull Rheum Dis. 1961;11:239-40. </a:t>
            </a:r>
            <a:endParaRPr lang="en-US" dirty="0" smtClean="0"/>
          </a:p>
          <a:p>
            <a:r>
              <a:rPr lang="en-US" dirty="0" err="1" smtClean="0"/>
              <a:t>Raynauld</a:t>
            </a:r>
            <a:r>
              <a:rPr lang="en-US" dirty="0" smtClean="0"/>
              <a:t> JP</a:t>
            </a:r>
            <a:r>
              <a:rPr lang="en-US" dirty="0"/>
              <a:t> </a:t>
            </a:r>
            <a:r>
              <a:rPr lang="en-US" dirty="0" smtClean="0"/>
              <a:t>et al. </a:t>
            </a:r>
            <a:r>
              <a:rPr lang="en-US" dirty="0"/>
              <a:t>Safety and efficacy of long-term </a:t>
            </a:r>
            <a:r>
              <a:rPr lang="en-US" dirty="0" err="1"/>
              <a:t>intraarticular</a:t>
            </a:r>
            <a:r>
              <a:rPr lang="en-US" dirty="0"/>
              <a:t> steroid injections in osteoarthritis of the knee: a randomized, double-blind, placebo-controlled trial. Arthritis Rheum. 2003;48(2):370–377. </a:t>
            </a:r>
            <a:endParaRPr lang="en-US" dirty="0" smtClean="0"/>
          </a:p>
          <a:p>
            <a:r>
              <a:rPr lang="en-US" dirty="0" err="1"/>
              <a:t>Askari</a:t>
            </a:r>
            <a:r>
              <a:rPr lang="en-US" dirty="0"/>
              <a:t> </a:t>
            </a:r>
            <a:r>
              <a:rPr lang="en-US" dirty="0" smtClean="0"/>
              <a:t>A et al. </a:t>
            </a:r>
            <a:r>
              <a:rPr lang="en-US" dirty="0"/>
              <a:t>Hyaluronic acid compared with corticosteroid </a:t>
            </a:r>
            <a:r>
              <a:rPr lang="en-US" dirty="0" smtClean="0"/>
              <a:t>injections </a:t>
            </a:r>
            <a:r>
              <a:rPr lang="en-US" dirty="0"/>
              <a:t>for the treatment of osteoarthritis of the knee: a randomized control trial. </a:t>
            </a:r>
            <a:r>
              <a:rPr lang="en-US" dirty="0" err="1"/>
              <a:t>SpringerPlus</a:t>
            </a:r>
            <a:r>
              <a:rPr lang="en-US" dirty="0"/>
              <a:t>. 2016;5:442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</a:t>
            </a:r>
            <a:r>
              <a:rPr lang="en-US" dirty="0"/>
              <a:t>, Wei-</a:t>
            </a:r>
            <a:r>
              <a:rPr lang="en-US" dirty="0" err="1"/>
              <a:t>wei</a:t>
            </a:r>
            <a:r>
              <a:rPr lang="en-US" dirty="0"/>
              <a:t> et </a:t>
            </a:r>
            <a:r>
              <a:rPr lang="en-US" dirty="0" smtClean="0"/>
              <a:t>al. Efficacy </a:t>
            </a:r>
            <a:r>
              <a:rPr lang="en-US" dirty="0"/>
              <a:t>and safety of </a:t>
            </a:r>
            <a:r>
              <a:rPr lang="en-US" dirty="0" err="1"/>
              <a:t>intraarticular</a:t>
            </a:r>
            <a:r>
              <a:rPr lang="en-US" dirty="0"/>
              <a:t> hyaluronic acid and corticosteroid for knee osteoarthritis: A meta-</a:t>
            </a:r>
            <a:r>
              <a:rPr lang="en-US" dirty="0" err="1" smtClean="0"/>
              <a:t>analysis.International</a:t>
            </a:r>
            <a:r>
              <a:rPr lang="en-US" dirty="0" smtClean="0"/>
              <a:t> </a:t>
            </a:r>
            <a:r>
              <a:rPr lang="en-US" dirty="0"/>
              <a:t>Journal of </a:t>
            </a:r>
            <a:r>
              <a:rPr lang="en-US" dirty="0" smtClean="0"/>
              <a:t>Surgery 2017, </a:t>
            </a:r>
            <a:r>
              <a:rPr lang="en-US" dirty="0"/>
              <a:t>Volume 39 , 95 </a:t>
            </a:r>
            <a:r>
              <a:rPr lang="en-US" dirty="0" smtClean="0"/>
              <a:t>– </a:t>
            </a:r>
            <a:r>
              <a:rPr lang="en-US" dirty="0"/>
              <a:t>103</a:t>
            </a:r>
            <a:endParaRPr lang="en-US" dirty="0" smtClean="0"/>
          </a:p>
          <a:p>
            <a:r>
              <a:rPr lang="en-US" dirty="0" smtClean="0"/>
              <a:t>Bellamy</a:t>
            </a:r>
            <a:r>
              <a:rPr lang="en-US" dirty="0"/>
              <a:t>, et al. </a:t>
            </a:r>
            <a:r>
              <a:rPr lang="en-US" dirty="0" err="1"/>
              <a:t>Intraarticular</a:t>
            </a:r>
            <a:r>
              <a:rPr lang="en-US" dirty="0"/>
              <a:t> corticosteroid for treatment of osteoarthritis of the knee. The Cochrane Library, Issue 4, 2006.</a:t>
            </a:r>
          </a:p>
          <a:p>
            <a:r>
              <a:rPr lang="en-US" dirty="0" smtClean="0"/>
              <a:t>McNabb</a:t>
            </a:r>
            <a:r>
              <a:rPr lang="en-US" dirty="0"/>
              <a:t>, James. A Practical Guide to Joint &amp; Soft Tissue Injection &amp; Aspiration. 2 </a:t>
            </a:r>
            <a:r>
              <a:rPr lang="en-US" dirty="0" err="1"/>
              <a:t>nd</a:t>
            </a:r>
            <a:r>
              <a:rPr lang="en-US" dirty="0"/>
              <a:t> </a:t>
            </a:r>
            <a:r>
              <a:rPr lang="en-US" dirty="0" err="1"/>
              <a:t>Ed.LWW</a:t>
            </a:r>
            <a:r>
              <a:rPr lang="en-US" dirty="0"/>
              <a:t>; </a:t>
            </a:r>
            <a:r>
              <a:rPr lang="en-US" dirty="0" err="1"/>
              <a:t>Pfenninger</a:t>
            </a:r>
            <a:r>
              <a:rPr lang="en-US" dirty="0"/>
              <a:t>, JL Procedures in Primary Care 2 </a:t>
            </a:r>
            <a:r>
              <a:rPr lang="en-US" dirty="0" err="1"/>
              <a:t>nd</a:t>
            </a:r>
            <a:r>
              <a:rPr lang="en-US" dirty="0"/>
              <a:t> Ed. </a:t>
            </a:r>
            <a:r>
              <a:rPr lang="en-US" dirty="0" smtClean="0"/>
              <a:t>2003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3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00389"/>
          </a:xfrm>
        </p:spPr>
        <p:txBody>
          <a:bodyPr/>
          <a:lstStyle/>
          <a:p>
            <a:r>
              <a:rPr lang="en-US" dirty="0" smtClean="0"/>
              <a:t>Injection basics</a:t>
            </a:r>
          </a:p>
          <a:p>
            <a:pPr lvl="1"/>
            <a:r>
              <a:rPr lang="en-US" dirty="0" smtClean="0"/>
              <a:t>Indications. CI. Complications. Recommendations</a:t>
            </a:r>
          </a:p>
          <a:p>
            <a:r>
              <a:rPr lang="en-US" dirty="0" smtClean="0"/>
              <a:t>Preparation </a:t>
            </a:r>
          </a:p>
          <a:p>
            <a:pPr lvl="1"/>
            <a:r>
              <a:rPr lang="en-US" dirty="0" smtClean="0"/>
              <a:t>Consent. </a:t>
            </a:r>
            <a:r>
              <a:rPr lang="en-US" b="1" dirty="0" smtClean="0"/>
              <a:t>Equipment.</a:t>
            </a:r>
            <a:r>
              <a:rPr lang="en-US" dirty="0" smtClean="0"/>
              <a:t> </a:t>
            </a:r>
            <a:r>
              <a:rPr lang="en-US" b="1" dirty="0" smtClean="0"/>
              <a:t>Patient position. Landmarks. </a:t>
            </a:r>
            <a:r>
              <a:rPr lang="en-US" dirty="0" smtClean="0"/>
              <a:t>Techniques. Post-injection care. Follow </a:t>
            </a:r>
            <a:r>
              <a:rPr lang="en-US" dirty="0"/>
              <a:t>U</a:t>
            </a:r>
            <a:r>
              <a:rPr lang="en-US" dirty="0" smtClean="0"/>
              <a:t>p</a:t>
            </a:r>
          </a:p>
          <a:p>
            <a:r>
              <a:rPr lang="en-US" dirty="0"/>
              <a:t>Practical LL injections</a:t>
            </a:r>
          </a:p>
          <a:p>
            <a:pPr lvl="1"/>
            <a:r>
              <a:rPr lang="en-US" dirty="0"/>
              <a:t>Hip (GTB), Knee, </a:t>
            </a:r>
          </a:p>
          <a:p>
            <a:r>
              <a:rPr lang="en-US" dirty="0" smtClean="0"/>
              <a:t>Practical UL injections</a:t>
            </a:r>
          </a:p>
          <a:p>
            <a:pPr lvl="1"/>
            <a:r>
              <a:rPr lang="en-US" dirty="0" smtClean="0"/>
              <a:t>Shoulder (SAB), [Elbow (CEO) – if time],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Basics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</a:t>
            </a:r>
          </a:p>
          <a:p>
            <a:pPr lvl="1"/>
            <a:r>
              <a:rPr lang="en-US" dirty="0" smtClean="0"/>
              <a:t>Diagnostic – infection (septic joint), trauma (</a:t>
            </a:r>
            <a:r>
              <a:rPr lang="en-US" dirty="0" err="1" smtClean="0"/>
              <a:t>haemarthrosis</a:t>
            </a:r>
            <a:r>
              <a:rPr lang="en-US" dirty="0" smtClean="0"/>
              <a:t>), crystal </a:t>
            </a:r>
            <a:r>
              <a:rPr lang="en-US" dirty="0" err="1" smtClean="0"/>
              <a:t>arthropathy</a:t>
            </a:r>
            <a:r>
              <a:rPr lang="en-US" dirty="0" smtClean="0"/>
              <a:t> (gout, </a:t>
            </a:r>
            <a:r>
              <a:rPr lang="en-US" dirty="0" err="1" smtClean="0"/>
              <a:t>ps.gout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Therapeutic – aspirate effusion, pain-relief</a:t>
            </a:r>
            <a:r>
              <a:rPr lang="en-US" dirty="0"/>
              <a:t> </a:t>
            </a:r>
            <a:r>
              <a:rPr lang="en-US" dirty="0" smtClean="0"/>
              <a:t>(OA, inflammatory </a:t>
            </a:r>
            <a:r>
              <a:rPr lang="en-US" dirty="0" err="1" smtClean="0"/>
              <a:t>arthropathy</a:t>
            </a:r>
            <a:r>
              <a:rPr lang="en-US" dirty="0" smtClean="0"/>
              <a:t>)</a:t>
            </a:r>
          </a:p>
          <a:p>
            <a:pPr lvl="3"/>
            <a:r>
              <a:rPr lang="en-US" b="1" dirty="0" smtClean="0"/>
              <a:t>General Practice - CSI, Hyaluronic acid </a:t>
            </a:r>
          </a:p>
          <a:p>
            <a:pPr lvl="3"/>
            <a:r>
              <a:rPr lang="en-US" dirty="0" smtClean="0"/>
              <a:t>Sports Medicine - PRP, </a:t>
            </a:r>
            <a:r>
              <a:rPr lang="en-US" dirty="0" err="1" smtClean="0"/>
              <a:t>prolotherapy</a:t>
            </a:r>
            <a:endParaRPr lang="en-US" dirty="0" smtClean="0"/>
          </a:p>
          <a:p>
            <a:r>
              <a:rPr lang="en-US" dirty="0" smtClean="0"/>
              <a:t>CI</a:t>
            </a:r>
          </a:p>
          <a:p>
            <a:pPr lvl="1"/>
            <a:r>
              <a:rPr lang="en-US" dirty="0" smtClean="0"/>
              <a:t>Infection, bleeding diathesis</a:t>
            </a:r>
            <a:r>
              <a:rPr lang="en-US" dirty="0"/>
              <a:t>, h/o </a:t>
            </a:r>
            <a:r>
              <a:rPr lang="en-US" dirty="0" smtClean="0"/>
              <a:t>AVN, previous flare, uncontrolled DM,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2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752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Complications (IA)</a:t>
            </a:r>
          </a:p>
          <a:p>
            <a:pPr lvl="1"/>
            <a:r>
              <a:rPr lang="en-US" dirty="0" smtClean="0"/>
              <a:t>Trauma – neurovascular, cartilage (direct, steroid </a:t>
            </a:r>
            <a:r>
              <a:rPr lang="en-US" dirty="0" err="1" smtClean="0"/>
              <a:t>arthropathy</a:t>
            </a:r>
            <a:r>
              <a:rPr lang="en-US" dirty="0" smtClean="0"/>
              <a:t>, LA </a:t>
            </a:r>
            <a:r>
              <a:rPr lang="en-US" dirty="0" err="1" smtClean="0"/>
              <a:t>chondropathy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Infection -1 in 10,000. No touch technique. Hospital.</a:t>
            </a:r>
          </a:p>
          <a:p>
            <a:pPr lvl="1"/>
            <a:r>
              <a:rPr lang="en-US" dirty="0" smtClean="0"/>
              <a:t>Flare – &lt;5%</a:t>
            </a:r>
          </a:p>
          <a:p>
            <a:pPr lvl="2"/>
            <a:r>
              <a:rPr lang="en-US" dirty="0" smtClean="0"/>
              <a:t>CSI – 24-48hrs, steroid crystals, ice, analgesia</a:t>
            </a:r>
          </a:p>
          <a:p>
            <a:pPr lvl="2"/>
            <a:r>
              <a:rPr lang="en-US" dirty="0" smtClean="0"/>
              <a:t>HA- 72hrs aseptic acute arthritis with subsequent inj. Aspirate-? Infection or crystals</a:t>
            </a:r>
          </a:p>
          <a:p>
            <a:pPr lvl="1"/>
            <a:r>
              <a:rPr lang="en-US" dirty="0" smtClean="0"/>
              <a:t>Diabetes- worsen sugar control ( up to 5 days)</a:t>
            </a:r>
          </a:p>
          <a:p>
            <a:pPr lvl="1"/>
            <a:r>
              <a:rPr lang="en-US" dirty="0" smtClean="0"/>
              <a:t>Failure (hit &amp; miss, wrong diagnosis)</a:t>
            </a:r>
            <a:endParaRPr lang="en-US" dirty="0"/>
          </a:p>
          <a:p>
            <a:pPr lvl="1"/>
            <a:r>
              <a:rPr lang="en-US" dirty="0" smtClean="0"/>
              <a:t>Local-pigmentation, soft tissue atrophy, </a:t>
            </a:r>
          </a:p>
          <a:p>
            <a:pPr lvl="1"/>
            <a:r>
              <a:rPr lang="en-US" dirty="0" smtClean="0"/>
              <a:t>AVN</a:t>
            </a:r>
          </a:p>
          <a:p>
            <a:pPr lvl="1"/>
            <a:r>
              <a:rPr lang="en-US" dirty="0" smtClean="0"/>
              <a:t>Allergy</a:t>
            </a:r>
          </a:p>
          <a:p>
            <a:r>
              <a:rPr lang="en-US" dirty="0" smtClean="0"/>
              <a:t>Complications (EA) – tendon rupture (*link)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7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Recommendations</a:t>
            </a:r>
          </a:p>
          <a:p>
            <a:pPr lvl="1"/>
            <a:r>
              <a:rPr lang="en-US" dirty="0" smtClean="0"/>
              <a:t>Number</a:t>
            </a:r>
          </a:p>
          <a:p>
            <a:pPr lvl="2"/>
            <a:r>
              <a:rPr lang="en-US" dirty="0" smtClean="0"/>
              <a:t> ≤3 injections/year (especially weight bearing joints)</a:t>
            </a:r>
          </a:p>
          <a:p>
            <a:pPr lvl="2"/>
            <a:r>
              <a:rPr lang="en-US" dirty="0" smtClean="0"/>
              <a:t>Rheumatologists. Surgeons -</a:t>
            </a:r>
            <a:r>
              <a:rPr lang="en-US" dirty="0"/>
              <a:t> </a:t>
            </a:r>
            <a:r>
              <a:rPr lang="en-US" dirty="0" smtClean="0"/>
              <a:t>caution pre joint replacement</a:t>
            </a:r>
          </a:p>
          <a:p>
            <a:pPr lvl="1"/>
            <a:r>
              <a:rPr lang="en-US" dirty="0" smtClean="0"/>
              <a:t>Medication choice </a:t>
            </a:r>
          </a:p>
          <a:p>
            <a:pPr lvl="2"/>
            <a:r>
              <a:rPr lang="en-US" dirty="0" smtClean="0"/>
              <a:t>LA – Reduce/</a:t>
            </a:r>
            <a:r>
              <a:rPr lang="en-US" dirty="0"/>
              <a:t>A</a:t>
            </a:r>
            <a:r>
              <a:rPr lang="en-US" dirty="0" smtClean="0"/>
              <a:t>void IA – subcutaneous only! </a:t>
            </a:r>
            <a:r>
              <a:rPr lang="en-US" dirty="0" err="1" smtClean="0"/>
              <a:t>Ropivacaine</a:t>
            </a:r>
            <a:r>
              <a:rPr lang="en-US" dirty="0" smtClean="0"/>
              <a:t> (</a:t>
            </a:r>
            <a:r>
              <a:rPr lang="en-US" dirty="0" err="1" smtClean="0"/>
              <a:t>naropin</a:t>
            </a:r>
            <a:r>
              <a:rPr lang="en-US" dirty="0" smtClean="0"/>
              <a:t>) better than lignocaine/bupivacaine ( </a:t>
            </a:r>
            <a:r>
              <a:rPr lang="en-US" dirty="0" err="1" smtClean="0"/>
              <a:t>marcain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Steroid choice – betamethasone(</a:t>
            </a:r>
            <a:r>
              <a:rPr lang="en-US" dirty="0" err="1" smtClean="0"/>
              <a:t>celestone</a:t>
            </a:r>
            <a:r>
              <a:rPr lang="en-US" dirty="0" smtClean="0"/>
              <a:t>) V methylprednisolone (</a:t>
            </a:r>
            <a:r>
              <a:rPr lang="en-US" dirty="0" err="1" smtClean="0"/>
              <a:t>depo-medrol</a:t>
            </a:r>
            <a:r>
              <a:rPr lang="en-US" dirty="0" smtClean="0"/>
              <a:t>) V triamcinolone (</a:t>
            </a:r>
            <a:r>
              <a:rPr lang="en-US" dirty="0" err="1" smtClean="0"/>
              <a:t>kenacort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HA –  </a:t>
            </a:r>
            <a:r>
              <a:rPr lang="en-US" dirty="0" err="1" smtClean="0"/>
              <a:t>synvisc</a:t>
            </a:r>
            <a:r>
              <a:rPr lang="en-US" dirty="0" smtClean="0"/>
              <a:t> (avian), </a:t>
            </a:r>
            <a:r>
              <a:rPr lang="en-US" dirty="0" err="1" smtClean="0"/>
              <a:t>durolane</a:t>
            </a:r>
            <a:r>
              <a:rPr lang="en-US" dirty="0" smtClean="0"/>
              <a:t>. Knees.</a:t>
            </a:r>
          </a:p>
          <a:p>
            <a:pPr lvl="1"/>
            <a:r>
              <a:rPr lang="en-US" dirty="0" smtClean="0"/>
              <a:t>Placement …Honesty.</a:t>
            </a:r>
          </a:p>
          <a:p>
            <a:pPr lvl="2"/>
            <a:r>
              <a:rPr lang="en-US" dirty="0" err="1" smtClean="0"/>
              <a:t>Peritendinous</a:t>
            </a:r>
            <a:r>
              <a:rPr lang="en-US" dirty="0" smtClean="0"/>
              <a:t> (consider U/S or experienced)</a:t>
            </a:r>
          </a:p>
          <a:p>
            <a:pPr lvl="2"/>
            <a:r>
              <a:rPr lang="en-US" dirty="0" smtClean="0"/>
              <a:t>EA (If in </a:t>
            </a:r>
            <a:r>
              <a:rPr lang="en-US" dirty="0" err="1" smtClean="0"/>
              <a:t>doubt,take</a:t>
            </a:r>
            <a:r>
              <a:rPr lang="en-US" dirty="0" smtClean="0"/>
              <a:t> it out. Repeat (U/S)</a:t>
            </a:r>
          </a:p>
          <a:p>
            <a:pPr lvl="2"/>
            <a:r>
              <a:rPr lang="en-US" dirty="0" smtClean="0"/>
              <a:t>No resistance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8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options</a:t>
            </a:r>
            <a:endParaRPr lang="en-US" dirty="0"/>
          </a:p>
        </p:txBody>
      </p:sp>
      <p:pic>
        <p:nvPicPr>
          <p:cNvPr id="6" name="Content Placeholder 5" descr="Inj LA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008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CSI Options</a:t>
            </a:r>
            <a:endParaRPr lang="en-US" dirty="0"/>
          </a:p>
        </p:txBody>
      </p:sp>
      <p:pic>
        <p:nvPicPr>
          <p:cNvPr id="4" name="Content Placeholder 3" descr="celestone-1x1-ml-ampules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" r="5793"/>
          <a:stretch>
            <a:fillRect/>
          </a:stretch>
        </p:blipFill>
        <p:spPr>
          <a:xfrm>
            <a:off x="392156" y="1600201"/>
            <a:ext cx="2475266" cy="2799408"/>
          </a:xfrm>
        </p:spPr>
      </p:pic>
      <p:pic>
        <p:nvPicPr>
          <p:cNvPr id="7" name="Content Placeholder 6" descr="kenacort_injection_-_40mg_1_ml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r="11945"/>
          <a:stretch>
            <a:fillRect/>
          </a:stretch>
        </p:blipFill>
        <p:spPr>
          <a:xfrm>
            <a:off x="3299499" y="3006447"/>
            <a:ext cx="2278430" cy="2576796"/>
          </a:xfrm>
        </p:spPr>
      </p:pic>
      <p:pic>
        <p:nvPicPr>
          <p:cNvPr id="8" name="Picture 7" descr="depo-medrol-40mg-ml-injectable-5ml-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98" y="1857256"/>
            <a:ext cx="2745563" cy="27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2914</TotalTime>
  <Words>2116</Words>
  <Application>Microsoft Macintosh PowerPoint</Application>
  <PresentationFormat>On-screen Show (4:3)</PresentationFormat>
  <Paragraphs>276</Paragraphs>
  <Slides>31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Breeze</vt:lpstr>
      <vt:lpstr>SIMPLE MSK INJECTION TECHNIQUES </vt:lpstr>
      <vt:lpstr>VISUALISE IT !</vt:lpstr>
      <vt:lpstr>PREPARE</vt:lpstr>
      <vt:lpstr>Overview</vt:lpstr>
      <vt:lpstr>Injection Basics</vt:lpstr>
      <vt:lpstr>Injection Basics</vt:lpstr>
      <vt:lpstr>Injection Basics</vt:lpstr>
      <vt:lpstr>LA options</vt:lpstr>
      <vt:lpstr>CSI Options</vt:lpstr>
      <vt:lpstr>Preparation</vt:lpstr>
      <vt:lpstr>Practical LL Injections</vt:lpstr>
      <vt:lpstr>Hip(Trochanteric bursitis)</vt:lpstr>
      <vt:lpstr>Visualise the anatomy!</vt:lpstr>
      <vt:lpstr>Trochanteric bursitis</vt:lpstr>
      <vt:lpstr>Knee</vt:lpstr>
      <vt:lpstr>VISUALISE THE ANATOMY!</vt:lpstr>
      <vt:lpstr>Knee</vt:lpstr>
      <vt:lpstr>Suprapatellar approach</vt:lpstr>
      <vt:lpstr>Mid Patella Approach</vt:lpstr>
      <vt:lpstr>Inferior Patella (Anterior) approach</vt:lpstr>
      <vt:lpstr>Knee</vt:lpstr>
      <vt:lpstr>Practical UL Injections</vt:lpstr>
      <vt:lpstr>Shoulder (SAB)</vt:lpstr>
      <vt:lpstr>VISUALISE THE ANATOMY!</vt:lpstr>
      <vt:lpstr>SAB</vt:lpstr>
      <vt:lpstr>CEO (Tennis elbow)</vt:lpstr>
      <vt:lpstr>Tennis elbow (CEO)</vt:lpstr>
      <vt:lpstr>Visualise the anatomy!</vt:lpstr>
      <vt:lpstr>CEO</vt:lpstr>
      <vt:lpstr>TAKE HOME MESSAGES</vt:lpstr>
      <vt:lpstr>References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INJECTION TECHNIQUES </dc:title>
  <dc:subject/>
  <dc:creator>Masiiwa Njawaya</dc:creator>
  <cp:keywords/>
  <dc:description/>
  <cp:lastModifiedBy>Masiiwa Njawaya</cp:lastModifiedBy>
  <cp:revision>132</cp:revision>
  <cp:lastPrinted>2017-02-06T19:44:00Z</cp:lastPrinted>
  <dcterms:created xsi:type="dcterms:W3CDTF">2017-02-03T04:00:36Z</dcterms:created>
  <dcterms:modified xsi:type="dcterms:W3CDTF">2017-06-25T08:04:23Z</dcterms:modified>
  <cp:category/>
</cp:coreProperties>
</file>